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318" r:id="rId3"/>
    <p:sldId id="323" r:id="rId4"/>
    <p:sldId id="324" r:id="rId5"/>
    <p:sldId id="32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1B61F99-6877-E9AD-61E6-2B89CDFD5A18}" name="Catherine Haslam" initials="CH" userId="S::Catherine.Haslam@bedford.gov.uk::a0799db0-6fc1-4062-9a57-b09c141dcb0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8378"/>
    <a:srgbClr val="744283"/>
    <a:srgbClr val="542682"/>
    <a:srgbClr val="2D2D8A"/>
    <a:srgbClr val="662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904C1F-98FB-957D-9DDE-EC3901C6B6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5C8A05-AA02-5BC1-C37B-900E11455B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DBFF0-DB77-44B2-B44D-A81623C65207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B734A0-0484-EFFC-F9E9-72DABFD3F7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D68A4B-983B-AB3C-BDDF-E787D5F53F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61A9D-701A-4919-B33D-B8D9FE7282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773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A0111-0052-4160-8004-17FD9220E743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6E863-218A-4C5D-921C-BB500F94CB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48676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6E863-218A-4C5D-921C-BB500F94CBC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199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6E863-218A-4C5D-921C-BB500F94CBC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738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6E863-218A-4C5D-921C-BB500F94CBC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746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86E863-218A-4C5D-921C-BB500F94CBC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84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33A8D-7373-9E27-DB56-5D3B0E19E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958523-75C2-9213-BA8C-7017B7685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9CBDF-F68F-B3A5-541A-17F80BDC6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C259C-A2C0-BF92-E3F2-59C91D62F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F1300-7462-2D0F-B08E-6BBAFC65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528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245B7-038F-A186-47C9-8DF27A438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CEB8C4-FC08-E858-05DB-883A19980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FD161-8E31-FC2F-0882-AD9F5D206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6F4EA-C45F-A270-867B-14EB586B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87693-49AB-31E6-8C6D-97A62AC0B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11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F117B-8B99-4F80-C19F-B2528EC8D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4FAFA4-A9CD-CA3E-0F4E-C524C1151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0A2DB-8F38-3B12-3B75-66EC245E8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58E8A-686F-53F8-1CC2-5785A409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C31C5-D0E8-5F81-98ED-8C0D3374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13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598D3-E61A-BB18-6C47-A5A90ACA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7780B-4095-5E45-E3BE-249677216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204D7-2E10-0876-DE29-DBE93CD13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82F94-9ED7-8CFF-F9F5-79A810ED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1EF81-6E83-A524-1FE7-5938B5BD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58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A85A4-72C4-ADA0-A7E0-868EB3D09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61432-E9A0-F0F4-A43A-3F3069E91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B7E61-01FC-25BA-CA62-57FAB26B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AB34C-8ACD-CEB9-CA0A-A27EC77F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CF67B-F206-F7F5-95C0-8F8A3DED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2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75AA3-B179-EFCE-1C3F-21A4A8D160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43378"/>
            <a:ext cx="5181600" cy="483358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B0D07-B23B-6BD9-105E-B1AE80FC0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43378"/>
            <a:ext cx="5181600" cy="483358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CC83B-EB94-37CC-3B54-5A7105469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F627B-3622-843E-DABE-F6C8E2230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1228D-2832-DDD6-E616-2B8147F11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F6E3E2-2F4A-1D10-66FE-A55D34352CAF}"/>
              </a:ext>
            </a:extLst>
          </p:cNvPr>
          <p:cNvSpPr/>
          <p:nvPr userDrawn="1"/>
        </p:nvSpPr>
        <p:spPr>
          <a:xfrm>
            <a:off x="226239" y="165148"/>
            <a:ext cx="11773850" cy="83634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7F632B7-2337-D4FB-FA9B-6031F906C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6386"/>
          </a:xfrm>
        </p:spPr>
        <p:txBody>
          <a:bodyPr>
            <a:noAutofit/>
          </a:bodyPr>
          <a:lstStyle>
            <a:lvl1pPr algn="ctr"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0A44E2ED-4773-71DE-0E42-9BE36133F72B}"/>
              </a:ext>
            </a:extLst>
          </p:cNvPr>
          <p:cNvSpPr/>
          <p:nvPr userDrawn="1"/>
        </p:nvSpPr>
        <p:spPr>
          <a:xfrm>
            <a:off x="203661" y="166254"/>
            <a:ext cx="11773850" cy="6525491"/>
          </a:xfrm>
          <a:prstGeom prst="rect">
            <a:avLst/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030A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168105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F733-D5DF-9DDE-BC86-CE8647BBB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71CC4-8FF5-236F-31B0-DE92A0E2D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6B492-85AF-B298-FB57-7C2A49B6A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6A398B-7387-B2F6-383D-BA5EFED88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D85674-8EE3-91C7-77C9-0F03E5BFB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1445BA-67F5-FA99-069A-9EF0D972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8CB90F-8B8C-B4BE-239E-C22B00DD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3C32C-6B28-52C3-B91F-E4479EF6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47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8A689D0-97E3-2DE1-1F7B-3C8779A5EBDF}"/>
              </a:ext>
            </a:extLst>
          </p:cNvPr>
          <p:cNvSpPr/>
          <p:nvPr userDrawn="1"/>
        </p:nvSpPr>
        <p:spPr>
          <a:xfrm>
            <a:off x="226239" y="165148"/>
            <a:ext cx="11773850" cy="83634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8DA53D-E057-69DA-3929-7F14F26FB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6386"/>
          </a:xfrm>
        </p:spPr>
        <p:txBody>
          <a:bodyPr>
            <a:noAutofit/>
          </a:bodyPr>
          <a:lstStyle>
            <a:lvl1pPr algn="ctr"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095DF-B756-81B5-03A1-032EC6DD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303A3-8DE7-2702-1586-CE0C9DB0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2594D7-501A-E876-3C13-03BD10807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ounded Rectangle 5">
            <a:extLst>
              <a:ext uri="{FF2B5EF4-FFF2-40B4-BE49-F238E27FC236}">
                <a16:creationId xmlns:a16="http://schemas.microsoft.com/office/drawing/2014/main" id="{DAA784EF-EAAC-CAEE-F83C-AEEC7C4B45D4}"/>
              </a:ext>
            </a:extLst>
          </p:cNvPr>
          <p:cNvSpPr/>
          <p:nvPr userDrawn="1"/>
        </p:nvSpPr>
        <p:spPr>
          <a:xfrm>
            <a:off x="203661" y="166254"/>
            <a:ext cx="11773850" cy="6525491"/>
          </a:xfrm>
          <a:prstGeom prst="rect">
            <a:avLst/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7030A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746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020621-C980-CD96-5D9E-BD3ABA75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296AA-9892-7B9D-6019-6AD7CC9F0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02E94-2529-FEE6-EF1B-F6D64BEA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40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F5D42-F79C-CDC5-07D1-DC1A9037C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092C8-8273-772C-70B4-29E73DDD0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26939E-1B1C-129A-77E3-A90446D92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E0441-9FB0-2780-C64A-2C23437DC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2B724-8C13-F04B-0DAE-B8AADE502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D0FA7-752B-1C66-E201-59C059B3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0DD45-3A26-3AC2-CDB4-8837E4AE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4780E7-424D-F275-E471-4EB2C93F71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A773D-0343-E13C-C75D-72B925D67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615F7-EFB8-0A48-1B0A-2E43AC34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F9B3F-1009-F89D-E35B-A40A41F20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9996C-975C-DFD5-E274-BCFFA418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47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53A6D5-4E6D-B239-5682-136DEAD1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7C82A-E07D-18D8-761E-E4D7F80B5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36DBB-F294-C040-6C14-67C771638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84EB1-46BA-49E5-96AA-D8389B4FB6D0}" type="datetimeFigureOut">
              <a:rPr lang="en-GB" smtClean="0"/>
              <a:t>07/07/2023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76D2A-A7A3-2E9F-7C20-0692C82396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B693C-07CE-B20D-B771-05B3BAD55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F7428-D672-4E51-A837-D6D5B6D1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svg"/><Relationship Id="rId18" Type="http://schemas.openxmlformats.org/officeDocument/2006/relationships/image" Target="../media/image14.png"/><Relationship Id="rId26" Type="http://schemas.openxmlformats.org/officeDocument/2006/relationships/image" Target="../media/image36.png"/><Relationship Id="rId3" Type="http://schemas.openxmlformats.org/officeDocument/2006/relationships/image" Target="../media/image20.png"/><Relationship Id="rId21" Type="http://schemas.openxmlformats.org/officeDocument/2006/relationships/image" Target="../media/image17.sv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svg"/><Relationship Id="rId25" Type="http://schemas.openxmlformats.org/officeDocument/2006/relationships/image" Target="../media/image35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2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svg"/><Relationship Id="rId11" Type="http://schemas.openxmlformats.org/officeDocument/2006/relationships/image" Target="../media/image27.svg"/><Relationship Id="rId24" Type="http://schemas.openxmlformats.org/officeDocument/2006/relationships/image" Target="../media/image34.png"/><Relationship Id="rId5" Type="http://schemas.openxmlformats.org/officeDocument/2006/relationships/image" Target="../media/image21.png"/><Relationship Id="rId15" Type="http://schemas.openxmlformats.org/officeDocument/2006/relationships/image" Target="../media/image31.svg"/><Relationship Id="rId23" Type="http://schemas.openxmlformats.org/officeDocument/2006/relationships/image" Target="../media/image19.svg"/><Relationship Id="rId10" Type="http://schemas.openxmlformats.org/officeDocument/2006/relationships/image" Target="../media/image26.png"/><Relationship Id="rId19" Type="http://schemas.openxmlformats.org/officeDocument/2006/relationships/image" Target="../media/image15.svg"/><Relationship Id="rId4" Type="http://schemas.microsoft.com/office/2007/relationships/hdphoto" Target="../media/hdphoto1.wdp"/><Relationship Id="rId9" Type="http://schemas.openxmlformats.org/officeDocument/2006/relationships/image" Target="../media/image25.svg"/><Relationship Id="rId14" Type="http://schemas.openxmlformats.org/officeDocument/2006/relationships/image" Target="../media/image30.png"/><Relationship Id="rId22" Type="http://schemas.openxmlformats.org/officeDocument/2006/relationships/image" Target="../media/image18.png"/><Relationship Id="rId27" Type="http://schemas.openxmlformats.org/officeDocument/2006/relationships/image" Target="../media/image37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12.png"/><Relationship Id="rId18" Type="http://schemas.openxmlformats.org/officeDocument/2006/relationships/image" Target="../media/image2.svg"/><Relationship Id="rId3" Type="http://schemas.openxmlformats.org/officeDocument/2006/relationships/image" Target="../media/image21.png"/><Relationship Id="rId7" Type="http://schemas.openxmlformats.org/officeDocument/2006/relationships/image" Target="../media/image16.png"/><Relationship Id="rId12" Type="http://schemas.openxmlformats.org/officeDocument/2006/relationships/image" Target="../media/image6.svg"/><Relationship Id="rId17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9.svg"/><Relationship Id="rId20" Type="http://schemas.openxmlformats.org/officeDocument/2006/relationships/image" Target="../media/image37.sv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svg"/><Relationship Id="rId11" Type="http://schemas.openxmlformats.org/officeDocument/2006/relationships/image" Target="../media/image5.png"/><Relationship Id="rId5" Type="http://schemas.openxmlformats.org/officeDocument/2006/relationships/image" Target="../media/image14.png"/><Relationship Id="rId15" Type="http://schemas.openxmlformats.org/officeDocument/2006/relationships/image" Target="../media/image38.png"/><Relationship Id="rId10" Type="http://schemas.openxmlformats.org/officeDocument/2006/relationships/image" Target="../media/image19.svg"/><Relationship Id="rId19" Type="http://schemas.openxmlformats.org/officeDocument/2006/relationships/image" Target="../media/image36.png"/><Relationship Id="rId4" Type="http://schemas.openxmlformats.org/officeDocument/2006/relationships/image" Target="../media/image22.svg"/><Relationship Id="rId9" Type="http://schemas.openxmlformats.org/officeDocument/2006/relationships/image" Target="../media/image1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046309-7C1D-B00C-9D8D-99700F99B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Milton Keynes City JSNA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BD66682-2E8B-2224-7C7A-EFCEC11661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Children &amp; Young People Executive Summary</a:t>
            </a:r>
          </a:p>
        </p:txBody>
      </p:sp>
    </p:spTree>
    <p:extLst>
      <p:ext uri="{BB962C8B-B14F-4D97-AF65-F5344CB8AC3E}">
        <p14:creationId xmlns:p14="http://schemas.microsoft.com/office/powerpoint/2010/main" val="3087009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2030C7-1002-738A-CD9C-E1897F9264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37187"/>
            <a:ext cx="5181600" cy="436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/>
              <a:t>Outcome influencing indicators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5F6BA6-5849-5851-6A50-B49495CDA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06356" y="1137188"/>
            <a:ext cx="4247444" cy="4363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/>
              <a:t>Health outcome indicators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10503-8D12-C7E6-412F-A473C1E61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Milton Keynes City healthy pregnancy snapshot (2019/20)</a:t>
            </a:r>
          </a:p>
        </p:txBody>
      </p:sp>
      <p:pic>
        <p:nvPicPr>
          <p:cNvPr id="7" name="Graphic 6" descr="Smoking with solid fill">
            <a:extLst>
              <a:ext uri="{FF2B5EF4-FFF2-40B4-BE49-F238E27FC236}">
                <a16:creationId xmlns:a16="http://schemas.microsoft.com/office/drawing/2014/main" id="{7EE51D79-903B-0EF0-E8EC-736893C00D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704333">
            <a:off x="482934" y="1540551"/>
            <a:ext cx="644157" cy="512223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0F53E0-66A1-8242-B1D5-BCFF806698F3}"/>
              </a:ext>
            </a:extLst>
          </p:cNvPr>
          <p:cNvSpPr txBox="1">
            <a:spLocks/>
          </p:cNvSpPr>
          <p:nvPr/>
        </p:nvSpPr>
        <p:spPr>
          <a:xfrm>
            <a:off x="1312284" y="1507851"/>
            <a:ext cx="4859917" cy="8631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Smoking</a:t>
            </a:r>
            <a:r>
              <a:rPr lang="en-GB" sz="1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is the biggest single factor that </a:t>
            </a:r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negatively</a:t>
            </a:r>
            <a:r>
              <a:rPr lang="en-GB" sz="1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impacts health in pregnancy.</a:t>
            </a:r>
            <a:r>
              <a:rPr lang="en-US" altLang="en-US" sz="1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Fewer</a:t>
            </a:r>
            <a:r>
              <a:rPr lang="en-US" altLang="en-US" sz="14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 dirty="0">
                <a:latin typeface="Arial" panose="020B0604020202020204" pitchFamily="34" charset="0"/>
              </a:rPr>
              <a:t>women in Milton Keynes City , Bedford Borough and Central Bedfordshire are smoking at the time of birth than the average nationally.</a:t>
            </a:r>
            <a:endParaRPr lang="en-US" altLang="en-US" sz="1400" b="1" dirty="0">
              <a:solidFill>
                <a:schemeClr val="accent3"/>
              </a:solidFill>
              <a:latin typeface="Arial" panose="020B0604020202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518F0C-A28D-69D8-1193-C8A75B5EE1B0}"/>
              </a:ext>
            </a:extLst>
          </p:cNvPr>
          <p:cNvSpPr txBox="1">
            <a:spLocks/>
          </p:cNvSpPr>
          <p:nvPr/>
        </p:nvSpPr>
        <p:spPr>
          <a:xfrm>
            <a:off x="1089373" y="2486755"/>
            <a:ext cx="4557286" cy="670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Teenage parenting </a:t>
            </a:r>
            <a:r>
              <a:rPr lang="en-US" altLang="en-US" sz="1400" dirty="0">
                <a:latin typeface="Arial" panose="020B0604020202020204" pitchFamily="34" charset="0"/>
              </a:rPr>
              <a:t>increases the risk of poorer health outcomes without additional support. Historically, the rate of </a:t>
            </a:r>
            <a:r>
              <a:rPr lang="en-GB" altLang="en-US" sz="1400" dirty="0">
                <a:latin typeface="Arial" panose="020B0604020202020204" pitchFamily="34" charset="0"/>
              </a:rPr>
              <a:t> conceptions in under 18s has been </a:t>
            </a:r>
            <a:r>
              <a:rPr lang="en-GB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worse</a:t>
            </a:r>
            <a:r>
              <a:rPr lang="en-GB" altLang="en-US" sz="1400" dirty="0">
                <a:latin typeface="Arial" panose="020B0604020202020204" pitchFamily="34" charset="0"/>
              </a:rPr>
              <a:t> in Milton Keynes City than in similar local authorities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14DFF8A-DC4A-0E6F-3BD4-75798CECA946}"/>
              </a:ext>
            </a:extLst>
          </p:cNvPr>
          <p:cNvSpPr txBox="1">
            <a:spLocks/>
          </p:cNvSpPr>
          <p:nvPr/>
        </p:nvSpPr>
        <p:spPr>
          <a:xfrm>
            <a:off x="1491653" y="3445448"/>
            <a:ext cx="4471369" cy="954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Early access </a:t>
            </a:r>
            <a:r>
              <a:rPr lang="en-US" altLang="en-US" sz="1400" dirty="0">
                <a:latin typeface="Arial" panose="020B0604020202020204" pitchFamily="34" charset="0"/>
              </a:rPr>
              <a:t>to maternity services improves birth outcomes. Approaching</a:t>
            </a:r>
            <a:r>
              <a:rPr lang="en-US" altLang="en-US" sz="14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6 in 10</a:t>
            </a:r>
            <a:r>
              <a:rPr kumimoji="0" lang="en-US" altLang="en-US" sz="1400" b="0" i="0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pregnant women accessed </a:t>
            </a:r>
            <a:r>
              <a:rPr lang="en-US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maternity care early </a:t>
            </a:r>
            <a:r>
              <a:rPr lang="en-US" altLang="en-US" sz="1400" dirty="0">
                <a:latin typeface="Arial" panose="020B0604020202020204" pitchFamily="34" charset="0"/>
              </a:rPr>
              <a:t>(within 10 weeks of pregnancy). This is</a:t>
            </a:r>
            <a:r>
              <a:rPr kumimoji="0" lang="en-US" altLang="en-US" sz="1400" b="0" i="0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better</a:t>
            </a:r>
            <a:r>
              <a:rPr kumimoji="0" lang="en-US" altLang="en-US" sz="1400" b="1" i="0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than similar local authorities</a:t>
            </a:r>
          </a:p>
        </p:txBody>
      </p:sp>
      <p:pic>
        <p:nvPicPr>
          <p:cNvPr id="12" name="Picture 11" descr="Solid fill icon of a pregnant woman">
            <a:extLst>
              <a:ext uri="{FF2B5EF4-FFF2-40B4-BE49-F238E27FC236}">
                <a16:creationId xmlns:a16="http://schemas.microsoft.com/office/drawing/2014/main" id="{84525193-0CB1-A2E5-BC84-2DC96C9C59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56" y="3480988"/>
            <a:ext cx="723316" cy="723316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2E548F5-C02E-730E-6492-637B6EC1CEF7}"/>
              </a:ext>
            </a:extLst>
          </p:cNvPr>
          <p:cNvSpPr txBox="1">
            <a:spLocks/>
          </p:cNvSpPr>
          <p:nvPr/>
        </p:nvSpPr>
        <p:spPr>
          <a:xfrm>
            <a:off x="7683165" y="1507851"/>
            <a:ext cx="4112339" cy="735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I</a:t>
            </a:r>
            <a:r>
              <a:rPr kumimoji="0" lang="en-US" altLang="en-US" sz="1400" b="1" i="0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</a:rPr>
              <a:t>nfant mortality </a:t>
            </a:r>
            <a:r>
              <a:rPr kumimoji="0" lang="en-US" altLang="en-US" sz="1400" b="0" i="0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rate is </a:t>
            </a:r>
            <a:r>
              <a:rPr kumimoji="0" lang="en-US" altLang="en-US" sz="1400" b="1" i="0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</a:rPr>
              <a:t>improving</a:t>
            </a:r>
            <a:r>
              <a:rPr kumimoji="0" lang="en-US" altLang="en-US" sz="1400" i="0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and is now </a:t>
            </a:r>
            <a:r>
              <a:rPr kumimoji="0" lang="en-US" altLang="en-US" sz="1400" b="1" i="0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</a:rPr>
              <a:t>similar</a:t>
            </a:r>
            <a:r>
              <a:rPr kumimoji="0" lang="en-US" altLang="en-US" sz="1400" i="0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in Milton Keynes City </a:t>
            </a:r>
            <a:r>
              <a:rPr kumimoji="0" lang="en-US" altLang="en-US" sz="1400" b="0" i="0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compared to </a:t>
            </a:r>
            <a:r>
              <a:rPr lang="en-GB" altLang="en-US" sz="1400" dirty="0">
                <a:latin typeface="Arial" panose="020B0604020202020204" pitchFamily="34" charset="0"/>
              </a:rPr>
              <a:t>similar local authorities based on deprivation.</a:t>
            </a:r>
            <a:endParaRPr lang="en-GB" sz="1400" b="1" dirty="0">
              <a:solidFill>
                <a:schemeClr val="accent1"/>
              </a:solidFill>
            </a:endParaRPr>
          </a:p>
        </p:txBody>
      </p:sp>
      <p:pic>
        <p:nvPicPr>
          <p:cNvPr id="14" name="Picture 13" descr="Solid fill icon of crawling baby in a nappy">
            <a:extLst>
              <a:ext uri="{FF2B5EF4-FFF2-40B4-BE49-F238E27FC236}">
                <a16:creationId xmlns:a16="http://schemas.microsoft.com/office/drawing/2014/main" id="{2190FD66-40EB-8F3B-4AFA-E537AB22EFE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857" y="1570539"/>
            <a:ext cx="654942" cy="65494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08F4185-1FD2-CB03-D349-1B4229DCA0C7}"/>
              </a:ext>
            </a:extLst>
          </p:cNvPr>
          <p:cNvSpPr txBox="1"/>
          <p:nvPr/>
        </p:nvSpPr>
        <p:spPr>
          <a:xfrm>
            <a:off x="668418" y="4497762"/>
            <a:ext cx="47484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Obesity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during pregnancy increases the health risks for both the mother and child</a:t>
            </a:r>
            <a:r>
              <a:rPr lang="en-GB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Over</a:t>
            </a:r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1/2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female adults in Milton Keynes City are classified as overweight or obese</a:t>
            </a:r>
          </a:p>
        </p:txBody>
      </p:sp>
      <p:pic>
        <p:nvPicPr>
          <p:cNvPr id="18" name="Graphic 17" descr="Weight Loss with solid fill">
            <a:extLst>
              <a:ext uri="{FF2B5EF4-FFF2-40B4-BE49-F238E27FC236}">
                <a16:creationId xmlns:a16="http://schemas.microsoft.com/office/drawing/2014/main" id="{C8981D15-7C0F-3359-6E65-E9F7BE3F7E7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58723" y="4423955"/>
            <a:ext cx="914400" cy="914400"/>
          </a:xfrm>
          <a:prstGeom prst="rect">
            <a:avLst/>
          </a:prstGeom>
        </p:spPr>
      </p:pic>
      <p:pic>
        <p:nvPicPr>
          <p:cNvPr id="21" name="Picture 20" descr="Solid fill icon of mother holding a baby">
            <a:extLst>
              <a:ext uri="{FF2B5EF4-FFF2-40B4-BE49-F238E27FC236}">
                <a16:creationId xmlns:a16="http://schemas.microsoft.com/office/drawing/2014/main" id="{3286FA07-A441-78C1-09BC-B0B23333330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3369" y="2353320"/>
            <a:ext cx="720862" cy="720862"/>
          </a:xfrm>
          <a:prstGeom prst="rect">
            <a:avLst/>
          </a:prstGeom>
        </p:spPr>
      </p:pic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7BADDA8-8B86-9AC0-A6A9-2C1EAF36E947}"/>
              </a:ext>
            </a:extLst>
          </p:cNvPr>
          <p:cNvSpPr txBox="1">
            <a:spLocks/>
          </p:cNvSpPr>
          <p:nvPr/>
        </p:nvSpPr>
        <p:spPr>
          <a:xfrm>
            <a:off x="7042310" y="2400011"/>
            <a:ext cx="3986619" cy="8147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GB" altLang="en-US" sz="1400" dirty="0">
                <a:latin typeface="Arial" panose="020B0604020202020204" pitchFamily="34" charset="0"/>
              </a:rPr>
              <a:t>There are </a:t>
            </a:r>
            <a:r>
              <a:rPr lang="en-GB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fewer premature births </a:t>
            </a:r>
            <a:r>
              <a:rPr lang="en-GB" altLang="en-US" sz="1400" dirty="0">
                <a:latin typeface="Arial" panose="020B0604020202020204" pitchFamily="34" charset="0"/>
              </a:rPr>
              <a:t>in Milton Keynes City per 1,000 births, than the average of similar local authorities based on deprivation.</a:t>
            </a:r>
            <a:endParaRPr kumimoji="0" lang="en-US" altLang="en-US" sz="1400" b="1" i="0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4" name="Graphic 23" descr="School girl with solid fill">
            <a:extLst>
              <a:ext uri="{FF2B5EF4-FFF2-40B4-BE49-F238E27FC236}">
                <a16:creationId xmlns:a16="http://schemas.microsoft.com/office/drawing/2014/main" id="{69BE4BBA-7B38-B428-D617-0030F1502D7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87070" y="2514600"/>
            <a:ext cx="914400" cy="9144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2CE41B3-6D8E-2134-21CA-2B15B6406DDE}"/>
              </a:ext>
            </a:extLst>
          </p:cNvPr>
          <p:cNvSpPr txBox="1"/>
          <p:nvPr/>
        </p:nvSpPr>
        <p:spPr>
          <a:xfrm>
            <a:off x="7886476" y="3307293"/>
            <a:ext cx="37057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percentage of babies with a </a:t>
            </a:r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birth weight</a:t>
            </a:r>
            <a:r>
              <a:rPr lang="en-GB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in Milton Keynes City is </a:t>
            </a:r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worse</a:t>
            </a:r>
            <a:r>
              <a:rPr lang="en-GB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than the national average but there are </a:t>
            </a:r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 variations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across wards</a:t>
            </a:r>
            <a:endParaRPr lang="en-GB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Graphic 26" descr="Scales of justice with solid fill">
            <a:extLst>
              <a:ext uri="{FF2B5EF4-FFF2-40B4-BE49-F238E27FC236}">
                <a16:creationId xmlns:a16="http://schemas.microsoft.com/office/drawing/2014/main" id="{91967CC8-E32D-60D8-6ADD-0F7E65582F4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853357" y="3290128"/>
            <a:ext cx="914400" cy="914400"/>
          </a:xfrm>
          <a:prstGeom prst="rect">
            <a:avLst/>
          </a:prstGeom>
        </p:spPr>
      </p:pic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42962300-A7EF-0049-00F3-958BAC66374C}"/>
              </a:ext>
            </a:extLst>
          </p:cNvPr>
          <p:cNvSpPr txBox="1">
            <a:spLocks/>
          </p:cNvSpPr>
          <p:nvPr/>
        </p:nvSpPr>
        <p:spPr>
          <a:xfrm>
            <a:off x="7427648" y="4564774"/>
            <a:ext cx="3565721" cy="629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</a:pPr>
            <a:r>
              <a:rPr lang="en-GB" altLang="en-US" sz="1400" dirty="0">
                <a:latin typeface="Arial" panose="020B0604020202020204" pitchFamily="34" charset="0"/>
              </a:rPr>
              <a:t>More than </a:t>
            </a:r>
            <a:r>
              <a:rPr lang="en-GB" altLang="en-US" sz="1400" b="1" dirty="0">
                <a:solidFill>
                  <a:schemeClr val="accent3"/>
                </a:solidFill>
                <a:latin typeface="Arial" panose="020B0604020202020204" pitchFamily="34" charset="0"/>
              </a:rPr>
              <a:t>1 in 10 </a:t>
            </a:r>
            <a:r>
              <a:rPr lang="en-GB" altLang="en-US" sz="1400" dirty="0">
                <a:latin typeface="Arial" panose="020B0604020202020204" pitchFamily="34" charset="0"/>
              </a:rPr>
              <a:t>women nationally are affected by perinatal mental health issues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pic>
        <p:nvPicPr>
          <p:cNvPr id="38" name="Graphic 37" descr="Mental Health with solid fill">
            <a:extLst>
              <a:ext uri="{FF2B5EF4-FFF2-40B4-BE49-F238E27FC236}">
                <a16:creationId xmlns:a16="http://schemas.microsoft.com/office/drawing/2014/main" id="{9083638D-FACA-F726-6AC4-95976E0AA2F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968603" y="4494511"/>
            <a:ext cx="770393" cy="770393"/>
          </a:xfrm>
          <a:prstGeom prst="rect">
            <a:avLst/>
          </a:prstGeom>
        </p:spPr>
      </p:pic>
      <p:sp>
        <p:nvSpPr>
          <p:cNvPr id="28" name="TextBox 27" descr="Effects of COVID-19:&#10;Improved attendance levels for virtual consultations&#10;Increased isolation and loneliness">
            <a:extLst>
              <a:ext uri="{FF2B5EF4-FFF2-40B4-BE49-F238E27FC236}">
                <a16:creationId xmlns:a16="http://schemas.microsoft.com/office/drawing/2014/main" id="{AF7BC837-831F-DE8E-83FD-BD9325B6BC23}"/>
              </a:ext>
            </a:extLst>
          </p:cNvPr>
          <p:cNvSpPr txBox="1"/>
          <p:nvPr/>
        </p:nvSpPr>
        <p:spPr>
          <a:xfrm>
            <a:off x="190377" y="5402351"/>
            <a:ext cx="11819325" cy="1274618"/>
          </a:xfrm>
          <a:prstGeom prst="rect">
            <a:avLst/>
          </a:prstGeom>
          <a:solidFill>
            <a:schemeClr val="accent3">
              <a:alpha val="25000"/>
            </a:schemeClr>
          </a:solidFill>
        </p:spPr>
        <p:txBody>
          <a:bodyPr wrap="square" rtlCol="0">
            <a:noAutofit/>
          </a:bodyPr>
          <a:lstStyle/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 descr="Effects of Covid-19 box with CoVID-19 logo and text explaining the effects on services&#10;">
            <a:extLst>
              <a:ext uri="{FF2B5EF4-FFF2-40B4-BE49-F238E27FC236}">
                <a16:creationId xmlns:a16="http://schemas.microsoft.com/office/drawing/2014/main" id="{26374895-CE64-D1A7-1DBA-42CFC571B8B0}"/>
              </a:ext>
            </a:extLst>
          </p:cNvPr>
          <p:cNvGrpSpPr/>
          <p:nvPr/>
        </p:nvGrpSpPr>
        <p:grpSpPr>
          <a:xfrm>
            <a:off x="6734092" y="5512362"/>
            <a:ext cx="5079520" cy="1059483"/>
            <a:chOff x="8461402" y="5577893"/>
            <a:chExt cx="3600000" cy="870817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C6EB2C9-BFC3-FDC4-CF71-D77B5227B328}"/>
                </a:ext>
              </a:extLst>
            </p:cNvPr>
            <p:cNvSpPr txBox="1"/>
            <p:nvPr/>
          </p:nvSpPr>
          <p:spPr>
            <a:xfrm>
              <a:off x="9329353" y="5664504"/>
              <a:ext cx="2679168" cy="784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Effects of COVID-19:</a:t>
              </a:r>
            </a:p>
            <a:p>
              <a:pPr marL="285750" indent="-285750">
                <a:buClr>
                  <a:srgbClr val="3D8378"/>
                </a:buClr>
                <a:buFont typeface="Arial" panose="020B0604020202020204" pitchFamily="34" charset="0"/>
                <a:buChar char="•"/>
              </a:pPr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Improved attendance levels for virtual consultations</a:t>
              </a:r>
            </a:p>
            <a:p>
              <a:pPr marL="285750" indent="-285750">
                <a:buClr>
                  <a:srgbClr val="3D8378"/>
                </a:buClr>
                <a:buFont typeface="Arial" panose="020B0604020202020204" pitchFamily="34" charset="0"/>
                <a:buChar char="•"/>
              </a:pPr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Increased isolation and loneliness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7964073-38B0-0F45-A42D-B402D8CC17C9}"/>
                </a:ext>
              </a:extLst>
            </p:cNvPr>
            <p:cNvSpPr/>
            <p:nvPr/>
          </p:nvSpPr>
          <p:spPr>
            <a:xfrm>
              <a:off x="8461402" y="5577893"/>
              <a:ext cx="3600000" cy="863530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207FF1A-4784-0784-E690-CB6FD4B025DC}"/>
              </a:ext>
            </a:extLst>
          </p:cNvPr>
          <p:cNvSpPr txBox="1"/>
          <p:nvPr/>
        </p:nvSpPr>
        <p:spPr>
          <a:xfrm>
            <a:off x="1089373" y="5436946"/>
            <a:ext cx="58379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Priority areas for action</a:t>
            </a:r>
          </a:p>
          <a:p>
            <a:pPr marL="540000" indent="-342900">
              <a:buClr>
                <a:srgbClr val="3D837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Perinatal mental health services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indent="-342900">
              <a:buClr>
                <a:srgbClr val="3D837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Communication &amp; co-ordination among service providers</a:t>
            </a:r>
          </a:p>
          <a:p>
            <a:pPr marL="540000" indent="-342900">
              <a:buClr>
                <a:srgbClr val="3D837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Maternal obesity</a:t>
            </a:r>
          </a:p>
          <a:p>
            <a:pPr marL="540000" indent="-342900">
              <a:buClr>
                <a:srgbClr val="3D837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Target wards with higher levels of deprivation and inequalities</a:t>
            </a:r>
          </a:p>
          <a:p>
            <a:pPr algn="ctr"/>
            <a:endParaRPr lang="en-GB" sz="1400" dirty="0"/>
          </a:p>
        </p:txBody>
      </p:sp>
      <p:grpSp>
        <p:nvGrpSpPr>
          <p:cNvPr id="32" name="Group 31" descr="Solid fill icons next to each other of Covid-19 virus and head wearing a mask">
            <a:extLst>
              <a:ext uri="{FF2B5EF4-FFF2-40B4-BE49-F238E27FC236}">
                <a16:creationId xmlns:a16="http://schemas.microsoft.com/office/drawing/2014/main" id="{92A6FDD7-35CB-8D29-2121-25AC4E74BE78}"/>
              </a:ext>
            </a:extLst>
          </p:cNvPr>
          <p:cNvGrpSpPr/>
          <p:nvPr/>
        </p:nvGrpSpPr>
        <p:grpSpPr>
          <a:xfrm>
            <a:off x="6858857" y="5617265"/>
            <a:ext cx="1099893" cy="736954"/>
            <a:chOff x="6857046" y="5599561"/>
            <a:chExt cx="1350272" cy="904714"/>
          </a:xfrm>
        </p:grpSpPr>
        <p:pic>
          <p:nvPicPr>
            <p:cNvPr id="15" name="Graphic 14" descr="Covid-19 with solid fill">
              <a:extLst>
                <a:ext uri="{FF2B5EF4-FFF2-40B4-BE49-F238E27FC236}">
                  <a16:creationId xmlns:a16="http://schemas.microsoft.com/office/drawing/2014/main" id="{4CA996AB-4E24-C886-6A54-23C9A8DDF1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857046" y="5599561"/>
              <a:ext cx="823390" cy="904714"/>
            </a:xfrm>
            <a:prstGeom prst="rect">
              <a:avLst/>
            </a:prstGeom>
          </p:spPr>
        </p:pic>
        <p:pic>
          <p:nvPicPr>
            <p:cNvPr id="17" name="Graphic 16" descr="Face with mask with solid fill">
              <a:extLst>
                <a:ext uri="{FF2B5EF4-FFF2-40B4-BE49-F238E27FC236}">
                  <a16:creationId xmlns:a16="http://schemas.microsoft.com/office/drawing/2014/main" id="{BC6E0911-A72E-ADF7-C2FB-946052763D8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7468007" y="5643070"/>
              <a:ext cx="739311" cy="812331"/>
            </a:xfrm>
            <a:prstGeom prst="rect">
              <a:avLst/>
            </a:prstGeom>
          </p:spPr>
        </p:pic>
      </p:grpSp>
      <p:pic>
        <p:nvPicPr>
          <p:cNvPr id="26" name="Graphic 25" descr="Priority icon arrow pointing to the top of three boxes">
            <a:extLst>
              <a:ext uri="{FF2B5EF4-FFF2-40B4-BE49-F238E27FC236}">
                <a16:creationId xmlns:a16="http://schemas.microsoft.com/office/drawing/2014/main" id="{691B8DA7-84CB-827F-32C1-856BC262D8FB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83647" y="5581097"/>
            <a:ext cx="842730" cy="84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548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525DD867-1B4C-1184-E963-179FFBCFA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3957" y="5406384"/>
            <a:ext cx="11819325" cy="1282492"/>
          </a:xfrm>
          <a:prstGeom prst="rect">
            <a:avLst/>
          </a:prstGeom>
          <a:solidFill>
            <a:schemeClr val="accent3">
              <a:alpha val="25000"/>
            </a:schemeClr>
          </a:solidFill>
        </p:spPr>
        <p:txBody>
          <a:bodyPr wrap="square" rtlCol="0">
            <a:noAutofit/>
          </a:bodyPr>
          <a:lstStyle/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2030C7-1002-738A-CD9C-E1897F9264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68607"/>
            <a:ext cx="5181600" cy="436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/>
              <a:t>Risk factor indicators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5F6BA6-5849-5851-6A50-B49495CDA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68608"/>
            <a:ext cx="5181600" cy="4363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/>
              <a:t>Outcome indicators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10503-8D12-C7E6-412F-A473C1E61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Milton Keynes City h</a:t>
            </a:r>
            <a:r>
              <a:rPr lang="en-GB" dirty="0">
                <a:solidFill>
                  <a:schemeClr val="bg1"/>
                </a:solidFill>
              </a:rPr>
              <a:t>ealthy birth &amp; early years </a:t>
            </a:r>
            <a:r>
              <a:rPr lang="en-GB" dirty="0"/>
              <a:t>snapshot 2019/20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0F53E0-66A1-8242-B1D5-BCFF806698F3}"/>
              </a:ext>
            </a:extLst>
          </p:cNvPr>
          <p:cNvSpPr txBox="1">
            <a:spLocks/>
          </p:cNvSpPr>
          <p:nvPr/>
        </p:nvSpPr>
        <p:spPr>
          <a:xfrm>
            <a:off x="1362455" y="1360171"/>
            <a:ext cx="4541707" cy="12206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Breast feeding </a:t>
            </a:r>
            <a:r>
              <a:rPr lang="en-GB" sz="1300" dirty="0">
                <a:latin typeface="Arial" panose="020B0604020202020204" pitchFamily="34" charset="0"/>
              </a:rPr>
              <a:t>is linked to lower the rates of gastroenteritis, respiratory infections, sudden infant death syndrome, obesity and allergies.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More</a:t>
            </a:r>
            <a:r>
              <a:rPr lang="en-GB" sz="1300" dirty="0">
                <a:latin typeface="Arial" panose="020B0604020202020204" pitchFamily="34" charset="0"/>
              </a:rPr>
              <a:t> mothers are breastfeeding in Milton Keynes than the average in England and numbers are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increasing markedly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14DFF8A-DC4A-0E6F-3BD4-75798CECA946}"/>
              </a:ext>
            </a:extLst>
          </p:cNvPr>
          <p:cNvSpPr txBox="1">
            <a:spLocks/>
          </p:cNvSpPr>
          <p:nvPr/>
        </p:nvSpPr>
        <p:spPr>
          <a:xfrm>
            <a:off x="731883" y="2434334"/>
            <a:ext cx="4541707" cy="8486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r"/>
            <a:r>
              <a:rPr lang="en-GB" sz="1300" dirty="0">
                <a:solidFill>
                  <a:schemeClr val="accent3"/>
                </a:solidFill>
              </a:rPr>
              <a:t>Vaccination</a:t>
            </a:r>
            <a:r>
              <a:rPr lang="en-GB" sz="1300" dirty="0">
                <a:solidFill>
                  <a:schemeClr val="tx1"/>
                </a:solidFill>
              </a:rPr>
              <a:t> </a:t>
            </a:r>
            <a:r>
              <a:rPr lang="en-GB" sz="1300" b="0" dirty="0">
                <a:solidFill>
                  <a:schemeClr val="tx1"/>
                </a:solidFill>
              </a:rPr>
              <a:t>is recognised as one of the most effective public health interventions in the world. Milton Keynes is consistently </a:t>
            </a:r>
            <a:r>
              <a:rPr lang="en-GB" sz="1300" dirty="0">
                <a:solidFill>
                  <a:schemeClr val="accent3"/>
                </a:solidFill>
              </a:rPr>
              <a:t>above</a:t>
            </a:r>
            <a:r>
              <a:rPr lang="en-GB" sz="1300" b="0" dirty="0">
                <a:solidFill>
                  <a:schemeClr val="tx1"/>
                </a:solidFill>
              </a:rPr>
              <a:t> the comparators </a:t>
            </a:r>
            <a:r>
              <a:rPr lang="en-GB" sz="1300" b="0" i="1" dirty="0">
                <a:solidFill>
                  <a:schemeClr val="tx1"/>
                </a:solidFill>
              </a:rPr>
              <a:t>but</a:t>
            </a:r>
            <a:r>
              <a:rPr lang="en-GB" sz="1300" b="0" dirty="0">
                <a:solidFill>
                  <a:schemeClr val="tx1"/>
                </a:solidFill>
              </a:rPr>
              <a:t> is </a:t>
            </a:r>
            <a:r>
              <a:rPr lang="en-GB" sz="1300" dirty="0">
                <a:solidFill>
                  <a:schemeClr val="accent3"/>
                </a:solidFill>
              </a:rPr>
              <a:t>below</a:t>
            </a:r>
            <a:r>
              <a:rPr lang="en-GB" sz="1300" b="0" dirty="0">
                <a:solidFill>
                  <a:schemeClr val="tx1"/>
                </a:solidFill>
              </a:rPr>
              <a:t> the national 95% target for </a:t>
            </a:r>
            <a:r>
              <a:rPr lang="en-US" altLang="en-US" sz="1300" b="0" dirty="0">
                <a:solidFill>
                  <a:schemeClr val="tx1"/>
                </a:solidFill>
              </a:rPr>
              <a:t>two doses of MMR vaccine </a:t>
            </a:r>
            <a:endParaRPr lang="en-US" altLang="en-US" sz="1300" dirty="0">
              <a:solidFill>
                <a:schemeClr val="tx1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2E548F5-C02E-730E-6492-637B6EC1CEF7}"/>
              </a:ext>
            </a:extLst>
          </p:cNvPr>
          <p:cNvSpPr txBox="1">
            <a:spLocks/>
          </p:cNvSpPr>
          <p:nvPr/>
        </p:nvSpPr>
        <p:spPr>
          <a:xfrm>
            <a:off x="7795260" y="1496122"/>
            <a:ext cx="3844470" cy="917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None/>
              <a:tabLst>
                <a:tab pos="457200" algn="l"/>
              </a:tabLst>
            </a:pPr>
            <a:r>
              <a:rPr lang="en-GB" sz="1300" dirty="0">
                <a:latin typeface="Arial" panose="020B0604020202020204" pitchFamily="34" charset="0"/>
              </a:rPr>
              <a:t>The rate of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A&amp;E attendances </a:t>
            </a:r>
            <a:r>
              <a:rPr lang="en-GB" sz="1300" dirty="0">
                <a:latin typeface="Arial" panose="020B0604020202020204" pitchFamily="34" charset="0"/>
              </a:rPr>
              <a:t>in children </a:t>
            </a:r>
            <a:br>
              <a:rPr lang="en-GB" sz="1300" dirty="0">
                <a:latin typeface="Arial" panose="020B0604020202020204" pitchFamily="34" charset="0"/>
              </a:rPr>
            </a:b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aged 0-4 years </a:t>
            </a:r>
            <a:r>
              <a:rPr lang="en-GB" sz="1300" dirty="0">
                <a:latin typeface="Arial" panose="020B0604020202020204" pitchFamily="34" charset="0"/>
              </a:rPr>
              <a:t>has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increased</a:t>
            </a:r>
            <a:r>
              <a:rPr lang="en-GB" sz="1300" dirty="0">
                <a:latin typeface="Arial" panose="020B0604020202020204" pitchFamily="34" charset="0"/>
              </a:rPr>
              <a:t> from the previous year and remains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better</a:t>
            </a:r>
            <a:r>
              <a:rPr lang="en-GB" sz="1300" b="1" dirty="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</a:rPr>
              <a:t>than </a:t>
            </a:r>
            <a:r>
              <a:rPr lang="en-GB" altLang="en-US" sz="1300" dirty="0">
                <a:latin typeface="Arial" panose="020B0604020202020204" pitchFamily="34" charset="0"/>
              </a:rPr>
              <a:t>similar local authorities based on deprivation. </a:t>
            </a:r>
            <a:endParaRPr lang="en-GB" sz="1300" dirty="0">
              <a:latin typeface="Arial" panose="020B0604020202020204" pitchFamily="34" charset="0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7BADDA8-8B86-9AC0-A6A9-2C1EAF36E947}"/>
              </a:ext>
            </a:extLst>
          </p:cNvPr>
          <p:cNvSpPr txBox="1">
            <a:spLocks/>
          </p:cNvSpPr>
          <p:nvPr/>
        </p:nvSpPr>
        <p:spPr>
          <a:xfrm>
            <a:off x="6716656" y="2648709"/>
            <a:ext cx="4112890" cy="8147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None/>
              <a:tabLst>
                <a:tab pos="457200" algn="l"/>
              </a:tabLst>
            </a:pPr>
            <a:r>
              <a:rPr lang="en-GB" sz="1300" dirty="0">
                <a:latin typeface="Arial" panose="020B0604020202020204" pitchFamily="34" charset="0"/>
              </a:rPr>
              <a:t>The rate of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admissions</a:t>
            </a:r>
            <a:r>
              <a:rPr lang="en-GB" sz="1300" dirty="0">
                <a:solidFill>
                  <a:schemeClr val="accent3"/>
                </a:solidFill>
                <a:latin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</a:rPr>
              <a:t>for</a:t>
            </a:r>
            <a:r>
              <a:rPr lang="en-GB" sz="1300" dirty="0">
                <a:solidFill>
                  <a:schemeClr val="accent3"/>
                </a:solidFill>
                <a:latin typeface="Arial" panose="020B0604020202020204" pitchFamily="34" charset="0"/>
              </a:rPr>
              <a:t>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lower respiratory tract infections</a:t>
            </a:r>
            <a:r>
              <a:rPr lang="en-GB" sz="1300" dirty="0">
                <a:solidFill>
                  <a:schemeClr val="accent3"/>
                </a:solidFill>
                <a:latin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</a:rPr>
              <a:t>in infants under 1 year old has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decreased</a:t>
            </a:r>
            <a:r>
              <a:rPr lang="en-GB" sz="13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GB" sz="1300" i="1" dirty="0">
                <a:latin typeface="Arial" panose="020B0604020202020204" pitchFamily="34" charset="0"/>
              </a:rPr>
              <a:t>but</a:t>
            </a:r>
            <a:r>
              <a:rPr lang="en-GB" sz="13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</a:rPr>
              <a:t>is</a:t>
            </a:r>
            <a:r>
              <a:rPr lang="en-GB" sz="13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worse</a:t>
            </a:r>
            <a:r>
              <a:rPr lang="en-GB" sz="1300" dirty="0">
                <a:latin typeface="Arial" panose="020B0604020202020204" pitchFamily="34" charset="0"/>
              </a:rPr>
              <a:t> than deprivation comparators. </a:t>
            </a:r>
            <a:br>
              <a:rPr lang="en-GB" sz="1300" dirty="0">
                <a:latin typeface="Arial" panose="020B0604020202020204" pitchFamily="34" charset="0"/>
              </a:rPr>
            </a:br>
            <a:r>
              <a:rPr lang="en-GB" sz="1300" dirty="0">
                <a:latin typeface="Arial" panose="020B0604020202020204" pitchFamily="34" charset="0"/>
              </a:rPr>
              <a:t>The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admissions</a:t>
            </a:r>
            <a:r>
              <a:rPr lang="en-GB" sz="1300" dirty="0">
                <a:latin typeface="Arial" panose="020B0604020202020204" pitchFamily="34" charset="0"/>
              </a:rPr>
              <a:t> rate for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gastroenteritis</a:t>
            </a:r>
            <a:r>
              <a:rPr lang="en-GB" sz="1300" dirty="0">
                <a:latin typeface="Arial" panose="020B0604020202020204" pitchFamily="34" charset="0"/>
              </a:rPr>
              <a:t> in 1 year olds is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decreasing</a:t>
            </a:r>
            <a:r>
              <a:rPr lang="en-GB" sz="1300" dirty="0">
                <a:latin typeface="Arial" panose="020B0604020202020204" pitchFamily="34" charset="0"/>
              </a:rPr>
              <a:t> </a:t>
            </a:r>
            <a:r>
              <a:rPr lang="en-GB" sz="1300" i="1" dirty="0">
                <a:latin typeface="Arial" panose="020B0604020202020204" pitchFamily="34" charset="0"/>
              </a:rPr>
              <a:t>but</a:t>
            </a:r>
            <a:r>
              <a:rPr lang="en-GB" sz="1300" dirty="0">
                <a:latin typeface="Arial" panose="020B0604020202020204" pitchFamily="34" charset="0"/>
              </a:rPr>
              <a:t>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worse</a:t>
            </a:r>
            <a:r>
              <a:rPr lang="en-GB" sz="13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</a:rPr>
              <a:t>than </a:t>
            </a:r>
            <a:r>
              <a:rPr lang="en-GB" sz="1300" dirty="0" err="1">
                <a:latin typeface="Arial" panose="020B0604020202020204" pitchFamily="34" charset="0"/>
              </a:rPr>
              <a:t>than</a:t>
            </a:r>
            <a:r>
              <a:rPr lang="en-GB" sz="1300" dirty="0">
                <a:latin typeface="Arial" panose="020B0604020202020204" pitchFamily="34" charset="0"/>
              </a:rPr>
              <a:t> </a:t>
            </a:r>
            <a:r>
              <a:rPr lang="en-GB" altLang="en-US" sz="1300" dirty="0">
                <a:latin typeface="Arial" panose="020B0604020202020204" pitchFamily="34" charset="0"/>
              </a:rPr>
              <a:t>similar local authorities based on deprivation. </a:t>
            </a:r>
            <a:endParaRPr lang="en-GB" sz="1300" dirty="0">
              <a:latin typeface="Arial" panose="020B0604020202020204" pitchFamily="34" charset="0"/>
            </a:endParaRPr>
          </a:p>
        </p:txBody>
      </p:sp>
      <p:pic>
        <p:nvPicPr>
          <p:cNvPr id="2" name="Picture 1" descr="A picture containing clipart, sketch, graphics, line art of a mother breastfeeding her baby">
            <a:extLst>
              <a:ext uri="{FF2B5EF4-FFF2-40B4-BE49-F238E27FC236}">
                <a16:creationId xmlns:a16="http://schemas.microsoft.com/office/drawing/2014/main" id="{20B3C065-A69A-DCE5-4FF8-B20A73884C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62" y="1415616"/>
            <a:ext cx="817475" cy="8174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pic>
        <p:nvPicPr>
          <p:cNvPr id="31" name="Graphic 30" descr="Ambulance with solid fill">
            <a:extLst>
              <a:ext uri="{FF2B5EF4-FFF2-40B4-BE49-F238E27FC236}">
                <a16:creationId xmlns:a16="http://schemas.microsoft.com/office/drawing/2014/main" id="{D668AE62-5337-4A52-0C67-B1D648A539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64613" y="1447844"/>
            <a:ext cx="1078247" cy="107824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284C9B6D-EBD9-CA3E-645C-81DBE1BC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9941" y="2475590"/>
            <a:ext cx="689790" cy="689790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8722F17C-D800-E3C1-152E-514C7EAA8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88070" y="3112092"/>
            <a:ext cx="952407" cy="914344"/>
            <a:chOff x="5591502" y="2940268"/>
            <a:chExt cx="1235820" cy="1235820"/>
          </a:xfrm>
        </p:grpSpPr>
        <p:pic>
          <p:nvPicPr>
            <p:cNvPr id="45" name="Graphic 44" descr="Stomach with solid fill">
              <a:extLst>
                <a:ext uri="{FF2B5EF4-FFF2-40B4-BE49-F238E27FC236}">
                  <a16:creationId xmlns:a16="http://schemas.microsoft.com/office/drawing/2014/main" id="{10C728AA-7895-2934-E22A-CD094D32E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591502" y="2940268"/>
              <a:ext cx="1235820" cy="1235820"/>
            </a:xfrm>
            <a:prstGeom prst="rect">
              <a:avLst/>
            </a:prstGeom>
          </p:spPr>
        </p:pic>
        <p:pic>
          <p:nvPicPr>
            <p:cNvPr id="46" name="Graphic 45" descr="Germ outline">
              <a:extLst>
                <a:ext uri="{FF2B5EF4-FFF2-40B4-BE49-F238E27FC236}">
                  <a16:creationId xmlns:a16="http://schemas.microsoft.com/office/drawing/2014/main" id="{0A433844-1346-36F0-E86E-65D65426DCB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6146591" y="3565933"/>
              <a:ext cx="436386" cy="436386"/>
            </a:xfrm>
            <a:prstGeom prst="rect">
              <a:avLst/>
            </a:prstGeom>
          </p:spPr>
        </p:pic>
        <p:pic>
          <p:nvPicPr>
            <p:cNvPr id="47" name="Graphic 46" descr="Germ outline">
              <a:extLst>
                <a:ext uri="{FF2B5EF4-FFF2-40B4-BE49-F238E27FC236}">
                  <a16:creationId xmlns:a16="http://schemas.microsoft.com/office/drawing/2014/main" id="{9376A749-896F-89C5-477E-2E22B006D3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244727" y="3253376"/>
              <a:ext cx="436386" cy="436386"/>
            </a:xfrm>
            <a:prstGeom prst="rect">
              <a:avLst/>
            </a:prstGeom>
          </p:spPr>
        </p:pic>
      </p:grpSp>
      <p:pic>
        <p:nvPicPr>
          <p:cNvPr id="49" name="Graphic 48" descr="Child with balloon with solid fill">
            <a:extLst>
              <a:ext uri="{FF2B5EF4-FFF2-40B4-BE49-F238E27FC236}">
                <a16:creationId xmlns:a16="http://schemas.microsoft.com/office/drawing/2014/main" id="{E3DF9596-B0B9-E11C-F364-63FD6EB8A39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435440" y="3973039"/>
            <a:ext cx="1260404" cy="1260404"/>
          </a:xfrm>
          <a:prstGeom prst="rect">
            <a:avLst/>
          </a:prstGeom>
        </p:spPr>
      </p:pic>
      <p:pic>
        <p:nvPicPr>
          <p:cNvPr id="51" name="Graphic 50" descr="Needle with solid fill">
            <a:extLst>
              <a:ext uri="{FF2B5EF4-FFF2-40B4-BE49-F238E27FC236}">
                <a16:creationId xmlns:a16="http://schemas.microsoft.com/office/drawing/2014/main" id="{AA65E216-524C-A568-67F7-B62C1720627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246853" y="2443801"/>
            <a:ext cx="848616" cy="8486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B5460AD-93D9-3DF3-C690-F33C3B3C0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9800" y="5463534"/>
            <a:ext cx="5793812" cy="11565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1593DA-5474-A7DB-5AC8-A1B76391173F}"/>
              </a:ext>
            </a:extLst>
          </p:cNvPr>
          <p:cNvSpPr txBox="1"/>
          <p:nvPr/>
        </p:nvSpPr>
        <p:spPr>
          <a:xfrm>
            <a:off x="1041058" y="5406384"/>
            <a:ext cx="5013809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Priority areas for action</a:t>
            </a:r>
          </a:p>
          <a:p>
            <a:pPr marL="5400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Improve immunisation rates through communication &amp; co-ordination improvements, plus promotion through traditional and social media channels and trusted voices.</a:t>
            </a:r>
          </a:p>
          <a:p>
            <a:pPr marL="5400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Responsive 7-day services</a:t>
            </a:r>
          </a:p>
          <a:p>
            <a:pPr marL="540000" indent="-34290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Information and care pathway for terminally ill children</a:t>
            </a:r>
          </a:p>
        </p:txBody>
      </p:sp>
      <p:pic>
        <p:nvPicPr>
          <p:cNvPr id="12" name="Graphic 11" descr="Covid-19 with solid fill">
            <a:extLst>
              <a:ext uri="{FF2B5EF4-FFF2-40B4-BE49-F238E27FC236}">
                <a16:creationId xmlns:a16="http://schemas.microsoft.com/office/drawing/2014/main" id="{FEA73AFC-F4AB-DB50-E186-D10D567000D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093031" y="5652524"/>
            <a:ext cx="670710" cy="736954"/>
          </a:xfrm>
          <a:prstGeom prst="rect">
            <a:avLst/>
          </a:prstGeom>
        </p:spPr>
      </p:pic>
      <p:pic>
        <p:nvPicPr>
          <p:cNvPr id="14" name="Graphic 13" descr="Face with mask with solid fill">
            <a:extLst>
              <a:ext uri="{FF2B5EF4-FFF2-40B4-BE49-F238E27FC236}">
                <a16:creationId xmlns:a16="http://schemas.microsoft.com/office/drawing/2014/main" id="{91CAFA8C-C20F-0E05-8005-388C96343DF1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590702" y="5687965"/>
            <a:ext cx="602222" cy="661701"/>
          </a:xfrm>
          <a:prstGeom prst="rect">
            <a:avLst/>
          </a:prstGeom>
        </p:spPr>
      </p:pic>
      <p:pic>
        <p:nvPicPr>
          <p:cNvPr id="16" name="Graphic 15" descr="Priorities with solid fill">
            <a:extLst>
              <a:ext uri="{FF2B5EF4-FFF2-40B4-BE49-F238E27FC236}">
                <a16:creationId xmlns:a16="http://schemas.microsoft.com/office/drawing/2014/main" id="{6A4FC771-1BA4-E946-EC63-E543F8DCF21C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55192" y="5650144"/>
            <a:ext cx="842730" cy="842730"/>
          </a:xfrm>
          <a:prstGeom prst="rect">
            <a:avLst/>
          </a:prstGeom>
        </p:spPr>
      </p:pic>
      <p:sp>
        <p:nvSpPr>
          <p:cNvPr id="19" name="TextBox 18" descr="Effects of COVID-19&#10;Reductions in postnatal midwifery and health visitor’s home visits&#10;Service changes most likely disproportionately impacted children from the poorest families, or those with other vulnerabilities and particular needs.">
            <a:extLst>
              <a:ext uri="{FF2B5EF4-FFF2-40B4-BE49-F238E27FC236}">
                <a16:creationId xmlns:a16="http://schemas.microsoft.com/office/drawing/2014/main" id="{D61DA168-6268-595A-63C0-A0DE02D2DA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192924" y="5402287"/>
            <a:ext cx="46438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COVID-19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Reductions in postnatal midwifery and health visitor’s home visits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Service changes most likely disproportionately impacted children from the poorest families, or those with other vulnerabilities and particular needs.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4D22DB-945E-13E6-5D99-167DC360F0B7}"/>
              </a:ext>
            </a:extLst>
          </p:cNvPr>
          <p:cNvSpPr txBox="1"/>
          <p:nvPr/>
        </p:nvSpPr>
        <p:spPr>
          <a:xfrm>
            <a:off x="525781" y="4347994"/>
            <a:ext cx="4688850" cy="1058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r"/>
            <a:r>
              <a:rPr lang="en-GB" sz="1300" dirty="0">
                <a:solidFill>
                  <a:schemeClr val="accent3"/>
                </a:solidFill>
              </a:rPr>
              <a:t>Adverse Childhood Experiences </a:t>
            </a:r>
            <a:r>
              <a:rPr lang="en-GB" sz="1300" b="0" dirty="0">
                <a:solidFill>
                  <a:schemeClr val="tx1"/>
                </a:solidFill>
              </a:rPr>
              <a:t>or traumatic events, such as domestic abuse increase the risk of high-risk behaviours and poorer outcomes as adults. The rate of </a:t>
            </a:r>
            <a:r>
              <a:rPr lang="en-GB" sz="1300" dirty="0">
                <a:solidFill>
                  <a:schemeClr val="accent3"/>
                </a:solidFill>
              </a:rPr>
              <a:t>domestic abuse incidents</a:t>
            </a:r>
            <a:r>
              <a:rPr lang="en-GB" sz="1300" dirty="0"/>
              <a:t> </a:t>
            </a:r>
            <a:r>
              <a:rPr lang="en-GB" sz="1300" b="0" dirty="0">
                <a:solidFill>
                  <a:schemeClr val="tx1"/>
                </a:solidFill>
              </a:rPr>
              <a:t>per 1,000 is </a:t>
            </a:r>
            <a:r>
              <a:rPr lang="en-GB" sz="1300" dirty="0">
                <a:solidFill>
                  <a:schemeClr val="accent3"/>
                </a:solidFill>
              </a:rPr>
              <a:t>worsening</a:t>
            </a:r>
            <a:r>
              <a:rPr lang="en-GB" sz="1300" b="0" dirty="0">
                <a:solidFill>
                  <a:schemeClr val="tx1"/>
                </a:solidFill>
              </a:rPr>
              <a:t> </a:t>
            </a:r>
            <a:r>
              <a:rPr lang="en-GB" sz="1300" b="0" i="1" dirty="0">
                <a:solidFill>
                  <a:schemeClr val="tx1"/>
                </a:solidFill>
              </a:rPr>
              <a:t>but</a:t>
            </a:r>
            <a:r>
              <a:rPr lang="en-GB" sz="1300" b="0" dirty="0">
                <a:solidFill>
                  <a:schemeClr val="tx1"/>
                </a:solidFill>
              </a:rPr>
              <a:t> remains </a:t>
            </a:r>
            <a:r>
              <a:rPr lang="en-GB" sz="1300" dirty="0">
                <a:solidFill>
                  <a:schemeClr val="accent3"/>
                </a:solidFill>
              </a:rPr>
              <a:t>better</a:t>
            </a:r>
            <a:r>
              <a:rPr lang="en-GB" sz="1300" b="0" dirty="0">
                <a:solidFill>
                  <a:schemeClr val="tx1"/>
                </a:solidFill>
              </a:rPr>
              <a:t> than the national average</a:t>
            </a:r>
          </a:p>
        </p:txBody>
      </p:sp>
      <p:pic>
        <p:nvPicPr>
          <p:cNvPr id="26" name="Graphic 25" descr="Crying face with solid fill with solid fill">
            <a:extLst>
              <a:ext uri="{FF2B5EF4-FFF2-40B4-BE49-F238E27FC236}">
                <a16:creationId xmlns:a16="http://schemas.microsoft.com/office/drawing/2014/main" id="{EEC3EBE2-D914-29A7-6043-CCFBB481998D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5273590" y="4360398"/>
            <a:ext cx="886123" cy="886123"/>
          </a:xfrm>
          <a:prstGeom prst="rect">
            <a:avLst/>
          </a:prstGeom>
        </p:spPr>
      </p:pic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3B83543-47A7-12B4-DB3A-B75B84107789}"/>
              </a:ext>
            </a:extLst>
          </p:cNvPr>
          <p:cNvSpPr txBox="1">
            <a:spLocks/>
          </p:cNvSpPr>
          <p:nvPr/>
        </p:nvSpPr>
        <p:spPr>
          <a:xfrm>
            <a:off x="7447244" y="4158020"/>
            <a:ext cx="4125445" cy="9951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None/>
              <a:tabLst>
                <a:tab pos="457200" algn="l"/>
              </a:tabLst>
            </a:pPr>
            <a:r>
              <a:rPr lang="en-GB" sz="1300" dirty="0">
                <a:latin typeface="Arial" panose="020B0604020202020204" pitchFamily="34" charset="0"/>
              </a:rPr>
              <a:t>The proportion of 5 year olds reaching a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good level of development </a:t>
            </a:r>
            <a:r>
              <a:rPr lang="en-GB" sz="1300" dirty="0">
                <a:latin typeface="Arial" panose="020B0604020202020204" pitchFamily="34" charset="0"/>
              </a:rPr>
              <a:t>at the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Early Years Foundation stage stayed the same </a:t>
            </a:r>
            <a:r>
              <a:rPr lang="en-GB" sz="1300" i="1" dirty="0">
                <a:latin typeface="Arial" panose="020B0604020202020204" pitchFamily="34" charset="0"/>
              </a:rPr>
              <a:t>and</a:t>
            </a:r>
            <a:r>
              <a:rPr lang="en-GB" sz="13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</a:rPr>
              <a:t>is</a:t>
            </a:r>
            <a:r>
              <a:rPr lang="en-GB" sz="13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</a:rPr>
              <a:t>in line </a:t>
            </a:r>
            <a:r>
              <a:rPr lang="en-GB" sz="1300" dirty="0">
                <a:latin typeface="Arial" panose="020B0604020202020204" pitchFamily="34" charset="0"/>
              </a:rPr>
              <a:t>with</a:t>
            </a:r>
            <a:r>
              <a:rPr lang="en-GB" sz="1300" b="1" dirty="0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</a:rPr>
              <a:t>than </a:t>
            </a:r>
            <a:r>
              <a:rPr lang="en-GB" altLang="en-US" sz="1300" dirty="0">
                <a:latin typeface="Arial" panose="020B0604020202020204" pitchFamily="34" charset="0"/>
              </a:rPr>
              <a:t>similar local authorities based on deprivation. </a:t>
            </a:r>
            <a:endParaRPr lang="en-GB" sz="1300" dirty="0">
              <a:latin typeface="Arial" panose="020B0604020202020204" pitchFamily="34" charset="0"/>
            </a:endParaRP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8B5E94EC-ECD7-7E23-C981-2CA095FA9BF0}"/>
              </a:ext>
            </a:extLst>
          </p:cNvPr>
          <p:cNvSpPr txBox="1">
            <a:spLocks/>
          </p:cNvSpPr>
          <p:nvPr/>
        </p:nvSpPr>
        <p:spPr>
          <a:xfrm>
            <a:off x="1341489" y="3344810"/>
            <a:ext cx="4830711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b="1">
                <a:solidFill>
                  <a:schemeClr val="accent1"/>
                </a:solidFill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 sz="1300" dirty="0">
                <a:solidFill>
                  <a:schemeClr val="accent3"/>
                </a:solidFill>
              </a:rPr>
              <a:t>Poor oral health </a:t>
            </a:r>
            <a:r>
              <a:rPr lang="en-GB" sz="1300" b="0" dirty="0">
                <a:solidFill>
                  <a:schemeClr val="tx1"/>
                </a:solidFill>
              </a:rPr>
              <a:t>can affect a child’s ability to speak, eat, sleep, play, socialise, and can negatively impact on their school attendance and wellbeing. Hospital admissions for dental carries  </a:t>
            </a:r>
            <a:r>
              <a:rPr lang="en-US" altLang="en-US" sz="1300" b="0" dirty="0">
                <a:solidFill>
                  <a:schemeClr val="tx1"/>
                </a:solidFill>
              </a:rPr>
              <a:t>is </a:t>
            </a:r>
            <a:r>
              <a:rPr lang="en-US" altLang="en-US" sz="1300" dirty="0">
                <a:solidFill>
                  <a:schemeClr val="accent3"/>
                </a:solidFill>
              </a:rPr>
              <a:t>improving</a:t>
            </a:r>
            <a:r>
              <a:rPr lang="en-US" altLang="en-US" sz="1300" b="0" dirty="0">
                <a:solidFill>
                  <a:schemeClr val="tx1"/>
                </a:solidFill>
              </a:rPr>
              <a:t> </a:t>
            </a:r>
            <a:r>
              <a:rPr lang="en-US" altLang="en-US" sz="1300" b="0" i="1" dirty="0">
                <a:solidFill>
                  <a:schemeClr val="tx1"/>
                </a:solidFill>
              </a:rPr>
              <a:t>but</a:t>
            </a:r>
            <a:r>
              <a:rPr lang="en-US" altLang="en-US" sz="1300" b="0" dirty="0">
                <a:solidFill>
                  <a:schemeClr val="tx1"/>
                </a:solidFill>
              </a:rPr>
              <a:t> is </a:t>
            </a:r>
            <a:r>
              <a:rPr lang="en-US" altLang="en-US" sz="1300" dirty="0">
                <a:solidFill>
                  <a:schemeClr val="accent3"/>
                </a:solidFill>
              </a:rPr>
              <a:t>worse</a:t>
            </a:r>
            <a:r>
              <a:rPr lang="en-US" altLang="en-US" sz="1300" b="0" dirty="0">
                <a:solidFill>
                  <a:schemeClr val="tx1"/>
                </a:solidFill>
              </a:rPr>
              <a:t> than the national average</a:t>
            </a:r>
          </a:p>
          <a:p>
            <a:endParaRPr lang="en-US" altLang="en-US" sz="1300" dirty="0"/>
          </a:p>
        </p:txBody>
      </p:sp>
      <p:pic>
        <p:nvPicPr>
          <p:cNvPr id="35" name="Graphic 34" descr="Toothbrush with solid fill">
            <a:extLst>
              <a:ext uri="{FF2B5EF4-FFF2-40B4-BE49-F238E27FC236}">
                <a16:creationId xmlns:a16="http://schemas.microsoft.com/office/drawing/2014/main" id="{04D19BF6-C7C4-F8DD-64B3-1A52C43567CA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92953" y="3537473"/>
            <a:ext cx="939237" cy="80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832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525DD867-1B4C-1184-E963-179FFBCFA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86337" y="5363693"/>
            <a:ext cx="11819325" cy="1335353"/>
          </a:xfrm>
          <a:prstGeom prst="rect">
            <a:avLst/>
          </a:prstGeom>
          <a:solidFill>
            <a:schemeClr val="accent3">
              <a:alpha val="25000"/>
            </a:schemeClr>
          </a:solidFill>
        </p:spPr>
        <p:txBody>
          <a:bodyPr wrap="square" rtlCol="0">
            <a:noAutofit/>
          </a:bodyPr>
          <a:lstStyle/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2030C7-1002-738A-CD9C-E1897F9264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23173"/>
            <a:ext cx="5181600" cy="436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/>
              <a:t>Risk factor indicators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5F6BA6-5849-5851-6A50-B49495CDA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4405" y="1024404"/>
            <a:ext cx="5181600" cy="4363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/>
              <a:t>Outcome indicators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EF10503-8D12-C7E6-412F-A473C1E61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Milton Keynes City school-aged years snapshot 2019/20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0F53E0-66A1-8242-B1D5-BCFF806698F3}"/>
              </a:ext>
            </a:extLst>
          </p:cNvPr>
          <p:cNvSpPr txBox="1">
            <a:spLocks/>
          </p:cNvSpPr>
          <p:nvPr/>
        </p:nvSpPr>
        <p:spPr>
          <a:xfrm>
            <a:off x="1242950" y="1415021"/>
            <a:ext cx="4556644" cy="16969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Font typeface="Arial" panose="020B0604020202020204" pitchFamily="34" charset="0"/>
              <a:buNone/>
              <a:tabLst>
                <a:tab pos="457200" algn="l"/>
              </a:tabLst>
              <a:defRPr sz="1400" b="0"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 sz="1300" b="1" dirty="0">
                <a:solidFill>
                  <a:schemeClr val="accent3"/>
                </a:solidFill>
              </a:rPr>
              <a:t>Obese</a:t>
            </a:r>
            <a:r>
              <a:rPr lang="en-GB" sz="1300" dirty="0"/>
              <a:t> children have a higher risk of poor health, disability and premature mortality in adulthood and potentially poorer teenage mental health</a:t>
            </a:r>
            <a:br>
              <a:rPr lang="en-GB" sz="1300" dirty="0"/>
            </a:br>
            <a:r>
              <a:rPr lang="en-GB" sz="1300" dirty="0"/>
              <a:t>Over </a:t>
            </a:r>
            <a:r>
              <a:rPr lang="en-GB" sz="1300" b="1" dirty="0">
                <a:solidFill>
                  <a:schemeClr val="accent3"/>
                </a:solidFill>
              </a:rPr>
              <a:t>1/5 of all Reception children </a:t>
            </a:r>
            <a:r>
              <a:rPr lang="en-GB" sz="1300" dirty="0"/>
              <a:t>are </a:t>
            </a:r>
            <a:r>
              <a:rPr lang="en-GB" sz="1300" b="1" dirty="0">
                <a:solidFill>
                  <a:schemeClr val="accent3"/>
                </a:solidFill>
              </a:rPr>
              <a:t>Obese</a:t>
            </a:r>
            <a:r>
              <a:rPr lang="en-GB" sz="1300" dirty="0">
                <a:solidFill>
                  <a:schemeClr val="accent3"/>
                </a:solidFill>
              </a:rPr>
              <a:t>, </a:t>
            </a:r>
            <a:r>
              <a:rPr lang="en-GB" sz="1300" b="1" dirty="0">
                <a:solidFill>
                  <a:schemeClr val="accent3"/>
                </a:solidFill>
              </a:rPr>
              <a:t>better </a:t>
            </a:r>
            <a:r>
              <a:rPr lang="en-GB" sz="1300" dirty="0"/>
              <a:t>than the national average </a:t>
            </a:r>
            <a:br>
              <a:rPr lang="en-GB" sz="1300" dirty="0"/>
            </a:br>
            <a:r>
              <a:rPr lang="en-GB" sz="1300" dirty="0"/>
              <a:t>At </a:t>
            </a:r>
            <a:r>
              <a:rPr lang="en-GB" sz="1300" b="1" dirty="0">
                <a:solidFill>
                  <a:schemeClr val="accent3"/>
                </a:solidFill>
              </a:rPr>
              <a:t>Year 6</a:t>
            </a:r>
            <a:r>
              <a:rPr lang="en-GB" sz="1300" b="1" dirty="0">
                <a:solidFill>
                  <a:schemeClr val="accent2"/>
                </a:solidFill>
              </a:rPr>
              <a:t> </a:t>
            </a:r>
            <a:r>
              <a:rPr lang="en-GB" sz="1300" dirty="0"/>
              <a:t>that proportion remains </a:t>
            </a:r>
            <a:r>
              <a:rPr lang="en-GB" sz="1300" b="1" dirty="0">
                <a:solidFill>
                  <a:schemeClr val="accent3"/>
                </a:solidFill>
              </a:rPr>
              <a:t>better</a:t>
            </a:r>
            <a:r>
              <a:rPr lang="en-GB" sz="1300" b="1" dirty="0">
                <a:solidFill>
                  <a:schemeClr val="accent1"/>
                </a:solidFill>
              </a:rPr>
              <a:t> </a:t>
            </a:r>
            <a:r>
              <a:rPr lang="en-GB" sz="1300" dirty="0"/>
              <a:t>than the national average, but </a:t>
            </a:r>
            <a:r>
              <a:rPr lang="en-GB" sz="1300" b="1" dirty="0">
                <a:solidFill>
                  <a:schemeClr val="accent3"/>
                </a:solidFill>
              </a:rPr>
              <a:t>increased</a:t>
            </a:r>
            <a:r>
              <a:rPr lang="en-GB" sz="1300" dirty="0"/>
              <a:t> to around </a:t>
            </a:r>
            <a:r>
              <a:rPr lang="en-GB" sz="1300" b="1" dirty="0">
                <a:solidFill>
                  <a:schemeClr val="accent3"/>
                </a:solidFill>
              </a:rPr>
              <a:t>1/3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14DFF8A-DC4A-0E6F-3BD4-75798CECA946}"/>
              </a:ext>
            </a:extLst>
          </p:cNvPr>
          <p:cNvSpPr txBox="1">
            <a:spLocks/>
          </p:cNvSpPr>
          <p:nvPr/>
        </p:nvSpPr>
        <p:spPr>
          <a:xfrm>
            <a:off x="1194105" y="4164637"/>
            <a:ext cx="4694536" cy="8486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400"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 sz="1300" b="1" dirty="0">
                <a:solidFill>
                  <a:schemeClr val="accent3"/>
                </a:solidFill>
              </a:rPr>
              <a:t>Smoking</a:t>
            </a:r>
            <a:r>
              <a:rPr lang="en-GB" sz="1300" dirty="0"/>
              <a:t> is a major cause of ill health, particularly heart and lung disease and many people who start smoking as adolescents continue to smoke into adulthood. The </a:t>
            </a:r>
            <a:r>
              <a:rPr lang="en-GB" sz="1300" b="1" dirty="0">
                <a:solidFill>
                  <a:schemeClr val="accent3"/>
                </a:solidFill>
              </a:rPr>
              <a:t>prevalence of smokers </a:t>
            </a:r>
            <a:r>
              <a:rPr lang="en-GB" sz="1300" dirty="0"/>
              <a:t>in Milton Keynes City’s children under the age of 15 is </a:t>
            </a:r>
            <a:r>
              <a:rPr lang="en-GB" sz="1300" b="1" dirty="0">
                <a:solidFill>
                  <a:schemeClr val="accent3"/>
                </a:solidFill>
              </a:rPr>
              <a:t>above</a:t>
            </a:r>
            <a:r>
              <a:rPr lang="en-GB" sz="1300" dirty="0"/>
              <a:t> the national average</a:t>
            </a:r>
            <a:endParaRPr lang="en-US" altLang="en-US" sz="130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2E548F5-C02E-730E-6492-637B6EC1CEF7}"/>
              </a:ext>
            </a:extLst>
          </p:cNvPr>
          <p:cNvSpPr txBox="1">
            <a:spLocks/>
          </p:cNvSpPr>
          <p:nvPr/>
        </p:nvSpPr>
        <p:spPr>
          <a:xfrm>
            <a:off x="6902197" y="1841601"/>
            <a:ext cx="4824019" cy="23373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Font typeface="Arial" panose="020B0604020202020204" pitchFamily="34" charset="0"/>
              <a:buNone/>
              <a:tabLst>
                <a:tab pos="457200" algn="l"/>
              </a:tabLst>
              <a:defRPr sz="1400"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b="1" dirty="0">
                <a:solidFill>
                  <a:schemeClr val="accent3"/>
                </a:solidFill>
              </a:rPr>
              <a:t>Self-harm</a:t>
            </a:r>
            <a:r>
              <a:rPr lang="en-GB" sz="1300" b="1" dirty="0">
                <a:solidFill>
                  <a:schemeClr val="accent2"/>
                </a:solidFill>
              </a:rPr>
              <a:t> </a:t>
            </a:r>
            <a:r>
              <a:rPr lang="en-GB" sz="1300" dirty="0"/>
              <a:t>in young people aged 10 to 24 years </a:t>
            </a:r>
            <a:r>
              <a:rPr lang="en-GB" sz="1300" b="1" dirty="0">
                <a:solidFill>
                  <a:schemeClr val="accent3"/>
                </a:solidFill>
              </a:rPr>
              <a:t>reduced</a:t>
            </a:r>
            <a:r>
              <a:rPr lang="en-GB" sz="1300" dirty="0"/>
              <a:t> and remains </a:t>
            </a:r>
            <a:r>
              <a:rPr lang="en-GB" sz="1300" b="1" dirty="0">
                <a:solidFill>
                  <a:schemeClr val="accent3"/>
                </a:solidFill>
              </a:rPr>
              <a:t>better</a:t>
            </a:r>
            <a:endParaRPr lang="en-GB" sz="1300" dirty="0">
              <a:solidFill>
                <a:schemeClr val="accent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b="1" dirty="0">
                <a:solidFill>
                  <a:schemeClr val="accent3"/>
                </a:solidFill>
              </a:rPr>
              <a:t>Mental health </a:t>
            </a:r>
            <a:r>
              <a:rPr lang="en-GB" sz="1300" dirty="0"/>
              <a:t>conditions for those aged 0 to 17 </a:t>
            </a:r>
            <a:r>
              <a:rPr lang="en-GB" sz="1300" b="1" dirty="0">
                <a:solidFill>
                  <a:schemeClr val="accent3"/>
                </a:solidFill>
              </a:rPr>
              <a:t>increased</a:t>
            </a:r>
            <a:r>
              <a:rPr lang="en-GB" sz="1300" dirty="0"/>
              <a:t> and is now </a:t>
            </a:r>
            <a:r>
              <a:rPr lang="en-GB" sz="1300" b="1" dirty="0">
                <a:solidFill>
                  <a:schemeClr val="accent3"/>
                </a:solidFill>
              </a:rPr>
              <a:t>worse</a:t>
            </a:r>
            <a:endParaRPr lang="en-GB" sz="1300" dirty="0">
              <a:solidFill>
                <a:schemeClr val="accent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b="1" dirty="0">
                <a:solidFill>
                  <a:schemeClr val="accent3"/>
                </a:solidFill>
              </a:rPr>
              <a:t>Alcohol-specific conditions </a:t>
            </a:r>
            <a:r>
              <a:rPr lang="en-GB" sz="1300" dirty="0"/>
              <a:t>for those under 18 </a:t>
            </a:r>
            <a:r>
              <a:rPr lang="en-GB" sz="1300" b="1" dirty="0">
                <a:solidFill>
                  <a:schemeClr val="accent3"/>
                </a:solidFill>
              </a:rPr>
              <a:t>decreased</a:t>
            </a:r>
            <a:r>
              <a:rPr lang="en-GB" sz="1300" dirty="0"/>
              <a:t> </a:t>
            </a:r>
            <a:r>
              <a:rPr lang="en-GB" sz="1300" i="1" dirty="0"/>
              <a:t>and</a:t>
            </a:r>
            <a:r>
              <a:rPr lang="en-GB" sz="1300" dirty="0"/>
              <a:t> remains </a:t>
            </a:r>
            <a:r>
              <a:rPr lang="en-GB" sz="1300" b="1" dirty="0">
                <a:solidFill>
                  <a:schemeClr val="accent3"/>
                </a:solidFill>
              </a:rPr>
              <a:t>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b="1" dirty="0">
                <a:solidFill>
                  <a:schemeClr val="accent3"/>
                </a:solidFill>
              </a:rPr>
              <a:t>Substance misuse </a:t>
            </a:r>
            <a:r>
              <a:rPr lang="en-GB" sz="1300" dirty="0"/>
              <a:t>for those aged 15 to 24 </a:t>
            </a:r>
            <a:r>
              <a:rPr lang="en-GB" sz="1300" b="1" dirty="0">
                <a:solidFill>
                  <a:schemeClr val="accent3"/>
                </a:solidFill>
              </a:rPr>
              <a:t>decreased</a:t>
            </a:r>
            <a:r>
              <a:rPr lang="en-GB" sz="1300" dirty="0"/>
              <a:t> and remains </a:t>
            </a:r>
            <a:r>
              <a:rPr lang="en-GB" sz="1300" b="1" dirty="0">
                <a:solidFill>
                  <a:schemeClr val="accent3"/>
                </a:solidFill>
              </a:rPr>
              <a:t>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b="1" dirty="0">
                <a:solidFill>
                  <a:schemeClr val="accent3"/>
                </a:solidFill>
              </a:rPr>
              <a:t>Unintentional and deliberate injuries </a:t>
            </a:r>
            <a:r>
              <a:rPr lang="en-GB" sz="1300" dirty="0"/>
              <a:t>in those under 14</a:t>
            </a:r>
            <a:r>
              <a:rPr lang="en-GB" sz="1300" dirty="0">
                <a:solidFill>
                  <a:schemeClr val="accent2"/>
                </a:solidFill>
              </a:rPr>
              <a:t>, </a:t>
            </a:r>
            <a:r>
              <a:rPr lang="en-GB" sz="1300" b="1" dirty="0">
                <a:solidFill>
                  <a:schemeClr val="accent3"/>
                </a:solidFill>
              </a:rPr>
              <a:t>decreased</a:t>
            </a:r>
            <a:r>
              <a:rPr lang="en-GB" sz="1300" dirty="0">
                <a:solidFill>
                  <a:schemeClr val="accent2"/>
                </a:solidFill>
              </a:rPr>
              <a:t> </a:t>
            </a:r>
            <a:r>
              <a:rPr lang="en-GB" sz="1300" i="1" dirty="0"/>
              <a:t>and</a:t>
            </a:r>
            <a:r>
              <a:rPr lang="en-GB" sz="1300" dirty="0"/>
              <a:t> remains </a:t>
            </a:r>
            <a:r>
              <a:rPr lang="en-GB" sz="1300" b="1" dirty="0">
                <a:solidFill>
                  <a:schemeClr val="accent3"/>
                </a:solidFill>
              </a:rPr>
              <a:t>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b="1" dirty="0">
                <a:solidFill>
                  <a:schemeClr val="accent3"/>
                </a:solidFill>
              </a:rPr>
              <a:t>Asthma</a:t>
            </a:r>
            <a:r>
              <a:rPr lang="en-GB" sz="1300" b="1" dirty="0">
                <a:solidFill>
                  <a:schemeClr val="accent2"/>
                </a:solidFill>
              </a:rPr>
              <a:t> </a:t>
            </a:r>
            <a:r>
              <a:rPr lang="en-GB" sz="1300" dirty="0"/>
              <a:t>for those under 18 </a:t>
            </a:r>
            <a:r>
              <a:rPr lang="en-GB" sz="1300" b="1" dirty="0">
                <a:solidFill>
                  <a:schemeClr val="accent3"/>
                </a:solidFill>
              </a:rPr>
              <a:t>decreased</a:t>
            </a:r>
            <a:r>
              <a:rPr lang="en-GB" sz="1300" b="1" dirty="0">
                <a:solidFill>
                  <a:schemeClr val="accent2"/>
                </a:solidFill>
              </a:rPr>
              <a:t> </a:t>
            </a:r>
            <a:r>
              <a:rPr lang="en-GB" sz="1300" i="1" dirty="0"/>
              <a:t>but</a:t>
            </a:r>
            <a:r>
              <a:rPr lang="en-GB" sz="1300" b="1" i="1" dirty="0"/>
              <a:t> </a:t>
            </a:r>
            <a:r>
              <a:rPr lang="en-GB" sz="1300" dirty="0"/>
              <a:t>is </a:t>
            </a:r>
            <a:r>
              <a:rPr lang="en-GB" sz="1300" b="1" dirty="0">
                <a:solidFill>
                  <a:schemeClr val="accent3"/>
                </a:solidFill>
              </a:rPr>
              <a:t>worse</a:t>
            </a:r>
          </a:p>
          <a:p>
            <a:endParaRPr lang="en-GB" sz="1300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b="1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b="1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b="1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300" dirty="0"/>
          </a:p>
          <a:p>
            <a:endParaRPr lang="en-GB" sz="1300" dirty="0"/>
          </a:p>
        </p:txBody>
      </p:sp>
      <p:pic>
        <p:nvPicPr>
          <p:cNvPr id="31" name="Graphic 30" descr="Ambulance with solid fill">
            <a:extLst>
              <a:ext uri="{FF2B5EF4-FFF2-40B4-BE49-F238E27FC236}">
                <a16:creationId xmlns:a16="http://schemas.microsoft.com/office/drawing/2014/main" id="{D668AE62-5337-4A52-0C67-B1D648A539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81024" y="2294467"/>
            <a:ext cx="829853" cy="82985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B5460AD-93D9-3DF3-C690-F33C3B3C0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8418" y="5397191"/>
            <a:ext cx="5385194" cy="116579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1593DA-5474-A7DB-5AC8-A1B76391173F}"/>
              </a:ext>
            </a:extLst>
          </p:cNvPr>
          <p:cNvSpPr txBox="1"/>
          <p:nvPr/>
        </p:nvSpPr>
        <p:spPr>
          <a:xfrm>
            <a:off x="1169736" y="5406384"/>
            <a:ext cx="525868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Priority areas for action</a:t>
            </a:r>
          </a:p>
          <a:p>
            <a:pPr marL="5400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Empower communities to address risk taking behaviours</a:t>
            </a:r>
          </a:p>
          <a:p>
            <a:pPr marL="5400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Provide more intensive community support allowing CAHMS to focus on highest risk and explore step up step-down intensive day care beds</a:t>
            </a:r>
          </a:p>
          <a:p>
            <a:pPr algn="ctr"/>
            <a:endParaRPr lang="en-GB" sz="1300" dirty="0"/>
          </a:p>
        </p:txBody>
      </p:sp>
      <p:pic>
        <p:nvPicPr>
          <p:cNvPr id="12" name="Graphic 11" descr="Covid-19 with solid fill">
            <a:extLst>
              <a:ext uri="{FF2B5EF4-FFF2-40B4-BE49-F238E27FC236}">
                <a16:creationId xmlns:a16="http://schemas.microsoft.com/office/drawing/2014/main" id="{FEA73AFC-F4AB-DB50-E186-D10D567000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95951" y="5652524"/>
            <a:ext cx="670710" cy="736954"/>
          </a:xfrm>
          <a:prstGeom prst="rect">
            <a:avLst/>
          </a:prstGeom>
        </p:spPr>
      </p:pic>
      <p:pic>
        <p:nvPicPr>
          <p:cNvPr id="14" name="Graphic 13" descr="Face with mask with solid fill">
            <a:extLst>
              <a:ext uri="{FF2B5EF4-FFF2-40B4-BE49-F238E27FC236}">
                <a16:creationId xmlns:a16="http://schemas.microsoft.com/office/drawing/2014/main" id="{91CAFA8C-C20F-0E05-8005-388C96343D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93622" y="5687965"/>
            <a:ext cx="602222" cy="661701"/>
          </a:xfrm>
          <a:prstGeom prst="rect">
            <a:avLst/>
          </a:prstGeom>
        </p:spPr>
      </p:pic>
      <p:pic>
        <p:nvPicPr>
          <p:cNvPr id="16" name="Graphic 15" descr="Priorities with solid fill">
            <a:extLst>
              <a:ext uri="{FF2B5EF4-FFF2-40B4-BE49-F238E27FC236}">
                <a16:creationId xmlns:a16="http://schemas.microsoft.com/office/drawing/2014/main" id="{6A4FC771-1BA4-E946-EC63-E543F8DCF21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83647" y="5581097"/>
            <a:ext cx="842730" cy="84273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1DA168-6268-595A-63C0-A0DE02D2DAD2}"/>
              </a:ext>
            </a:extLst>
          </p:cNvPr>
          <p:cNvSpPr txBox="1"/>
          <p:nvPr/>
        </p:nvSpPr>
        <p:spPr>
          <a:xfrm>
            <a:off x="7695844" y="5413717"/>
            <a:ext cx="416482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effects of COVID-19: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Increased prevalence of mental health (especially eating disorders), learning disabilities and autism and resulting pressure on services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Risk of safeguarding concerns not being raised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3B83543-47A7-12B4-DB3A-B75B84107789}"/>
              </a:ext>
            </a:extLst>
          </p:cNvPr>
          <p:cNvSpPr txBox="1">
            <a:spLocks/>
          </p:cNvSpPr>
          <p:nvPr/>
        </p:nvSpPr>
        <p:spPr>
          <a:xfrm>
            <a:off x="7163926" y="4640491"/>
            <a:ext cx="3966083" cy="8243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Font typeface="Arial" panose="020B0604020202020204" pitchFamily="34" charset="0"/>
              <a:buNone/>
              <a:tabLst>
                <a:tab pos="457200" algn="l"/>
              </a:tabLst>
              <a:defRPr sz="1400"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 sz="1300" dirty="0"/>
              <a:t>The </a:t>
            </a:r>
            <a:r>
              <a:rPr lang="en-GB" sz="1300" b="1" dirty="0">
                <a:solidFill>
                  <a:schemeClr val="accent3"/>
                </a:solidFill>
              </a:rPr>
              <a:t>average Attainment 8</a:t>
            </a:r>
            <a:r>
              <a:rPr lang="en-GB" sz="1300" dirty="0">
                <a:solidFill>
                  <a:schemeClr val="accent3"/>
                </a:solidFill>
              </a:rPr>
              <a:t> </a:t>
            </a:r>
            <a:r>
              <a:rPr lang="en-GB" sz="1300" b="1" dirty="0">
                <a:solidFill>
                  <a:schemeClr val="accent3"/>
                </a:solidFill>
              </a:rPr>
              <a:t>score</a:t>
            </a:r>
            <a:r>
              <a:rPr lang="en-GB" sz="1300" dirty="0">
                <a:solidFill>
                  <a:schemeClr val="accent3"/>
                </a:solidFill>
              </a:rPr>
              <a:t> </a:t>
            </a:r>
            <a:r>
              <a:rPr lang="en-GB" sz="1300" dirty="0"/>
              <a:t>at 15-16 years old </a:t>
            </a:r>
            <a:r>
              <a:rPr lang="en-GB" sz="1300" b="1" dirty="0">
                <a:solidFill>
                  <a:schemeClr val="accent3"/>
                </a:solidFill>
              </a:rPr>
              <a:t>improved</a:t>
            </a:r>
            <a:r>
              <a:rPr lang="en-GB" sz="1300" dirty="0"/>
              <a:t> </a:t>
            </a:r>
            <a:r>
              <a:rPr lang="en-GB" sz="1300" i="1" dirty="0"/>
              <a:t>but </a:t>
            </a:r>
            <a:r>
              <a:rPr lang="en-GB" sz="1300" dirty="0"/>
              <a:t>remains </a:t>
            </a:r>
            <a:r>
              <a:rPr lang="en-GB" sz="1300" b="1" dirty="0">
                <a:solidFill>
                  <a:schemeClr val="accent3"/>
                </a:solidFill>
              </a:rPr>
              <a:t>worse</a:t>
            </a:r>
            <a:r>
              <a:rPr lang="en-GB" sz="1300" dirty="0"/>
              <a:t> than </a:t>
            </a:r>
            <a:r>
              <a:rPr lang="en-GB" altLang="en-US" sz="1300" b="0" dirty="0">
                <a:solidFill>
                  <a:schemeClr val="tx1"/>
                </a:solidFill>
              </a:rPr>
              <a:t>similar local authorities based on deprivation</a:t>
            </a:r>
            <a:endParaRPr lang="en-GB" sz="1300" dirty="0"/>
          </a:p>
        </p:txBody>
      </p:sp>
      <p:pic>
        <p:nvPicPr>
          <p:cNvPr id="3" name="Graphic 2" descr="Weight Loss with solid fill">
            <a:extLst>
              <a:ext uri="{FF2B5EF4-FFF2-40B4-BE49-F238E27FC236}">
                <a16:creationId xmlns:a16="http://schemas.microsoft.com/office/drawing/2014/main" id="{B3BCE958-6725-7126-3597-87106BAFF1F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83647" y="1325881"/>
            <a:ext cx="914400" cy="914400"/>
          </a:xfrm>
          <a:prstGeom prst="rect">
            <a:avLst/>
          </a:prstGeom>
        </p:spPr>
      </p:pic>
      <p:pic>
        <p:nvPicPr>
          <p:cNvPr id="9" name="Graphic 8" descr="Mental Health with solid fill">
            <a:extLst>
              <a:ext uri="{FF2B5EF4-FFF2-40B4-BE49-F238E27FC236}">
                <a16:creationId xmlns:a16="http://schemas.microsoft.com/office/drawing/2014/main" id="{112AE0AC-F92D-1E36-CB0D-C3C93E4EB0B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249407" y="3043803"/>
            <a:ext cx="770393" cy="770393"/>
          </a:xfrm>
          <a:prstGeom prst="rect">
            <a:avLst/>
          </a:prstGeom>
        </p:spPr>
      </p:pic>
      <p:pic>
        <p:nvPicPr>
          <p:cNvPr id="15" name="Graphic 14" descr="Clipboard Mixed with solid fill">
            <a:extLst>
              <a:ext uri="{FF2B5EF4-FFF2-40B4-BE49-F238E27FC236}">
                <a16:creationId xmlns:a16="http://schemas.microsoft.com/office/drawing/2014/main" id="{19C8C248-C12E-0FC1-862A-B8310F8FC90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259207" y="4546718"/>
            <a:ext cx="857660" cy="85766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234AF07E-20D7-1114-4F85-3C5170F9CA45}"/>
              </a:ext>
            </a:extLst>
          </p:cNvPr>
          <p:cNvSpPr txBox="1"/>
          <p:nvPr/>
        </p:nvSpPr>
        <p:spPr>
          <a:xfrm>
            <a:off x="6576760" y="1380359"/>
            <a:ext cx="5276446" cy="5232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en-GB" sz="1300" b="0" dirty="0">
                <a:solidFill>
                  <a:schemeClr val="tx1"/>
                </a:solidFill>
              </a:rPr>
              <a:t>Compared to </a:t>
            </a:r>
            <a:r>
              <a:rPr lang="en-GB" altLang="en-US" sz="1300" b="0" dirty="0">
                <a:solidFill>
                  <a:schemeClr val="tx1"/>
                </a:solidFill>
              </a:rPr>
              <a:t>similar local authorities based on deprivation</a:t>
            </a:r>
            <a:r>
              <a:rPr lang="en-GB" sz="1300" b="0" dirty="0">
                <a:solidFill>
                  <a:schemeClr val="tx1"/>
                </a:solidFill>
              </a:rPr>
              <a:t>, </a:t>
            </a:r>
            <a:br>
              <a:rPr lang="en-GB" sz="1300" b="0" dirty="0">
                <a:solidFill>
                  <a:schemeClr val="tx1"/>
                </a:solidFill>
              </a:rPr>
            </a:br>
            <a:r>
              <a:rPr lang="en-GB" sz="1300" dirty="0">
                <a:solidFill>
                  <a:schemeClr val="accent3"/>
                </a:solidFill>
              </a:rPr>
              <a:t>hospital admissions </a:t>
            </a:r>
            <a:r>
              <a:rPr lang="en-GB" sz="1300" b="0" dirty="0">
                <a:solidFill>
                  <a:schemeClr val="tx1"/>
                </a:solidFill>
              </a:rPr>
              <a:t>due to</a:t>
            </a:r>
            <a:r>
              <a:rPr lang="en-GB" sz="1300" dirty="0">
                <a:solidFill>
                  <a:schemeClr val="accent3"/>
                </a:solidFill>
              </a:rPr>
              <a:t>:</a:t>
            </a:r>
          </a:p>
        </p:txBody>
      </p:sp>
      <p:pic>
        <p:nvPicPr>
          <p:cNvPr id="34" name="Graphic 33" descr="Smoking with solid fill">
            <a:extLst>
              <a:ext uri="{FF2B5EF4-FFF2-40B4-BE49-F238E27FC236}">
                <a16:creationId xmlns:a16="http://schemas.microsoft.com/office/drawing/2014/main" id="{8C77B0F0-2221-7BC5-8D10-BF66CFC794B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 rot="19704333">
            <a:off x="439141" y="4413425"/>
            <a:ext cx="644157" cy="512223"/>
          </a:xfrm>
          <a:prstGeom prst="rect">
            <a:avLst/>
          </a:prstGeom>
        </p:spPr>
      </p:pic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7A086FEC-B500-4FDB-2945-C8B95FE0BD04}"/>
              </a:ext>
            </a:extLst>
          </p:cNvPr>
          <p:cNvSpPr txBox="1">
            <a:spLocks/>
          </p:cNvSpPr>
          <p:nvPr/>
        </p:nvSpPr>
        <p:spPr>
          <a:xfrm>
            <a:off x="465784" y="2883684"/>
            <a:ext cx="4878250" cy="8486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1000"/>
              <a:buFont typeface="Arial" panose="020B0604020202020204" pitchFamily="34" charset="0"/>
              <a:buNone/>
              <a:tabLst>
                <a:tab pos="457200" algn="l"/>
              </a:tabLs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r"/>
            <a:r>
              <a:rPr lang="en-GB" sz="1300" b="0" dirty="0">
                <a:solidFill>
                  <a:schemeClr val="tx1"/>
                </a:solidFill>
              </a:rPr>
              <a:t>Children suffering from </a:t>
            </a:r>
            <a:r>
              <a:rPr lang="en-GB" sz="1300" dirty="0">
                <a:solidFill>
                  <a:schemeClr val="accent3"/>
                </a:solidFill>
              </a:rPr>
              <a:t>poor mental health </a:t>
            </a:r>
            <a:r>
              <a:rPr lang="en-GB" sz="1300" b="0" dirty="0">
                <a:solidFill>
                  <a:schemeClr val="tx1"/>
                </a:solidFill>
              </a:rPr>
              <a:t>are at risk of poor physical health outcomes, poor educational</a:t>
            </a:r>
            <a:br>
              <a:rPr lang="en-GB" sz="1300" b="0" dirty="0">
                <a:solidFill>
                  <a:schemeClr val="tx1"/>
                </a:solidFill>
              </a:rPr>
            </a:br>
            <a:r>
              <a:rPr lang="en-GB" sz="1300" b="0" dirty="0">
                <a:solidFill>
                  <a:schemeClr val="tx1"/>
                </a:solidFill>
              </a:rPr>
              <a:t>attainment, and are at </a:t>
            </a:r>
            <a:r>
              <a:rPr lang="en-GB" sz="1300" dirty="0">
                <a:solidFill>
                  <a:schemeClr val="accent3"/>
                </a:solidFill>
              </a:rPr>
              <a:t>greater risk </a:t>
            </a:r>
            <a:r>
              <a:rPr lang="en-GB" sz="1300" b="0" dirty="0">
                <a:solidFill>
                  <a:schemeClr val="tx1"/>
                </a:solidFill>
              </a:rPr>
              <a:t>of unhealthy behaviours.</a:t>
            </a:r>
          </a:p>
          <a:p>
            <a:pPr algn="r"/>
            <a:r>
              <a:rPr lang="en-GB" sz="1300" b="0" dirty="0">
                <a:solidFill>
                  <a:schemeClr val="tx1"/>
                </a:solidFill>
              </a:rPr>
              <a:t> A </a:t>
            </a:r>
            <a:r>
              <a:rPr lang="en-GB" sz="1300" dirty="0">
                <a:solidFill>
                  <a:schemeClr val="accent3"/>
                </a:solidFill>
              </a:rPr>
              <a:t>lower </a:t>
            </a:r>
            <a:r>
              <a:rPr lang="en-GB" sz="1300" b="0" dirty="0">
                <a:solidFill>
                  <a:schemeClr val="tx1"/>
                </a:solidFill>
              </a:rPr>
              <a:t>proportion</a:t>
            </a:r>
            <a:r>
              <a:rPr lang="en-GB" sz="1300" b="0" dirty="0">
                <a:solidFill>
                  <a:schemeClr val="accent3"/>
                </a:solidFill>
              </a:rPr>
              <a:t> </a:t>
            </a:r>
            <a:r>
              <a:rPr lang="en-GB" sz="1300" b="0" dirty="0">
                <a:solidFill>
                  <a:schemeClr val="tx1"/>
                </a:solidFill>
              </a:rPr>
              <a:t>of school pupils in Milton Keynes City </a:t>
            </a:r>
            <a:r>
              <a:rPr lang="en-GB" sz="1300" dirty="0">
                <a:solidFill>
                  <a:schemeClr val="accent3"/>
                </a:solidFill>
              </a:rPr>
              <a:t>have social, emotional and mental health needs</a:t>
            </a:r>
            <a:r>
              <a:rPr lang="en-GB" sz="1300" dirty="0">
                <a:solidFill>
                  <a:schemeClr val="accent1"/>
                </a:solidFill>
              </a:rPr>
              <a:t> </a:t>
            </a:r>
            <a:r>
              <a:rPr lang="en-GB" sz="1300" b="0" dirty="0">
                <a:solidFill>
                  <a:schemeClr val="tx1"/>
                </a:solidFill>
              </a:rPr>
              <a:t>than the average for </a:t>
            </a:r>
            <a:r>
              <a:rPr lang="en-GB" altLang="en-US" sz="1300" b="0" dirty="0">
                <a:solidFill>
                  <a:schemeClr val="tx1"/>
                </a:solidFill>
              </a:rPr>
              <a:t>similar local authorities based on deprivation </a:t>
            </a:r>
            <a:endParaRPr lang="en-US" altLang="en-US" sz="1300" b="0" dirty="0">
              <a:solidFill>
                <a:schemeClr val="tx1"/>
              </a:solidFill>
            </a:endParaRPr>
          </a:p>
        </p:txBody>
      </p:sp>
      <p:pic>
        <p:nvPicPr>
          <p:cNvPr id="20" name="Graphic 19" descr="Toothbrush with solid fill">
            <a:extLst>
              <a:ext uri="{FF2B5EF4-FFF2-40B4-BE49-F238E27FC236}">
                <a16:creationId xmlns:a16="http://schemas.microsoft.com/office/drawing/2014/main" id="{FC58557F-96FA-A7DF-0EBB-992D85695F7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1100433" y="4116887"/>
            <a:ext cx="672842" cy="578677"/>
          </a:xfrm>
          <a:prstGeom prst="rect">
            <a:avLst/>
          </a:prstGeom>
        </p:spPr>
      </p:pic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9526ACB-98EB-51CF-1BB2-2D3A1EEC25FF}"/>
              </a:ext>
            </a:extLst>
          </p:cNvPr>
          <p:cNvSpPr txBox="1">
            <a:spLocks/>
          </p:cNvSpPr>
          <p:nvPr/>
        </p:nvSpPr>
        <p:spPr>
          <a:xfrm>
            <a:off x="6855138" y="4131077"/>
            <a:ext cx="4367044" cy="502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400">
                <a:latin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r"/>
            <a:r>
              <a:rPr lang="en-GB" sz="1300" dirty="0"/>
              <a:t>Milton Keynes City has a </a:t>
            </a:r>
            <a:r>
              <a:rPr lang="en-GB" sz="1300" b="1" dirty="0">
                <a:solidFill>
                  <a:srgbClr val="3D8378"/>
                </a:solidFill>
              </a:rPr>
              <a:t>similar</a:t>
            </a:r>
            <a:r>
              <a:rPr lang="en-GB" sz="1300" dirty="0"/>
              <a:t> number or </a:t>
            </a:r>
            <a:r>
              <a:rPr lang="en-GB" sz="1300" b="1" dirty="0">
                <a:solidFill>
                  <a:schemeClr val="accent3"/>
                </a:solidFill>
              </a:rPr>
              <a:t>decayed, missing or filled teeth </a:t>
            </a:r>
            <a:r>
              <a:rPr lang="en-GB" sz="1300" dirty="0"/>
              <a:t>per child as the national average</a:t>
            </a:r>
            <a:endParaRPr lang="en-US" altLang="en-US" sz="1300" dirty="0"/>
          </a:p>
        </p:txBody>
      </p:sp>
    </p:spTree>
    <p:extLst>
      <p:ext uri="{BB962C8B-B14F-4D97-AF65-F5344CB8AC3E}">
        <p14:creationId xmlns:p14="http://schemas.microsoft.com/office/powerpoint/2010/main" val="40201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62A63"/>
      </a:accent1>
      <a:accent2>
        <a:srgbClr val="2D2D8A"/>
      </a:accent2>
      <a:accent3>
        <a:srgbClr val="0B7D8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9d493d7b-745f-46ca-853c-852befb66d42" origin="defaultValue">
  <element uid="423d71e6-8daa-44f1-843f-6b8bdb2746aa" value=""/>
</sisl>
</file>

<file path=customXml/itemProps1.xml><?xml version="1.0" encoding="utf-8"?>
<ds:datastoreItem xmlns:ds="http://schemas.openxmlformats.org/officeDocument/2006/customXml" ds:itemID="{6243016F-261A-4568-85D2-68E5FC23D2B0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2543</TotalTime>
  <Words>1007</Words>
  <Application>Microsoft Office PowerPoint</Application>
  <PresentationFormat>Widescreen</PresentationFormat>
  <Paragraphs>68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Milton Keynes City JSNA</vt:lpstr>
      <vt:lpstr>Milton Keynes City healthy pregnancy snapshot (2019/20)</vt:lpstr>
      <vt:lpstr>Milton Keynes City healthy birth &amp; early years snapshot 2019/20</vt:lpstr>
      <vt:lpstr>Milton Keynes City school-aged years snapshot 2019/20</vt:lpstr>
    </vt:vector>
  </TitlesOfParts>
  <Company>Bedford Borough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Haslam</dc:creator>
  <cp:lastModifiedBy>Catherine Haslam</cp:lastModifiedBy>
  <cp:revision>18</cp:revision>
  <dcterms:created xsi:type="dcterms:W3CDTF">2023-04-27T08:39:49Z</dcterms:created>
  <dcterms:modified xsi:type="dcterms:W3CDTF">2023-07-07T11:35:30Z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9c58a0d6-8d81-4454-aab5-849d1659f55f</vt:lpwstr>
  </property>
  <property fmtid="{D5CDD505-2E9C-101B-9397-08002B2CF9AE}" pid="3" name="bjDocumentLabelXML">
    <vt:lpwstr>&lt;?xml version="1.0" encoding="us-ascii"?&gt;&lt;sisl xmlns:xsd="http://www.w3.org/2001/XMLSchema" xmlns:xsi="http://www.w3.org/2001/XMLSchema-instance" sislVersion="0" policy="9d493d7b-745f-46ca-853c-852befb66d42" origin="defaultValue" xmlns="http://www.boldonj</vt:lpwstr>
  </property>
  <property fmtid="{D5CDD505-2E9C-101B-9397-08002B2CF9AE}" pid="4" name="bjDocumentLabelXML-0">
    <vt:lpwstr>ames.com/2008/01/sie/internal/label"&gt;&lt;element uid="423d71e6-8daa-44f1-843f-6b8bdb2746aa" value="" /&gt;&lt;/sisl&gt;</vt:lpwstr>
  </property>
  <property fmtid="{D5CDD505-2E9C-101B-9397-08002B2CF9AE}" pid="5" name="bjDocumentSecurityLabel">
    <vt:lpwstr>Bedford BC OFFICIAL-Internal </vt:lpwstr>
  </property>
  <property fmtid="{D5CDD505-2E9C-101B-9397-08002B2CF9AE}" pid="6" name="bjSaver">
    <vt:lpwstr>Sk2sA/SaebFKgP6jWn9RJnkVDkBxFgdJ</vt:lpwstr>
  </property>
</Properties>
</file>