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76" r:id="rId3"/>
    <p:sldId id="267" r:id="rId4"/>
    <p:sldId id="278" r:id="rId5"/>
    <p:sldId id="268" r:id="rId6"/>
    <p:sldId id="280" r:id="rId7"/>
    <p:sldId id="281" r:id="rId8"/>
    <p:sldId id="282" r:id="rId9"/>
    <p:sldId id="285" r:id="rId10"/>
    <p:sldId id="286" r:id="rId11"/>
    <p:sldId id="287" r:id="rId12"/>
    <p:sldId id="275" r:id="rId13"/>
    <p:sldId id="273"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7D85"/>
    <a:srgbClr val="0097C0"/>
    <a:srgbClr val="27A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2353" autoAdjust="0"/>
  </p:normalViewPr>
  <p:slideViewPr>
    <p:cSldViewPr>
      <p:cViewPr varScale="1">
        <p:scale>
          <a:sx n="100" d="100"/>
          <a:sy n="100" d="100"/>
        </p:scale>
        <p:origin x="72" y="21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200" b="1" i="0" u="none" strike="noStrike" kern="1200" baseline="0">
                <a:solidFill>
                  <a:schemeClr val="tx1"/>
                </a:solidFill>
                <a:latin typeface="+mn-lt"/>
                <a:ea typeface="+mn-ea"/>
                <a:cs typeface="+mn-cs"/>
              </a:defRPr>
            </a:pPr>
            <a:r>
              <a:rPr lang="en-GB" sz="1200" b="1" i="0" baseline="0" dirty="0" smtClean="0">
                <a:solidFill>
                  <a:schemeClr val="tx1"/>
                </a:solidFill>
                <a:effectLst/>
              </a:rPr>
              <a:t>Q5. In </a:t>
            </a:r>
            <a:r>
              <a:rPr lang="en-GB" sz="1200" b="1" i="0" baseline="0" dirty="0">
                <a:solidFill>
                  <a:schemeClr val="tx1"/>
                </a:solidFill>
                <a:effectLst/>
              </a:rPr>
              <a:t>the past 12 months, has your service/organisation conducted any problem gambling public awareness and prevention activities?</a:t>
            </a:r>
            <a:endParaRPr lang="en-GB" sz="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sz="1200">
                <a:solidFill>
                  <a:schemeClr val="tx1"/>
                </a:solidFill>
              </a:defRPr>
            </a:pPr>
            <a:endParaRPr lang="en-GB" sz="1200" dirty="0">
              <a:solidFill>
                <a:schemeClr val="tx1"/>
              </a:solidFill>
            </a:endParaRPr>
          </a:p>
        </c:rich>
      </c:tx>
      <c:layout>
        <c:manualLayout>
          <c:xMode val="edge"/>
          <c:yMode val="edge"/>
          <c:x val="3.5640951627340295E-2"/>
          <c:y val="3.3483856892104862E-2"/>
        </c:manualLayout>
      </c:layout>
      <c:overlay val="0"/>
      <c:spPr>
        <a:noFill/>
        <a:ln>
          <a:noFill/>
        </a:ln>
        <a:effectLst/>
      </c:spPr>
      <c:txPr>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2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8.2049721226403485E-2"/>
          <c:y val="0.39289483102846195"/>
          <c:w val="0.39793417064058284"/>
          <c:h val="0.57609700827011723"/>
        </c:manualLayout>
      </c:layout>
      <c:pieChart>
        <c:varyColors val="1"/>
        <c:ser>
          <c:idx val="0"/>
          <c:order val="0"/>
          <c:dPt>
            <c:idx val="0"/>
            <c:bubble3D val="0"/>
            <c:spPr>
              <a:gradFill rotWithShape="1">
                <a:gsLst>
                  <a:gs pos="0">
                    <a:schemeClr val="accent6">
                      <a:shade val="76000"/>
                      <a:satMod val="103000"/>
                      <a:lumMod val="102000"/>
                      <a:tint val="94000"/>
                    </a:schemeClr>
                  </a:gs>
                  <a:gs pos="50000">
                    <a:schemeClr val="accent6">
                      <a:shade val="76000"/>
                      <a:satMod val="110000"/>
                      <a:lumMod val="100000"/>
                      <a:shade val="100000"/>
                    </a:schemeClr>
                  </a:gs>
                  <a:gs pos="100000">
                    <a:schemeClr val="accent6">
                      <a:shade val="76000"/>
                      <a:lumMod val="99000"/>
                      <a:satMod val="120000"/>
                      <a:shade val="78000"/>
                    </a:schemeClr>
                  </a:gs>
                </a:gsLst>
                <a:lin ang="5400000" scaled="0"/>
              </a:gradFill>
              <a:ln>
                <a:noFill/>
              </a:ln>
              <a:effectLst/>
            </c:spPr>
            <c:extLst>
              <c:ext xmlns:c16="http://schemas.microsoft.com/office/drawing/2014/chart" uri="{C3380CC4-5D6E-409C-BE32-E72D297353CC}">
                <c16:uniqueId val="{00000001-71F9-4C87-BBC5-723B7BE15A0C}"/>
              </c:ext>
            </c:extLst>
          </c:dPt>
          <c:dPt>
            <c:idx val="1"/>
            <c:bubble3D val="0"/>
            <c:spPr>
              <a:gradFill rotWithShape="1">
                <a:gsLst>
                  <a:gs pos="0">
                    <a:schemeClr val="accent6">
                      <a:tint val="77000"/>
                      <a:satMod val="103000"/>
                      <a:lumMod val="102000"/>
                      <a:tint val="94000"/>
                    </a:schemeClr>
                  </a:gs>
                  <a:gs pos="50000">
                    <a:schemeClr val="accent6">
                      <a:tint val="77000"/>
                      <a:satMod val="110000"/>
                      <a:lumMod val="100000"/>
                      <a:shade val="100000"/>
                    </a:schemeClr>
                  </a:gs>
                  <a:gs pos="100000">
                    <a:schemeClr val="accent6">
                      <a:tint val="77000"/>
                      <a:lumMod val="99000"/>
                      <a:satMod val="120000"/>
                      <a:shade val="78000"/>
                    </a:schemeClr>
                  </a:gs>
                </a:gsLst>
                <a:lin ang="5400000" scaled="0"/>
              </a:gradFill>
              <a:ln>
                <a:noFill/>
              </a:ln>
              <a:effectLst/>
            </c:spPr>
            <c:extLst>
              <c:ext xmlns:c16="http://schemas.microsoft.com/office/drawing/2014/chart" uri="{C3380CC4-5D6E-409C-BE32-E72D297353CC}">
                <c16:uniqueId val="{00000003-71F9-4C87-BBC5-723B7BE15A0C}"/>
              </c:ext>
            </c:extLst>
          </c:dPt>
          <c:dLbls>
            <c:dLbl>
              <c:idx val="0"/>
              <c:layout>
                <c:manualLayout>
                  <c:x val="-3.290437632630306E-2"/>
                  <c:y val="9.660040578214811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1F9-4C87-BBC5-723B7BE15A0C}"/>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mn-lt"/>
                    <a:ea typeface="+mn-ea"/>
                    <a:cs typeface="+mn-cs"/>
                  </a:defRPr>
                </a:pPr>
                <a:endParaRPr lang="en-US"/>
              </a:p>
            </c:txPr>
            <c:showLegendKey val="0"/>
            <c:showVal val="1"/>
            <c:showCatName val="0"/>
            <c:showSerName val="0"/>
            <c:showPercent val="1"/>
            <c:showBubbleSize val="0"/>
            <c:showLeaderLines val="0"/>
            <c:extLst>
              <c:ext xmlns:c15="http://schemas.microsoft.com/office/drawing/2012/chart" uri="{CE6537A1-D6FC-4f65-9D91-7224C49458BB}"/>
            </c:extLst>
          </c:dLbls>
          <c:cat>
            <c:strRef>
              <c:f>'Q1-8'!$G$1:$H$1</c:f>
              <c:strCache>
                <c:ptCount val="2"/>
                <c:pt idx="0">
                  <c:v>Yes (%)</c:v>
                </c:pt>
                <c:pt idx="1">
                  <c:v>No (%)</c:v>
                </c:pt>
              </c:strCache>
            </c:strRef>
          </c:cat>
          <c:val>
            <c:numRef>
              <c:f>'Q1-8'!$E$6:$F$6</c:f>
              <c:numCache>
                <c:formatCode>General</c:formatCode>
                <c:ptCount val="2"/>
                <c:pt idx="0">
                  <c:v>2</c:v>
                </c:pt>
                <c:pt idx="1">
                  <c:v>28</c:v>
                </c:pt>
              </c:numCache>
            </c:numRef>
          </c:val>
          <c:extLst>
            <c:ext xmlns:c16="http://schemas.microsoft.com/office/drawing/2014/chart" uri="{C3380CC4-5D6E-409C-BE32-E72D297353CC}">
              <c16:uniqueId val="{00000004-71F9-4C87-BBC5-723B7BE15A0C}"/>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55355654927230302"/>
          <c:y val="0.80216939799584619"/>
          <c:w val="0.15978482549557985"/>
          <c:h val="0.1384593734695801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r>
              <a:rPr lang="en-GB" sz="1200" b="1" i="0" baseline="0" dirty="0" smtClean="0">
                <a:solidFill>
                  <a:sysClr val="windowText" lastClr="000000"/>
                </a:solidFill>
                <a:effectLst/>
              </a:rPr>
              <a:t>Q1. In </a:t>
            </a:r>
            <a:r>
              <a:rPr lang="en-GB" sz="1200" b="1" i="0" baseline="0" dirty="0">
                <a:solidFill>
                  <a:sysClr val="windowText" lastClr="000000"/>
                </a:solidFill>
                <a:effectLst/>
              </a:rPr>
              <a:t>the past 12 months, has your service/organisation received any information or training (online, face to face, fact-sheets) about problem gambling?</a:t>
            </a:r>
            <a:endParaRPr lang="en-GB" sz="1200" b="1" dirty="0">
              <a:solidFill>
                <a:sysClr val="windowText" lastClr="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sz="1200">
                <a:solidFill>
                  <a:sysClr val="windowText" lastClr="000000"/>
                </a:solidFill>
              </a:defRPr>
            </a:pPr>
            <a:r>
              <a:rPr lang="en-GB" sz="1200" dirty="0">
                <a:solidFill>
                  <a:sysClr val="windowText" lastClr="000000"/>
                </a:solidFill>
              </a:rPr>
              <a:t> </a:t>
            </a:r>
          </a:p>
        </c:rich>
      </c:tx>
      <c:layout>
        <c:manualLayout>
          <c:xMode val="edge"/>
          <c:yMode val="edge"/>
          <c:x val="2.6748246296220503E-2"/>
          <c:y val="2.9309135218964624E-2"/>
        </c:manualLayout>
      </c:layout>
      <c:overlay val="0"/>
      <c:spPr>
        <a:noFill/>
        <a:ln>
          <a:noFill/>
        </a:ln>
        <a:effectLst/>
      </c:spPr>
      <c:txPr>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4.3718893648861272E-2"/>
          <c:y val="0.35533057012037517"/>
          <c:w val="0.39385657928846118"/>
          <c:h val="0.53296041387532056"/>
        </c:manualLayout>
      </c:layout>
      <c:pieChart>
        <c:varyColors val="1"/>
        <c:ser>
          <c:idx val="0"/>
          <c:order val="0"/>
          <c:dPt>
            <c:idx val="0"/>
            <c:bubble3D val="0"/>
            <c:spPr>
              <a:gradFill rotWithShape="1">
                <a:gsLst>
                  <a:gs pos="0">
                    <a:schemeClr val="accent6">
                      <a:shade val="76000"/>
                      <a:satMod val="103000"/>
                      <a:lumMod val="102000"/>
                      <a:tint val="94000"/>
                    </a:schemeClr>
                  </a:gs>
                  <a:gs pos="50000">
                    <a:schemeClr val="accent6">
                      <a:shade val="76000"/>
                      <a:satMod val="110000"/>
                      <a:lumMod val="100000"/>
                      <a:shade val="100000"/>
                    </a:schemeClr>
                  </a:gs>
                  <a:gs pos="100000">
                    <a:schemeClr val="accent6">
                      <a:shade val="76000"/>
                      <a:lumMod val="99000"/>
                      <a:satMod val="120000"/>
                      <a:shade val="78000"/>
                    </a:schemeClr>
                  </a:gs>
                </a:gsLst>
                <a:lin ang="5400000" scaled="0"/>
              </a:gradFill>
              <a:ln>
                <a:noFill/>
              </a:ln>
              <a:effectLst/>
            </c:spPr>
            <c:extLst>
              <c:ext xmlns:c16="http://schemas.microsoft.com/office/drawing/2014/chart" uri="{C3380CC4-5D6E-409C-BE32-E72D297353CC}">
                <c16:uniqueId val="{00000001-F2EE-4260-B906-0F81207D981F}"/>
              </c:ext>
            </c:extLst>
          </c:dPt>
          <c:dPt>
            <c:idx val="1"/>
            <c:bubble3D val="0"/>
            <c:spPr>
              <a:gradFill rotWithShape="1">
                <a:gsLst>
                  <a:gs pos="0">
                    <a:schemeClr val="accent6">
                      <a:tint val="77000"/>
                      <a:satMod val="103000"/>
                      <a:lumMod val="102000"/>
                      <a:tint val="94000"/>
                    </a:schemeClr>
                  </a:gs>
                  <a:gs pos="50000">
                    <a:schemeClr val="accent6">
                      <a:tint val="77000"/>
                      <a:satMod val="110000"/>
                      <a:lumMod val="100000"/>
                      <a:shade val="100000"/>
                    </a:schemeClr>
                  </a:gs>
                  <a:gs pos="100000">
                    <a:schemeClr val="accent6">
                      <a:tint val="77000"/>
                      <a:lumMod val="99000"/>
                      <a:satMod val="120000"/>
                      <a:shade val="78000"/>
                    </a:schemeClr>
                  </a:gs>
                </a:gsLst>
                <a:lin ang="5400000" scaled="0"/>
              </a:gradFill>
              <a:ln>
                <a:noFill/>
              </a:ln>
              <a:effectLst/>
            </c:spPr>
            <c:extLst>
              <c:ext xmlns:c16="http://schemas.microsoft.com/office/drawing/2014/chart" uri="{C3380CC4-5D6E-409C-BE32-E72D297353CC}">
                <c16:uniqueId val="{00000003-F2EE-4260-B906-0F81207D981F}"/>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1"/>
            <c:showBubbleSize val="0"/>
            <c:showLeaderLines val="0"/>
            <c:extLst>
              <c:ext xmlns:c15="http://schemas.microsoft.com/office/drawing/2012/chart" uri="{CE6537A1-D6FC-4f65-9D91-7224C49458BB}"/>
            </c:extLst>
          </c:dLbls>
          <c:cat>
            <c:strRef>
              <c:f>'Q1-8'!$G$1:$H$1</c:f>
              <c:strCache>
                <c:ptCount val="2"/>
                <c:pt idx="0">
                  <c:v>Yes (%)</c:v>
                </c:pt>
                <c:pt idx="1">
                  <c:v>No (%)</c:v>
                </c:pt>
              </c:strCache>
            </c:strRef>
          </c:cat>
          <c:val>
            <c:numRef>
              <c:f>'Q1-8'!$D$2:$E$2</c:f>
              <c:numCache>
                <c:formatCode>General</c:formatCode>
                <c:ptCount val="2"/>
                <c:pt idx="0">
                  <c:v>31</c:v>
                </c:pt>
                <c:pt idx="1">
                  <c:v>5</c:v>
                </c:pt>
              </c:numCache>
            </c:numRef>
          </c:val>
          <c:extLst>
            <c:ext xmlns:c16="http://schemas.microsoft.com/office/drawing/2014/chart" uri="{C3380CC4-5D6E-409C-BE32-E72D297353CC}">
              <c16:uniqueId val="{00000004-F2EE-4260-B906-0F81207D981F}"/>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45048110389789603"/>
          <c:y val="0.79954595566902631"/>
          <c:w val="0.16475767328326674"/>
          <c:h val="0.12090067730806968"/>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dirty="0" smtClean="0">
                <a:solidFill>
                  <a:sysClr val="windowText" lastClr="000000"/>
                </a:solidFill>
              </a:rPr>
              <a:t>Q2.</a:t>
            </a:r>
            <a:r>
              <a:rPr lang="en-GB" sz="1200" b="1" baseline="0" dirty="0" smtClean="0">
                <a:solidFill>
                  <a:sysClr val="windowText" lastClr="000000"/>
                </a:solidFill>
              </a:rPr>
              <a:t> </a:t>
            </a:r>
            <a:r>
              <a:rPr lang="en-GB" sz="1200" b="1" dirty="0" smtClean="0">
                <a:solidFill>
                  <a:sysClr val="windowText" lastClr="000000"/>
                </a:solidFill>
              </a:rPr>
              <a:t>Does </a:t>
            </a:r>
            <a:r>
              <a:rPr lang="en-GB" sz="1200" b="1" dirty="0">
                <a:solidFill>
                  <a:sysClr val="windowText" lastClr="000000"/>
                </a:solidFill>
              </a:rPr>
              <a:t>your service/organisation ask questions about gambling habits?</a:t>
            </a:r>
          </a:p>
        </c:rich>
      </c:tx>
      <c:layout>
        <c:manualLayout>
          <c:xMode val="edge"/>
          <c:yMode val="edge"/>
          <c:x val="7.0471338853190582E-3"/>
          <c:y val="4.915468034748810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7905695874648956E-2"/>
          <c:y val="0.34219102634390153"/>
          <c:w val="0.45497186324297467"/>
          <c:h val="0.63844124085484932"/>
        </c:manualLayout>
      </c:layout>
      <c:pieChart>
        <c:varyColors val="1"/>
        <c:ser>
          <c:idx val="0"/>
          <c:order val="0"/>
          <c:dPt>
            <c:idx val="0"/>
            <c:bubble3D val="0"/>
            <c:spPr>
              <a:solidFill>
                <a:schemeClr val="accent6">
                  <a:shade val="76000"/>
                </a:schemeClr>
              </a:solidFill>
              <a:ln>
                <a:noFill/>
              </a:ln>
              <a:effectLst/>
            </c:spPr>
            <c:extLst>
              <c:ext xmlns:c16="http://schemas.microsoft.com/office/drawing/2014/chart" uri="{C3380CC4-5D6E-409C-BE32-E72D297353CC}">
                <c16:uniqueId val="{00000001-4F76-4471-9B28-A7F5094153F4}"/>
              </c:ext>
            </c:extLst>
          </c:dPt>
          <c:dPt>
            <c:idx val="1"/>
            <c:bubble3D val="0"/>
            <c:spPr>
              <a:solidFill>
                <a:schemeClr val="accent6">
                  <a:tint val="77000"/>
                </a:schemeClr>
              </a:solidFill>
              <a:ln>
                <a:noFill/>
              </a:ln>
              <a:effectLst/>
            </c:spPr>
            <c:extLst>
              <c:ext xmlns:c16="http://schemas.microsoft.com/office/drawing/2014/chart" uri="{C3380CC4-5D6E-409C-BE32-E72D297353CC}">
                <c16:uniqueId val="{00000003-4F76-4471-9B28-A7F5094153F4}"/>
              </c:ext>
            </c:extLst>
          </c:dPt>
          <c:dLbls>
            <c:dLbl>
              <c:idx val="0"/>
              <c:layout>
                <c:manualLayout>
                  <c:x val="-0.15793225753678641"/>
                  <c:y val="1.9544720447984502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F76-4471-9B28-A7F5094153F4}"/>
                </c:ext>
              </c:extLst>
            </c:dLbl>
            <c:dLbl>
              <c:idx val="1"/>
              <c:layout>
                <c:manualLayout>
                  <c:x val="0.13226268591426071"/>
                  <c:y val="-1.5678040244969379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F76-4471-9B28-A7F5094153F4}"/>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'Q1-8'!$G$1:$H$1</c:f>
              <c:strCache>
                <c:ptCount val="2"/>
                <c:pt idx="0">
                  <c:v>Yes (%)</c:v>
                </c:pt>
                <c:pt idx="1">
                  <c:v>No (%)</c:v>
                </c:pt>
              </c:strCache>
            </c:strRef>
          </c:cat>
          <c:val>
            <c:numRef>
              <c:f>'Q1-8'!$E$3:$F$3</c:f>
              <c:numCache>
                <c:formatCode>General</c:formatCode>
                <c:ptCount val="2"/>
                <c:pt idx="0">
                  <c:v>13</c:v>
                </c:pt>
                <c:pt idx="1">
                  <c:v>17</c:v>
                </c:pt>
              </c:numCache>
            </c:numRef>
          </c:val>
          <c:extLst>
            <c:ext xmlns:c16="http://schemas.microsoft.com/office/drawing/2014/chart" uri="{C3380CC4-5D6E-409C-BE32-E72D297353CC}">
              <c16:uniqueId val="{00000004-4F76-4471-9B28-A7F5094153F4}"/>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7802630263480781"/>
          <c:y val="0.77389835066465196"/>
          <c:w val="0.13695716527254181"/>
          <c:h val="0.14382196500448952"/>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200" b="1" i="0" u="none" strike="noStrike" kern="1200" spc="0" baseline="0">
                <a:solidFill>
                  <a:sysClr val="windowText" lastClr="000000"/>
                </a:solidFill>
                <a:latin typeface="+mn-lt"/>
                <a:ea typeface="+mn-ea"/>
                <a:cs typeface="+mn-cs"/>
              </a:defRPr>
            </a:pPr>
            <a:r>
              <a:rPr lang="en-GB" sz="1200" b="1" baseline="0" dirty="0" smtClean="0">
                <a:solidFill>
                  <a:sysClr val="windowText" lastClr="000000"/>
                </a:solidFill>
              </a:rPr>
              <a:t>Q3. Does </a:t>
            </a:r>
            <a:r>
              <a:rPr lang="en-GB" sz="1200" b="1" baseline="0" dirty="0">
                <a:solidFill>
                  <a:sysClr val="windowText" lastClr="000000"/>
                </a:solidFill>
              </a:rPr>
              <a:t>your service/organisation use a recognised screening tool to identify and/or assess the severity of problem gambling e.g. Bet/Lie, GA-20, PGSI?</a:t>
            </a:r>
            <a:endParaRPr lang="en-GB" sz="1200" b="1" dirty="0">
              <a:solidFill>
                <a:sysClr val="windowText" lastClr="000000"/>
              </a:solidFill>
            </a:endParaRPr>
          </a:p>
        </c:rich>
      </c:tx>
      <c:layout>
        <c:manualLayout>
          <c:xMode val="edge"/>
          <c:yMode val="edge"/>
          <c:x val="4.9575592268262872E-2"/>
          <c:y val="3.2407383387469749E-2"/>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8.2130685173030279E-2"/>
          <c:y val="0.33969904570030263"/>
          <c:w val="0.45798334655304429"/>
          <c:h val="0.70117612805228835"/>
        </c:manualLayout>
      </c:layout>
      <c:pieChart>
        <c:varyColors val="1"/>
        <c:ser>
          <c:idx val="0"/>
          <c:order val="0"/>
          <c:explosion val="2"/>
          <c:dPt>
            <c:idx val="0"/>
            <c:bubble3D val="0"/>
            <c:spPr>
              <a:solidFill>
                <a:schemeClr val="accent6">
                  <a:shade val="76000"/>
                </a:schemeClr>
              </a:solidFill>
              <a:ln>
                <a:noFill/>
              </a:ln>
              <a:effectLst/>
            </c:spPr>
            <c:extLst>
              <c:ext xmlns:c16="http://schemas.microsoft.com/office/drawing/2014/chart" uri="{C3380CC4-5D6E-409C-BE32-E72D297353CC}">
                <c16:uniqueId val="{00000001-E173-4272-96A2-F518C81F4019}"/>
              </c:ext>
            </c:extLst>
          </c:dPt>
          <c:dPt>
            <c:idx val="1"/>
            <c:bubble3D val="0"/>
            <c:spPr>
              <a:solidFill>
                <a:schemeClr val="accent6">
                  <a:tint val="77000"/>
                </a:schemeClr>
              </a:solidFill>
              <a:ln>
                <a:noFill/>
              </a:ln>
              <a:effectLst/>
            </c:spPr>
            <c:extLst>
              <c:ext xmlns:c16="http://schemas.microsoft.com/office/drawing/2014/chart" uri="{C3380CC4-5D6E-409C-BE32-E72D297353CC}">
                <c16:uniqueId val="{00000003-E173-4272-96A2-F518C81F4019}"/>
              </c:ext>
            </c:extLst>
          </c:dPt>
          <c:dLbls>
            <c:dLbl>
              <c:idx val="0"/>
              <c:layout>
                <c:manualLayout>
                  <c:x val="0.25939599737532809"/>
                  <c:y val="0.6929906678331875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173-4272-96A2-F518C81F4019}"/>
                </c:ext>
              </c:extLst>
            </c:dLbl>
            <c:dLbl>
              <c:idx val="1"/>
              <c:layout>
                <c:manualLayout>
                  <c:x val="-6.9234470691163603E-3"/>
                  <c:y val="-0.40695610965296003"/>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173-4272-96A2-F518C81F4019}"/>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0"/>
            <c:extLst>
              <c:ext xmlns:c15="http://schemas.microsoft.com/office/drawing/2012/chart" uri="{CE6537A1-D6FC-4f65-9D91-7224C49458BB}"/>
            </c:extLst>
          </c:dLbls>
          <c:cat>
            <c:strRef>
              <c:f>'Q1-8'!$G$1:$H$1</c:f>
              <c:strCache>
                <c:ptCount val="2"/>
                <c:pt idx="0">
                  <c:v>Yes (%)</c:v>
                </c:pt>
                <c:pt idx="1">
                  <c:v>No (%)</c:v>
                </c:pt>
              </c:strCache>
            </c:strRef>
          </c:cat>
          <c:val>
            <c:numRef>
              <c:f>'Q1-8'!$E$4:$F$4</c:f>
              <c:numCache>
                <c:formatCode>General</c:formatCode>
                <c:ptCount val="2"/>
                <c:pt idx="0">
                  <c:v>0</c:v>
                </c:pt>
                <c:pt idx="1">
                  <c:v>30</c:v>
                </c:pt>
              </c:numCache>
            </c:numRef>
          </c:val>
          <c:extLst>
            <c:ext xmlns:c16="http://schemas.microsoft.com/office/drawing/2014/chart" uri="{C3380CC4-5D6E-409C-BE32-E72D297353CC}">
              <c16:uniqueId val="{00000004-E173-4272-96A2-F518C81F4019}"/>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55018276590310522"/>
          <c:y val="0.70212991673364322"/>
          <c:w val="0.13125420526354817"/>
          <c:h val="0.20403774372504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200" b="1" i="0" u="none" strike="noStrike" kern="1200" spc="0" baseline="0">
                <a:solidFill>
                  <a:sysClr val="windowText" lastClr="000000"/>
                </a:solidFill>
                <a:latin typeface="+mn-lt"/>
                <a:ea typeface="+mn-ea"/>
                <a:cs typeface="+mn-cs"/>
              </a:defRPr>
            </a:pPr>
            <a:r>
              <a:rPr lang="en-GB" sz="1200" b="1" dirty="0" smtClean="0">
                <a:solidFill>
                  <a:sysClr val="windowText" lastClr="000000"/>
                </a:solidFill>
              </a:rPr>
              <a:t>Q6. To </a:t>
            </a:r>
            <a:r>
              <a:rPr lang="en-GB" sz="1200" b="1" dirty="0">
                <a:solidFill>
                  <a:sysClr val="windowText" lastClr="000000"/>
                </a:solidFill>
              </a:rPr>
              <a:t>what extent does problem gambling feature among your service users/organisation?</a:t>
            </a:r>
            <a:r>
              <a:rPr lang="en-GB" sz="1200" b="1" baseline="0" dirty="0">
                <a:solidFill>
                  <a:sysClr val="windowText" lastClr="000000"/>
                </a:solidFill>
              </a:rPr>
              <a:t> </a:t>
            </a:r>
            <a:endParaRPr lang="en-GB" sz="1200" b="1" dirty="0">
              <a:solidFill>
                <a:sysClr val="windowText" lastClr="000000"/>
              </a:solidFill>
            </a:endParaRPr>
          </a:p>
        </c:rich>
      </c:tx>
      <c:layout>
        <c:manualLayout>
          <c:xMode val="edge"/>
          <c:yMode val="edge"/>
          <c:x val="3.0586412857123931E-2"/>
          <c:y val="3.8062413547697897E-2"/>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0985735268939291"/>
          <c:y val="0.36739015450354273"/>
          <c:w val="0.45139358222270282"/>
          <c:h val="0.55818843518918848"/>
        </c:manualLayout>
      </c:layout>
      <c:pieChart>
        <c:varyColors val="1"/>
        <c:ser>
          <c:idx val="0"/>
          <c:order val="0"/>
          <c:dPt>
            <c:idx val="0"/>
            <c:bubble3D val="0"/>
            <c:spPr>
              <a:solidFill>
                <a:schemeClr val="accent6"/>
              </a:solidFill>
              <a:ln>
                <a:noFill/>
              </a:ln>
              <a:effectLst/>
            </c:spPr>
            <c:extLst>
              <c:ext xmlns:c16="http://schemas.microsoft.com/office/drawing/2014/chart" uri="{C3380CC4-5D6E-409C-BE32-E72D297353CC}">
                <c16:uniqueId val="{00000001-A132-430F-A97F-0996EBB1CED9}"/>
              </c:ext>
            </c:extLst>
          </c:dPt>
          <c:dPt>
            <c:idx val="1"/>
            <c:bubble3D val="0"/>
            <c:spPr>
              <a:solidFill>
                <a:schemeClr val="accent5"/>
              </a:solidFill>
              <a:ln>
                <a:noFill/>
              </a:ln>
              <a:effectLst/>
            </c:spPr>
            <c:extLst>
              <c:ext xmlns:c16="http://schemas.microsoft.com/office/drawing/2014/chart" uri="{C3380CC4-5D6E-409C-BE32-E72D297353CC}">
                <c16:uniqueId val="{00000003-A132-430F-A97F-0996EBB1CED9}"/>
              </c:ext>
            </c:extLst>
          </c:dPt>
          <c:dPt>
            <c:idx val="2"/>
            <c:bubble3D val="0"/>
            <c:spPr>
              <a:solidFill>
                <a:schemeClr val="accent4"/>
              </a:solidFill>
              <a:ln>
                <a:noFill/>
              </a:ln>
              <a:effectLst/>
            </c:spPr>
            <c:extLst>
              <c:ext xmlns:c16="http://schemas.microsoft.com/office/drawing/2014/chart" uri="{C3380CC4-5D6E-409C-BE32-E72D297353CC}">
                <c16:uniqueId val="{00000005-A132-430F-A97F-0996EBB1CED9}"/>
              </c:ext>
            </c:extLst>
          </c:dPt>
          <c:dPt>
            <c:idx val="3"/>
            <c:bubble3D val="0"/>
            <c:spPr>
              <a:solidFill>
                <a:schemeClr val="accent6">
                  <a:lumMod val="60000"/>
                </a:schemeClr>
              </a:solidFill>
              <a:ln>
                <a:noFill/>
              </a:ln>
              <a:effectLst/>
            </c:spPr>
            <c:extLst>
              <c:ext xmlns:c16="http://schemas.microsoft.com/office/drawing/2014/chart" uri="{C3380CC4-5D6E-409C-BE32-E72D297353CC}">
                <c16:uniqueId val="{00000007-A132-430F-A97F-0996EBB1CED9}"/>
              </c:ext>
            </c:extLst>
          </c:dPt>
          <c:dPt>
            <c:idx val="4"/>
            <c:bubble3D val="0"/>
            <c:spPr>
              <a:solidFill>
                <a:schemeClr val="accent5">
                  <a:lumMod val="60000"/>
                </a:schemeClr>
              </a:solidFill>
              <a:ln>
                <a:noFill/>
              </a:ln>
              <a:effectLst/>
            </c:spPr>
            <c:extLst>
              <c:ext xmlns:c16="http://schemas.microsoft.com/office/drawing/2014/chart" uri="{C3380CC4-5D6E-409C-BE32-E72D297353CC}">
                <c16:uniqueId val="{00000009-A132-430F-A97F-0996EBB1CED9}"/>
              </c:ext>
            </c:extLst>
          </c:dPt>
          <c:dLbls>
            <c:dLbl>
              <c:idx val="0"/>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extLst>
                <c:ext xmlns:c16="http://schemas.microsoft.com/office/drawing/2014/chart" uri="{C3380CC4-5D6E-409C-BE32-E72D297353CC}">
                  <c16:uniqueId val="{00000001-A132-430F-A97F-0996EBB1CED9}"/>
                </c:ext>
              </c:extLst>
            </c:dLbl>
            <c:dLbl>
              <c:idx val="1"/>
              <c:layout>
                <c:manualLayout>
                  <c:x val="2.1020128019127705E-2"/>
                  <c:y val="-4.4717476476802184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132-430F-A97F-0996EBB1CED9}"/>
                </c:ext>
              </c:extLst>
            </c:dLbl>
            <c:dLbl>
              <c:idx val="4"/>
              <c:layout>
                <c:manualLayout>
                  <c:x val="3.613550046963334E-2"/>
                  <c:y val="-1.8623553061470094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15:layout>
                    <c:manualLayout>
                      <c:w val="0.12404548854225801"/>
                      <c:h val="5.7574447410999631E-2"/>
                    </c:manualLayout>
                  </c15:layout>
                </c:ext>
                <c:ext xmlns:c16="http://schemas.microsoft.com/office/drawing/2014/chart" uri="{C3380CC4-5D6E-409C-BE32-E72D297353CC}">
                  <c16:uniqueId val="{00000009-A132-430F-A97F-0996EBB1CED9}"/>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1"/>
            <c:showBubbleSize val="0"/>
            <c:showLeaderLines val="0"/>
            <c:extLst>
              <c:ext xmlns:c15="http://schemas.microsoft.com/office/drawing/2012/chart" uri="{CE6537A1-D6FC-4f65-9D91-7224C49458BB}"/>
            </c:extLst>
          </c:dLbls>
          <c:cat>
            <c:strRef>
              <c:f>'Q1-8'!$E$11:$I$11</c:f>
              <c:strCache>
                <c:ptCount val="5"/>
                <c:pt idx="0">
                  <c:v>Always</c:v>
                </c:pt>
                <c:pt idx="1">
                  <c:v>Very often </c:v>
                </c:pt>
                <c:pt idx="2">
                  <c:v>Sometimes </c:v>
                </c:pt>
                <c:pt idx="3">
                  <c:v>Rarely</c:v>
                </c:pt>
                <c:pt idx="4">
                  <c:v>Never </c:v>
                </c:pt>
              </c:strCache>
            </c:strRef>
          </c:cat>
          <c:val>
            <c:numRef>
              <c:f>'Q1-8'!$E$12:$I$12</c:f>
              <c:numCache>
                <c:formatCode>General</c:formatCode>
                <c:ptCount val="5"/>
                <c:pt idx="0">
                  <c:v>0</c:v>
                </c:pt>
                <c:pt idx="1">
                  <c:v>2</c:v>
                </c:pt>
                <c:pt idx="2">
                  <c:v>16</c:v>
                </c:pt>
                <c:pt idx="3">
                  <c:v>10</c:v>
                </c:pt>
                <c:pt idx="4">
                  <c:v>2</c:v>
                </c:pt>
              </c:numCache>
            </c:numRef>
          </c:val>
          <c:extLst>
            <c:ext xmlns:c16="http://schemas.microsoft.com/office/drawing/2014/chart" uri="{C3380CC4-5D6E-409C-BE32-E72D297353CC}">
              <c16:uniqueId val="{0000000A-A132-430F-A97F-0996EBB1CED9}"/>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72560895722810315"/>
          <c:y val="0.53933708246294487"/>
          <c:w val="0.20576541440898502"/>
          <c:h val="0.400509509003306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200" b="0" i="0" u="none" strike="noStrike" kern="1200" spc="0" baseline="0">
                <a:solidFill>
                  <a:schemeClr val="tx1">
                    <a:lumMod val="65000"/>
                    <a:lumOff val="35000"/>
                  </a:schemeClr>
                </a:solidFill>
                <a:latin typeface="+mn-lt"/>
                <a:ea typeface="+mn-ea"/>
                <a:cs typeface="+mn-cs"/>
              </a:defRPr>
            </a:pPr>
            <a:r>
              <a:rPr lang="en-GB" sz="1200" b="1" dirty="0" smtClean="0">
                <a:solidFill>
                  <a:sysClr val="windowText" lastClr="000000"/>
                </a:solidFill>
              </a:rPr>
              <a:t>Q7. Does </a:t>
            </a:r>
            <a:r>
              <a:rPr lang="en-GB" sz="1200" b="1" dirty="0">
                <a:solidFill>
                  <a:sysClr val="windowText" lastClr="000000"/>
                </a:solidFill>
              </a:rPr>
              <a:t>your service/organisation know where to refer problem gamblers for effective treatment, debt advice or peer support?</a:t>
            </a:r>
          </a:p>
        </c:rich>
      </c:tx>
      <c:layout>
        <c:manualLayout>
          <c:xMode val="edge"/>
          <c:yMode val="edge"/>
          <c:x val="3.5414740360027341E-2"/>
          <c:y val="2.7777777777777776E-2"/>
        </c:manualLayout>
      </c:layout>
      <c:overlay val="0"/>
      <c:spPr>
        <a:noFill/>
        <a:ln>
          <a:noFill/>
        </a:ln>
        <a:effectLst/>
      </c:spPr>
      <c:txPr>
        <a:bodyPr rot="0" spcFirstLastPara="1" vertOverflow="ellipsis" vert="horz" wrap="square" anchor="ctr" anchorCtr="1"/>
        <a:lstStyle/>
        <a:p>
          <a:pPr algn="l">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9301668481150463E-2"/>
          <c:y val="0.29584226644920991"/>
          <c:w val="0.40119485685837841"/>
          <c:h val="0.6036660294329198"/>
        </c:manualLayout>
      </c:layout>
      <c:pieChart>
        <c:varyColors val="1"/>
        <c:ser>
          <c:idx val="0"/>
          <c:order val="0"/>
          <c:dPt>
            <c:idx val="0"/>
            <c:bubble3D val="0"/>
            <c:spPr>
              <a:solidFill>
                <a:schemeClr val="accent6">
                  <a:shade val="76000"/>
                </a:schemeClr>
              </a:solidFill>
              <a:ln>
                <a:noFill/>
              </a:ln>
              <a:effectLst/>
            </c:spPr>
            <c:extLst>
              <c:ext xmlns:c16="http://schemas.microsoft.com/office/drawing/2014/chart" uri="{C3380CC4-5D6E-409C-BE32-E72D297353CC}">
                <c16:uniqueId val="{00000001-1B3B-4F6C-B8CF-3C85417170EB}"/>
              </c:ext>
            </c:extLst>
          </c:dPt>
          <c:dPt>
            <c:idx val="1"/>
            <c:bubble3D val="0"/>
            <c:spPr>
              <a:solidFill>
                <a:schemeClr val="accent6">
                  <a:tint val="77000"/>
                </a:schemeClr>
              </a:solidFill>
              <a:ln>
                <a:noFill/>
              </a:ln>
              <a:effectLst/>
            </c:spPr>
            <c:extLst>
              <c:ext xmlns:c16="http://schemas.microsoft.com/office/drawing/2014/chart" uri="{C3380CC4-5D6E-409C-BE32-E72D297353CC}">
                <c16:uniqueId val="{00000003-1B3B-4F6C-B8CF-3C85417170EB}"/>
              </c:ext>
            </c:extLst>
          </c:dPt>
          <c:dLbls>
            <c:dLbl>
              <c:idx val="0"/>
              <c:layout>
                <c:manualLayout>
                  <c:x val="-0.14418963254593176"/>
                  <c:y val="-1.0423592884222805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B3B-4F6C-B8CF-3C85417170EB}"/>
                </c:ext>
              </c:extLst>
            </c:dLbl>
            <c:dLbl>
              <c:idx val="1"/>
              <c:layout>
                <c:manualLayout>
                  <c:x val="8.3820442058890554E-2"/>
                  <c:y val="1.4290244969378743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B3B-4F6C-B8CF-3C85417170E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'Q1-8'!$G$1:$H$1</c:f>
              <c:strCache>
                <c:ptCount val="2"/>
                <c:pt idx="0">
                  <c:v>Yes (%)</c:v>
                </c:pt>
                <c:pt idx="1">
                  <c:v>No (%)</c:v>
                </c:pt>
              </c:strCache>
            </c:strRef>
          </c:cat>
          <c:val>
            <c:numRef>
              <c:f>'Q1-8'!$E$7:$F$7</c:f>
              <c:numCache>
                <c:formatCode>General</c:formatCode>
                <c:ptCount val="2"/>
                <c:pt idx="0">
                  <c:v>13</c:v>
                </c:pt>
                <c:pt idx="1">
                  <c:v>14</c:v>
                </c:pt>
              </c:numCache>
            </c:numRef>
          </c:val>
          <c:extLst>
            <c:ext xmlns:c16="http://schemas.microsoft.com/office/drawing/2014/chart" uri="{C3380CC4-5D6E-409C-BE32-E72D297353CC}">
              <c16:uniqueId val="{00000004-1B3B-4F6C-B8CF-3C85417170EB}"/>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46015143392729085"/>
          <c:y val="0.67976768410306898"/>
          <c:w val="0.14074043528211924"/>
          <c:h val="0.20254738990959459"/>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en-GB" sz="1200" b="1" baseline="0" dirty="0" smtClean="0">
                <a:solidFill>
                  <a:sysClr val="windowText" lastClr="000000"/>
                </a:solidFill>
              </a:rPr>
              <a:t>Q4. </a:t>
            </a:r>
            <a:r>
              <a:rPr lang="en-GB" sz="1200" b="1" i="0" u="none" strike="noStrike" baseline="0" dirty="0" smtClean="0">
                <a:effectLst/>
              </a:rPr>
              <a:t>Does your service/organisation offer treatment for problem gambling e.g. Cognitive Behavioural Therapy (CBT)?</a:t>
            </a:r>
            <a:endParaRPr lang="en-GB" sz="1200" b="1" dirty="0">
              <a:solidFill>
                <a:sysClr val="windowText" lastClr="000000"/>
              </a:solidFill>
            </a:endParaRPr>
          </a:p>
        </c:rich>
      </c:tx>
      <c:layout>
        <c:manualLayout>
          <c:xMode val="edge"/>
          <c:yMode val="edge"/>
          <c:x val="3.8474739801761172E-2"/>
          <c:y val="3.7520859317507323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8.6168970005599407E-2"/>
          <c:y val="0.28031295022439962"/>
          <c:w val="0.42680861988765273"/>
          <c:h val="0.64099343903205852"/>
        </c:manualLayout>
      </c:layout>
      <c:pieChart>
        <c:varyColors val="1"/>
        <c:ser>
          <c:idx val="0"/>
          <c:order val="0"/>
          <c:dPt>
            <c:idx val="0"/>
            <c:bubble3D val="0"/>
            <c:spPr>
              <a:solidFill>
                <a:schemeClr val="accent6">
                  <a:shade val="76000"/>
                </a:schemeClr>
              </a:solidFill>
              <a:ln>
                <a:noFill/>
              </a:ln>
              <a:effectLst/>
            </c:spPr>
            <c:extLst>
              <c:ext xmlns:c16="http://schemas.microsoft.com/office/drawing/2014/chart" uri="{C3380CC4-5D6E-409C-BE32-E72D297353CC}">
                <c16:uniqueId val="{00000001-53C2-44D1-BCF6-C691D2E807BE}"/>
              </c:ext>
            </c:extLst>
          </c:dPt>
          <c:dPt>
            <c:idx val="1"/>
            <c:bubble3D val="0"/>
            <c:spPr>
              <a:solidFill>
                <a:schemeClr val="accent6">
                  <a:tint val="77000"/>
                </a:schemeClr>
              </a:solidFill>
              <a:ln>
                <a:noFill/>
              </a:ln>
              <a:effectLst/>
            </c:spPr>
            <c:extLst>
              <c:ext xmlns:c16="http://schemas.microsoft.com/office/drawing/2014/chart" uri="{C3380CC4-5D6E-409C-BE32-E72D297353CC}">
                <c16:uniqueId val="{00000003-53C2-44D1-BCF6-C691D2E807BE}"/>
              </c:ext>
            </c:extLst>
          </c:dPt>
          <c:dLbls>
            <c:dLbl>
              <c:idx val="0"/>
              <c:layout>
                <c:manualLayout>
                  <c:x val="-0.12790912073490815"/>
                  <c:y val="0.10066819772528433"/>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3C2-44D1-BCF6-C691D2E807BE}"/>
                </c:ext>
              </c:extLst>
            </c:dLbl>
            <c:dLbl>
              <c:idx val="1"/>
              <c:layout>
                <c:manualLayout>
                  <c:x val="0.13089829396325459"/>
                  <c:y val="-8.7542286380869055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3C2-44D1-BCF6-C691D2E807BE}"/>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'Q1-8'!$G$1:$H$1</c:f>
              <c:strCache>
                <c:ptCount val="2"/>
                <c:pt idx="0">
                  <c:v>Yes (%)</c:v>
                </c:pt>
                <c:pt idx="1">
                  <c:v>No (%)</c:v>
                </c:pt>
              </c:strCache>
            </c:strRef>
          </c:cat>
          <c:val>
            <c:numRef>
              <c:f>'Q1-8'!$E$5:$F$5</c:f>
              <c:numCache>
                <c:formatCode>General</c:formatCode>
                <c:ptCount val="2"/>
                <c:pt idx="0">
                  <c:v>10</c:v>
                </c:pt>
                <c:pt idx="1">
                  <c:v>20</c:v>
                </c:pt>
              </c:numCache>
            </c:numRef>
          </c:val>
          <c:extLst>
            <c:ext xmlns:c16="http://schemas.microsoft.com/office/drawing/2014/chart" uri="{C3380CC4-5D6E-409C-BE32-E72D297353CC}">
              <c16:uniqueId val="{00000004-53C2-44D1-BCF6-C691D2E807BE}"/>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8161673734574559"/>
          <c:y val="0.68040519764095375"/>
          <c:w val="0.12329791634363789"/>
          <c:h val="0.1689768828665107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GB" sz="1200" b="1" dirty="0">
                <a:solidFill>
                  <a:sysClr val="windowText" lastClr="000000"/>
                </a:solidFill>
              </a:rPr>
              <a:t> </a:t>
            </a:r>
            <a:r>
              <a:rPr lang="en-GB" sz="1200" b="1" dirty="0" smtClean="0">
                <a:solidFill>
                  <a:sysClr val="windowText" lastClr="000000"/>
                </a:solidFill>
              </a:rPr>
              <a:t>Q8.</a:t>
            </a:r>
            <a:r>
              <a:rPr lang="en-GB" sz="1200" b="1" baseline="0" dirty="0" smtClean="0">
                <a:solidFill>
                  <a:sysClr val="windowText" lastClr="000000"/>
                </a:solidFill>
              </a:rPr>
              <a:t> </a:t>
            </a:r>
            <a:r>
              <a:rPr lang="en-GB" sz="1200" b="1" dirty="0" smtClean="0">
                <a:solidFill>
                  <a:sysClr val="windowText" lastClr="000000"/>
                </a:solidFill>
              </a:rPr>
              <a:t>Does </a:t>
            </a:r>
            <a:r>
              <a:rPr lang="en-GB" sz="1200" b="1" dirty="0">
                <a:solidFill>
                  <a:sysClr val="windowText" lastClr="000000"/>
                </a:solidFill>
              </a:rPr>
              <a:t>your service/organisation collect data on problem gambling?</a:t>
            </a:r>
            <a:r>
              <a:rPr lang="en-GB" sz="1200" b="1" baseline="0" dirty="0">
                <a:solidFill>
                  <a:sysClr val="windowText" lastClr="000000"/>
                </a:solidFill>
              </a:rPr>
              <a:t> </a:t>
            </a:r>
            <a:endParaRPr lang="en-GB" sz="1200" b="1" dirty="0">
              <a:solidFill>
                <a:sysClr val="windowText" lastClr="000000"/>
              </a:solidFill>
            </a:endParaRPr>
          </a:p>
        </c:rich>
      </c:tx>
      <c:layout>
        <c:manualLayout>
          <c:xMode val="edge"/>
          <c:yMode val="edge"/>
          <c:x val="1.4406520813076499E-2"/>
          <c:y val="2.57510729613733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8512331954369002"/>
          <c:y val="0.25637051806292455"/>
          <c:w val="0.39610894306621164"/>
          <c:h val="0.72180832009732687"/>
        </c:manualLayout>
      </c:layout>
      <c:pieChart>
        <c:varyColors val="1"/>
        <c:ser>
          <c:idx val="0"/>
          <c:order val="0"/>
          <c:dPt>
            <c:idx val="0"/>
            <c:bubble3D val="0"/>
            <c:spPr>
              <a:solidFill>
                <a:schemeClr val="accent6">
                  <a:shade val="76000"/>
                </a:schemeClr>
              </a:solidFill>
              <a:ln>
                <a:noFill/>
              </a:ln>
              <a:effectLst/>
            </c:spPr>
            <c:extLst>
              <c:ext xmlns:c16="http://schemas.microsoft.com/office/drawing/2014/chart" uri="{C3380CC4-5D6E-409C-BE32-E72D297353CC}">
                <c16:uniqueId val="{00000001-22A0-428F-B7A6-8C762618B55D}"/>
              </c:ext>
            </c:extLst>
          </c:dPt>
          <c:dPt>
            <c:idx val="1"/>
            <c:bubble3D val="0"/>
            <c:spPr>
              <a:solidFill>
                <a:schemeClr val="accent6">
                  <a:tint val="77000"/>
                </a:schemeClr>
              </a:solidFill>
              <a:ln>
                <a:noFill/>
              </a:ln>
              <a:effectLst/>
            </c:spPr>
            <c:extLst>
              <c:ext xmlns:c16="http://schemas.microsoft.com/office/drawing/2014/chart" uri="{C3380CC4-5D6E-409C-BE32-E72D297353CC}">
                <c16:uniqueId val="{00000003-22A0-428F-B7A6-8C762618B55D}"/>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'Q1-8'!$G$1:$H$1</c:f>
              <c:strCache>
                <c:ptCount val="2"/>
                <c:pt idx="0">
                  <c:v>Yes (%)</c:v>
                </c:pt>
                <c:pt idx="1">
                  <c:v>No (%)</c:v>
                </c:pt>
              </c:strCache>
            </c:strRef>
          </c:cat>
          <c:val>
            <c:numRef>
              <c:f>'Q1-8'!$E$8:$F$8</c:f>
              <c:numCache>
                <c:formatCode>General</c:formatCode>
                <c:ptCount val="2"/>
                <c:pt idx="0">
                  <c:v>3</c:v>
                </c:pt>
                <c:pt idx="1">
                  <c:v>23</c:v>
                </c:pt>
              </c:numCache>
            </c:numRef>
          </c:val>
          <c:extLst>
            <c:ext xmlns:c16="http://schemas.microsoft.com/office/drawing/2014/chart" uri="{C3380CC4-5D6E-409C-BE32-E72D297353CC}">
              <c16:uniqueId val="{00000004-22A0-428F-B7A6-8C762618B55D}"/>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0855370830258693"/>
          <c:y val="0.75729546145787574"/>
          <c:w val="0.11117165110935014"/>
          <c:h val="0.1791855631779932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withinLinear" id="19">
  <a:schemeClr val="accent6"/>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9">
  <a:schemeClr val="accent6"/>
</cs:colorStyle>
</file>

<file path=ppt/charts/colors7.xml><?xml version="1.0" encoding="utf-8"?>
<cs:colorStyle xmlns:cs="http://schemas.microsoft.com/office/drawing/2012/chartStyle" xmlns:a="http://schemas.openxmlformats.org/drawingml/2006/main" meth="withinLinear" id="19">
  <a:schemeClr val="accent6"/>
</cs:colorStyle>
</file>

<file path=ppt/charts/colors8.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49FC1-E749-45AC-8D24-6EA4F02DDCCF}" type="datetimeFigureOut">
              <a:rPr lang="en-GB" smtClean="0"/>
              <a:t>02/12/2019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9DC9EC-4327-4F45-AFEF-39156DE636ED}" type="slidenum">
              <a:rPr lang="en-GB" smtClean="0"/>
              <a:t>‹#›</a:t>
            </a:fld>
            <a:endParaRPr lang="en-GB"/>
          </a:p>
        </p:txBody>
      </p:sp>
    </p:spTree>
    <p:extLst>
      <p:ext uri="{BB962C8B-B14F-4D97-AF65-F5344CB8AC3E}">
        <p14:creationId xmlns:p14="http://schemas.microsoft.com/office/powerpoint/2010/main" val="78536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Extrapolating from national estimates (0.7%) to the Milton Keynes population, there may be 1,446 people (aged 16 and over) who have a problem with gambling. In addition, they may be 2,272 people (aged 16 and over) at moderate risk and 4,957 at low risk of developing gambling related harm in Milton Keynes. The Milton Keynes estimates were calculated from the 2018, 16 and over mid-year population estimates (206,562) and the problem gambling rates from the gambling commission national survey.</a:t>
            </a:r>
            <a:endParaRPr lang="en-GB" dirty="0"/>
          </a:p>
        </p:txBody>
      </p:sp>
      <p:sp>
        <p:nvSpPr>
          <p:cNvPr id="4" name="Slide Number Placeholder 3"/>
          <p:cNvSpPr>
            <a:spLocks noGrp="1"/>
          </p:cNvSpPr>
          <p:nvPr>
            <p:ph type="sldNum" sz="quarter" idx="10"/>
          </p:nvPr>
        </p:nvSpPr>
        <p:spPr/>
        <p:txBody>
          <a:bodyPr/>
          <a:lstStyle/>
          <a:p>
            <a:fld id="{FA9DC9EC-4327-4F45-AFEF-39156DE636ED}" type="slidenum">
              <a:rPr lang="en-GB" smtClean="0"/>
              <a:t>5</a:t>
            </a:fld>
            <a:endParaRPr lang="en-GB"/>
          </a:p>
        </p:txBody>
      </p:sp>
    </p:spTree>
    <p:extLst>
      <p:ext uri="{BB962C8B-B14F-4D97-AF65-F5344CB8AC3E}">
        <p14:creationId xmlns:p14="http://schemas.microsoft.com/office/powerpoint/2010/main" val="3378228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F4A320C-CAE6-4848-B24C-273622455045}" type="datetimeFigureOut">
              <a:rPr lang="en-GB" smtClean="0"/>
              <a:t>02/12/2019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A4EB346-664C-4891-A06E-673D00E949FA}" type="slidenum">
              <a:rPr lang="en-GB" smtClean="0"/>
              <a:t>‹#›</a:t>
            </a:fld>
            <a:endParaRPr lang="en-GB" dirty="0"/>
          </a:p>
        </p:txBody>
      </p:sp>
    </p:spTree>
    <p:extLst>
      <p:ext uri="{BB962C8B-B14F-4D97-AF65-F5344CB8AC3E}">
        <p14:creationId xmlns:p14="http://schemas.microsoft.com/office/powerpoint/2010/main" val="2132162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4A320C-CAE6-4848-B24C-273622455045}" type="datetimeFigureOut">
              <a:rPr lang="en-GB" smtClean="0"/>
              <a:t>02/12/2019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A4EB346-664C-4891-A06E-673D00E949FA}" type="slidenum">
              <a:rPr lang="en-GB" smtClean="0"/>
              <a:t>‹#›</a:t>
            </a:fld>
            <a:endParaRPr lang="en-GB" dirty="0"/>
          </a:p>
        </p:txBody>
      </p:sp>
    </p:spTree>
    <p:extLst>
      <p:ext uri="{BB962C8B-B14F-4D97-AF65-F5344CB8AC3E}">
        <p14:creationId xmlns:p14="http://schemas.microsoft.com/office/powerpoint/2010/main" val="105408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4A320C-CAE6-4848-B24C-273622455045}" type="datetimeFigureOut">
              <a:rPr lang="en-GB" smtClean="0"/>
              <a:t>02/12/2019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A4EB346-664C-4891-A06E-673D00E949FA}" type="slidenum">
              <a:rPr lang="en-GB" smtClean="0"/>
              <a:t>‹#›</a:t>
            </a:fld>
            <a:endParaRPr lang="en-GB" dirty="0"/>
          </a:p>
        </p:txBody>
      </p:sp>
    </p:spTree>
    <p:extLst>
      <p:ext uri="{BB962C8B-B14F-4D97-AF65-F5344CB8AC3E}">
        <p14:creationId xmlns:p14="http://schemas.microsoft.com/office/powerpoint/2010/main" val="376486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4A320C-CAE6-4848-B24C-273622455045}" type="datetimeFigureOut">
              <a:rPr lang="en-GB" smtClean="0"/>
              <a:t>02/12/2019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A4EB346-664C-4891-A06E-673D00E949FA}" type="slidenum">
              <a:rPr lang="en-GB" smtClean="0"/>
              <a:t>‹#›</a:t>
            </a:fld>
            <a:endParaRPr lang="en-GB" dirty="0"/>
          </a:p>
        </p:txBody>
      </p:sp>
    </p:spTree>
    <p:extLst>
      <p:ext uri="{BB962C8B-B14F-4D97-AF65-F5344CB8AC3E}">
        <p14:creationId xmlns:p14="http://schemas.microsoft.com/office/powerpoint/2010/main" val="230747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A320C-CAE6-4848-B24C-273622455045}" type="datetimeFigureOut">
              <a:rPr lang="en-GB" smtClean="0"/>
              <a:t>02/12/2019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A4EB346-664C-4891-A06E-673D00E949FA}" type="slidenum">
              <a:rPr lang="en-GB" smtClean="0"/>
              <a:t>‹#›</a:t>
            </a:fld>
            <a:endParaRPr lang="en-GB" dirty="0"/>
          </a:p>
        </p:txBody>
      </p:sp>
    </p:spTree>
    <p:extLst>
      <p:ext uri="{BB962C8B-B14F-4D97-AF65-F5344CB8AC3E}">
        <p14:creationId xmlns:p14="http://schemas.microsoft.com/office/powerpoint/2010/main" val="156440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F4A320C-CAE6-4848-B24C-273622455045}" type="datetimeFigureOut">
              <a:rPr lang="en-GB" smtClean="0"/>
              <a:t>02/12/2019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A4EB346-664C-4891-A06E-673D00E949FA}" type="slidenum">
              <a:rPr lang="en-GB" smtClean="0"/>
              <a:t>‹#›</a:t>
            </a:fld>
            <a:endParaRPr lang="en-GB" dirty="0"/>
          </a:p>
        </p:txBody>
      </p:sp>
    </p:spTree>
    <p:extLst>
      <p:ext uri="{BB962C8B-B14F-4D97-AF65-F5344CB8AC3E}">
        <p14:creationId xmlns:p14="http://schemas.microsoft.com/office/powerpoint/2010/main" val="1602034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F4A320C-CAE6-4848-B24C-273622455045}" type="datetimeFigureOut">
              <a:rPr lang="en-GB" smtClean="0"/>
              <a:t>02/12/2019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A4EB346-664C-4891-A06E-673D00E949FA}" type="slidenum">
              <a:rPr lang="en-GB" smtClean="0"/>
              <a:t>‹#›</a:t>
            </a:fld>
            <a:endParaRPr lang="en-GB" dirty="0"/>
          </a:p>
        </p:txBody>
      </p:sp>
    </p:spTree>
    <p:extLst>
      <p:ext uri="{BB962C8B-B14F-4D97-AF65-F5344CB8AC3E}">
        <p14:creationId xmlns:p14="http://schemas.microsoft.com/office/powerpoint/2010/main" val="385051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F4A320C-CAE6-4848-B24C-273622455045}" type="datetimeFigureOut">
              <a:rPr lang="en-GB" smtClean="0"/>
              <a:t>02/12/2019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A4EB346-664C-4891-A06E-673D00E949FA}" type="slidenum">
              <a:rPr lang="en-GB" smtClean="0"/>
              <a:t>‹#›</a:t>
            </a:fld>
            <a:endParaRPr lang="en-GB" dirty="0"/>
          </a:p>
        </p:txBody>
      </p:sp>
    </p:spTree>
    <p:extLst>
      <p:ext uri="{BB962C8B-B14F-4D97-AF65-F5344CB8AC3E}">
        <p14:creationId xmlns:p14="http://schemas.microsoft.com/office/powerpoint/2010/main" val="328528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A320C-CAE6-4848-B24C-273622455045}" type="datetimeFigureOut">
              <a:rPr lang="en-GB" smtClean="0"/>
              <a:t>02/12/2019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A4EB346-664C-4891-A06E-673D00E949FA}" type="slidenum">
              <a:rPr lang="en-GB" smtClean="0"/>
              <a:t>‹#›</a:t>
            </a:fld>
            <a:endParaRPr lang="en-GB" dirty="0"/>
          </a:p>
        </p:txBody>
      </p:sp>
    </p:spTree>
    <p:extLst>
      <p:ext uri="{BB962C8B-B14F-4D97-AF65-F5344CB8AC3E}">
        <p14:creationId xmlns:p14="http://schemas.microsoft.com/office/powerpoint/2010/main" val="3426208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A320C-CAE6-4848-B24C-273622455045}" type="datetimeFigureOut">
              <a:rPr lang="en-GB" smtClean="0"/>
              <a:t>02/12/2019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A4EB346-664C-4891-A06E-673D00E949FA}" type="slidenum">
              <a:rPr lang="en-GB" smtClean="0"/>
              <a:t>‹#›</a:t>
            </a:fld>
            <a:endParaRPr lang="en-GB" dirty="0"/>
          </a:p>
        </p:txBody>
      </p:sp>
    </p:spTree>
    <p:extLst>
      <p:ext uri="{BB962C8B-B14F-4D97-AF65-F5344CB8AC3E}">
        <p14:creationId xmlns:p14="http://schemas.microsoft.com/office/powerpoint/2010/main" val="2461731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A320C-CAE6-4848-B24C-273622455045}" type="datetimeFigureOut">
              <a:rPr lang="en-GB" smtClean="0"/>
              <a:t>02/12/2019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A4EB346-664C-4891-A06E-673D00E949FA}" type="slidenum">
              <a:rPr lang="en-GB" smtClean="0"/>
              <a:t>‹#›</a:t>
            </a:fld>
            <a:endParaRPr lang="en-GB" dirty="0"/>
          </a:p>
        </p:txBody>
      </p:sp>
    </p:spTree>
    <p:extLst>
      <p:ext uri="{BB962C8B-B14F-4D97-AF65-F5344CB8AC3E}">
        <p14:creationId xmlns:p14="http://schemas.microsoft.com/office/powerpoint/2010/main" val="3275649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D8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F4A320C-CAE6-4848-B24C-273622455045}" type="datetimeFigureOut">
              <a:rPr lang="en-GB" smtClean="0"/>
              <a:t>02/12/2019</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4EB346-664C-4891-A06E-673D00E949FA}" type="slidenum">
              <a:rPr lang="en-GB" smtClean="0"/>
              <a:t>‹#›</a:t>
            </a:fld>
            <a:endParaRPr lang="en-GB" dirty="0"/>
          </a:p>
        </p:txBody>
      </p:sp>
    </p:spTree>
    <p:extLst>
      <p:ext uri="{BB962C8B-B14F-4D97-AF65-F5344CB8AC3E}">
        <p14:creationId xmlns:p14="http://schemas.microsoft.com/office/powerpoint/2010/main" val="163092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207" y="555526"/>
            <a:ext cx="4610758" cy="3785652"/>
          </a:xfrm>
          <a:prstGeom prst="rect">
            <a:avLst/>
          </a:prstGeom>
          <a:noFill/>
        </p:spPr>
        <p:txBody>
          <a:bodyPr wrap="square" rtlCol="0">
            <a:spAutoFit/>
          </a:bodyPr>
          <a:lstStyle/>
          <a:p>
            <a:pPr algn="ctr"/>
            <a:r>
              <a:rPr lang="en-GB" sz="4000" b="1" dirty="0" smtClean="0">
                <a:solidFill>
                  <a:schemeClr val="bg1"/>
                </a:solidFill>
                <a:latin typeface="+mj-lt"/>
              </a:rPr>
              <a:t>Milton Keynes Problem Gambling Review</a:t>
            </a:r>
          </a:p>
          <a:p>
            <a:pPr algn="ctr"/>
            <a:endParaRPr lang="en-GB" sz="4000" b="1" dirty="0">
              <a:solidFill>
                <a:schemeClr val="bg1"/>
              </a:solidFill>
              <a:latin typeface="+mj-lt"/>
            </a:endParaRPr>
          </a:p>
          <a:p>
            <a:pPr algn="ctr"/>
            <a:endParaRPr lang="en-GB" sz="4000" b="1" dirty="0" smtClean="0">
              <a:solidFill>
                <a:schemeClr val="bg1"/>
              </a:solidFill>
              <a:latin typeface="+mj-lt"/>
            </a:endParaRPr>
          </a:p>
          <a:p>
            <a:pPr algn="ctr"/>
            <a:r>
              <a:rPr lang="en-GB" sz="4000" b="1" dirty="0" smtClean="0">
                <a:solidFill>
                  <a:schemeClr val="bg1"/>
                </a:solidFill>
                <a:latin typeface="+mj-lt"/>
              </a:rPr>
              <a:t>DRAFT </a:t>
            </a:r>
            <a:endParaRPr lang="en-GB" sz="4000" b="1" dirty="0">
              <a:solidFill>
                <a:schemeClr val="bg1"/>
              </a:solidFill>
              <a:latin typeface="+mj-lt"/>
            </a:endParaRPr>
          </a:p>
        </p:txBody>
      </p:sp>
      <p:sp>
        <p:nvSpPr>
          <p:cNvPr id="23" name="TextBox 22"/>
          <p:cNvSpPr txBox="1"/>
          <p:nvPr/>
        </p:nvSpPr>
        <p:spPr>
          <a:xfrm>
            <a:off x="323528" y="4515966"/>
            <a:ext cx="3456384" cy="307777"/>
          </a:xfrm>
          <a:prstGeom prst="rect">
            <a:avLst/>
          </a:prstGeom>
          <a:noFill/>
        </p:spPr>
        <p:txBody>
          <a:bodyPr wrap="square" rtlCol="0">
            <a:spAutoFit/>
          </a:bodyPr>
          <a:lstStyle/>
          <a:p>
            <a:r>
              <a:rPr lang="en-GB" sz="1400" b="1" dirty="0" smtClean="0">
                <a:solidFill>
                  <a:schemeClr val="bg1"/>
                </a:solidFill>
              </a:rPr>
              <a:t>Emmeline Watkins </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29506" y="4295817"/>
            <a:ext cx="962920" cy="654116"/>
          </a:xfrm>
          <a:prstGeom prst="rect">
            <a:avLst/>
          </a:prstGeom>
          <a:noFill/>
          <a:ln>
            <a:noFill/>
          </a:ln>
        </p:spPr>
      </p:pic>
      <p:sp>
        <p:nvSpPr>
          <p:cNvPr id="20" name="AutoShape 7"/>
          <p:cNvSpPr>
            <a:spLocks noChangeAspect="1" noChangeArrowheads="1" noTextEdit="1"/>
          </p:cNvSpPr>
          <p:nvPr/>
        </p:nvSpPr>
        <p:spPr bwMode="auto">
          <a:xfrm flipH="1">
            <a:off x="3995935" y="-297285"/>
            <a:ext cx="5328591" cy="463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Oval 9"/>
          <p:cNvSpPr>
            <a:spLocks/>
          </p:cNvSpPr>
          <p:nvPr/>
        </p:nvSpPr>
        <p:spPr>
          <a:xfrm>
            <a:off x="5071965" y="-329408"/>
            <a:ext cx="4997577" cy="4074121"/>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9"/>
          <p:cNvGrpSpPr>
            <a:grpSpLocks noChangeAspect="1"/>
          </p:cNvGrpSpPr>
          <p:nvPr/>
        </p:nvGrpSpPr>
        <p:grpSpPr bwMode="auto">
          <a:xfrm flipH="1">
            <a:off x="4917166" y="-532674"/>
            <a:ext cx="5185295" cy="4480655"/>
            <a:chOff x="1639" y="1425"/>
            <a:chExt cx="1241" cy="1245"/>
          </a:xfrm>
        </p:grpSpPr>
        <p:sp>
          <p:nvSpPr>
            <p:cNvPr id="11" name="AutoShape 8"/>
            <p:cNvSpPr>
              <a:spLocks noChangeAspect="1" noChangeArrowheads="1" noTextEdit="1"/>
            </p:cNvSpPr>
            <p:nvPr/>
          </p:nvSpPr>
          <p:spPr bwMode="auto">
            <a:xfrm>
              <a:off x="1639" y="1425"/>
              <a:ext cx="1241" cy="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10"/>
            <p:cNvSpPr>
              <a:spLocks/>
            </p:cNvSpPr>
            <p:nvPr/>
          </p:nvSpPr>
          <p:spPr bwMode="auto">
            <a:xfrm>
              <a:off x="2661" y="1661"/>
              <a:ext cx="23" cy="27"/>
            </a:xfrm>
            <a:custGeom>
              <a:avLst/>
              <a:gdLst>
                <a:gd name="T0" fmla="*/ 0 w 23"/>
                <a:gd name="T1" fmla="*/ 0 h 27"/>
                <a:gd name="T2" fmla="*/ 0 w 23"/>
                <a:gd name="T3" fmla="*/ 0 h 27"/>
                <a:gd name="T4" fmla="*/ 7 w 23"/>
                <a:gd name="T5" fmla="*/ 8 h 27"/>
                <a:gd name="T6" fmla="*/ 13 w 23"/>
                <a:gd name="T7" fmla="*/ 14 h 27"/>
                <a:gd name="T8" fmla="*/ 23 w 23"/>
                <a:gd name="T9" fmla="*/ 27 h 27"/>
                <a:gd name="T10" fmla="*/ 23 w 23"/>
                <a:gd name="T11" fmla="*/ 27 h 27"/>
                <a:gd name="T12" fmla="*/ 21 w 23"/>
                <a:gd name="T13" fmla="*/ 24 h 27"/>
                <a:gd name="T14" fmla="*/ 15 w 23"/>
                <a:gd name="T15" fmla="*/ 16 h 27"/>
                <a:gd name="T16" fmla="*/ 0 w 23"/>
                <a:gd name="T17" fmla="*/ 0 h 27"/>
                <a:gd name="T18" fmla="*/ 0 w 23"/>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7">
                  <a:moveTo>
                    <a:pt x="0" y="0"/>
                  </a:moveTo>
                  <a:lnTo>
                    <a:pt x="0" y="0"/>
                  </a:lnTo>
                  <a:lnTo>
                    <a:pt x="7" y="8"/>
                  </a:lnTo>
                  <a:lnTo>
                    <a:pt x="13" y="14"/>
                  </a:lnTo>
                  <a:lnTo>
                    <a:pt x="23" y="27"/>
                  </a:lnTo>
                  <a:lnTo>
                    <a:pt x="23" y="27"/>
                  </a:lnTo>
                  <a:lnTo>
                    <a:pt x="21" y="24"/>
                  </a:lnTo>
                  <a:lnTo>
                    <a:pt x="15" y="16"/>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11"/>
            <p:cNvSpPr>
              <a:spLocks noEditPoints="1"/>
            </p:cNvSpPr>
            <p:nvPr/>
          </p:nvSpPr>
          <p:spPr bwMode="auto">
            <a:xfrm>
              <a:off x="1639" y="1425"/>
              <a:ext cx="1241" cy="1245"/>
            </a:xfrm>
            <a:custGeom>
              <a:avLst/>
              <a:gdLst>
                <a:gd name="T0" fmla="*/ 1235 w 1241"/>
                <a:gd name="T1" fmla="*/ 635 h 1245"/>
                <a:gd name="T2" fmla="*/ 1225 w 1241"/>
                <a:gd name="T3" fmla="*/ 694 h 1245"/>
                <a:gd name="T4" fmla="*/ 1203 w 1241"/>
                <a:gd name="T5" fmla="*/ 781 h 1245"/>
                <a:gd name="T6" fmla="*/ 1204 w 1241"/>
                <a:gd name="T7" fmla="*/ 704 h 1245"/>
                <a:gd name="T8" fmla="*/ 1207 w 1241"/>
                <a:gd name="T9" fmla="*/ 527 h 1245"/>
                <a:gd name="T10" fmla="*/ 1142 w 1241"/>
                <a:gd name="T11" fmla="*/ 331 h 1245"/>
                <a:gd name="T12" fmla="*/ 954 w 1241"/>
                <a:gd name="T13" fmla="*/ 123 h 1245"/>
                <a:gd name="T14" fmla="*/ 803 w 1241"/>
                <a:gd name="T15" fmla="*/ 49 h 1245"/>
                <a:gd name="T16" fmla="*/ 647 w 1241"/>
                <a:gd name="T17" fmla="*/ 20 h 1245"/>
                <a:gd name="T18" fmla="*/ 645 w 1241"/>
                <a:gd name="T19" fmla="*/ 14 h 1245"/>
                <a:gd name="T20" fmla="*/ 646 w 1241"/>
                <a:gd name="T21" fmla="*/ 10 h 1245"/>
                <a:gd name="T22" fmla="*/ 633 w 1241"/>
                <a:gd name="T23" fmla="*/ 6 h 1245"/>
                <a:gd name="T24" fmla="*/ 604 w 1241"/>
                <a:gd name="T25" fmla="*/ 0 h 1245"/>
                <a:gd name="T26" fmla="*/ 403 w 1241"/>
                <a:gd name="T27" fmla="*/ 37 h 1245"/>
                <a:gd name="T28" fmla="*/ 205 w 1241"/>
                <a:gd name="T29" fmla="*/ 157 h 1245"/>
                <a:gd name="T30" fmla="*/ 18 w 1241"/>
                <a:gd name="T31" fmla="*/ 462 h 1245"/>
                <a:gd name="T32" fmla="*/ 6 w 1241"/>
                <a:gd name="T33" fmla="*/ 709 h 1245"/>
                <a:gd name="T34" fmla="*/ 88 w 1241"/>
                <a:gd name="T35" fmla="*/ 940 h 1245"/>
                <a:gd name="T36" fmla="*/ 189 w 1241"/>
                <a:gd name="T37" fmla="*/ 1068 h 1245"/>
                <a:gd name="T38" fmla="*/ 502 w 1241"/>
                <a:gd name="T39" fmla="*/ 1232 h 1245"/>
                <a:gd name="T40" fmla="*/ 816 w 1241"/>
                <a:gd name="T41" fmla="*/ 1215 h 1245"/>
                <a:gd name="T42" fmla="*/ 996 w 1241"/>
                <a:gd name="T43" fmla="*/ 1122 h 1245"/>
                <a:gd name="T44" fmla="*/ 1132 w 1241"/>
                <a:gd name="T45" fmla="*/ 981 h 1245"/>
                <a:gd name="T46" fmla="*/ 1233 w 1241"/>
                <a:gd name="T47" fmla="*/ 743 h 1245"/>
                <a:gd name="T48" fmla="*/ 1240 w 1241"/>
                <a:gd name="T49" fmla="*/ 616 h 1245"/>
                <a:gd name="T50" fmla="*/ 174 w 1241"/>
                <a:gd name="T51" fmla="*/ 287 h 1245"/>
                <a:gd name="T52" fmla="*/ 110 w 1241"/>
                <a:gd name="T53" fmla="*/ 397 h 1245"/>
                <a:gd name="T54" fmla="*/ 1179 w 1241"/>
                <a:gd name="T55" fmla="*/ 739 h 1245"/>
                <a:gd name="T56" fmla="*/ 1122 w 1241"/>
                <a:gd name="T57" fmla="*/ 882 h 1245"/>
                <a:gd name="T58" fmla="*/ 944 w 1241"/>
                <a:gd name="T59" fmla="*/ 1077 h 1245"/>
                <a:gd name="T60" fmla="*/ 929 w 1241"/>
                <a:gd name="T61" fmla="*/ 1073 h 1245"/>
                <a:gd name="T62" fmla="*/ 701 w 1241"/>
                <a:gd name="T63" fmla="*/ 1140 h 1245"/>
                <a:gd name="T64" fmla="*/ 577 w 1241"/>
                <a:gd name="T65" fmla="*/ 1140 h 1245"/>
                <a:gd name="T66" fmla="*/ 379 w 1241"/>
                <a:gd name="T67" fmla="*/ 1082 h 1245"/>
                <a:gd name="T68" fmla="*/ 202 w 1241"/>
                <a:gd name="T69" fmla="*/ 930 h 1245"/>
                <a:gd name="T70" fmla="*/ 154 w 1241"/>
                <a:gd name="T71" fmla="*/ 851 h 1245"/>
                <a:gd name="T72" fmla="*/ 100 w 1241"/>
                <a:gd name="T73" fmla="*/ 577 h 1245"/>
                <a:gd name="T74" fmla="*/ 201 w 1241"/>
                <a:gd name="T75" fmla="*/ 302 h 1245"/>
                <a:gd name="T76" fmla="*/ 441 w 1241"/>
                <a:gd name="T77" fmla="*/ 124 h 1245"/>
                <a:gd name="T78" fmla="*/ 780 w 1241"/>
                <a:gd name="T79" fmla="*/ 113 h 1245"/>
                <a:gd name="T80" fmla="*/ 1026 w 1241"/>
                <a:gd name="T81" fmla="*/ 266 h 1245"/>
                <a:gd name="T82" fmla="*/ 1081 w 1241"/>
                <a:gd name="T83" fmla="*/ 338 h 1245"/>
                <a:gd name="T84" fmla="*/ 1059 w 1241"/>
                <a:gd name="T85" fmla="*/ 291 h 1245"/>
                <a:gd name="T86" fmla="*/ 1026 w 1241"/>
                <a:gd name="T87" fmla="*/ 244 h 1245"/>
                <a:gd name="T88" fmla="*/ 1001 w 1241"/>
                <a:gd name="T89" fmla="*/ 215 h 1245"/>
                <a:gd name="T90" fmla="*/ 855 w 1241"/>
                <a:gd name="T91" fmla="*/ 113 h 1245"/>
                <a:gd name="T92" fmla="*/ 710 w 1241"/>
                <a:gd name="T93" fmla="*/ 68 h 1245"/>
                <a:gd name="T94" fmla="*/ 619 w 1241"/>
                <a:gd name="T95" fmla="*/ 61 h 1245"/>
                <a:gd name="T96" fmla="*/ 486 w 1241"/>
                <a:gd name="T97" fmla="*/ 78 h 1245"/>
                <a:gd name="T98" fmla="*/ 351 w 1241"/>
                <a:gd name="T99" fmla="*/ 133 h 1245"/>
                <a:gd name="T100" fmla="*/ 195 w 1241"/>
                <a:gd name="T101" fmla="*/ 257 h 1245"/>
                <a:gd name="T102" fmla="*/ 367 w 1241"/>
                <a:gd name="T103" fmla="*/ 119 h 1245"/>
                <a:gd name="T104" fmla="*/ 541 w 1241"/>
                <a:gd name="T105" fmla="*/ 64 h 1245"/>
                <a:gd name="T106" fmla="*/ 765 w 1241"/>
                <a:gd name="T107" fmla="*/ 76 h 1245"/>
                <a:gd name="T108" fmla="*/ 957 w 1241"/>
                <a:gd name="T109" fmla="*/ 168 h 1245"/>
                <a:gd name="T110" fmla="*/ 1121 w 1241"/>
                <a:gd name="T111" fmla="*/ 363 h 1245"/>
                <a:gd name="T112" fmla="*/ 1186 w 1241"/>
                <a:gd name="T113" fmla="*/ 594 h 1245"/>
                <a:gd name="T114" fmla="*/ 1186 w 1241"/>
                <a:gd name="T115" fmla="*/ 707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41" h="1245">
                  <a:moveTo>
                    <a:pt x="1240" y="616"/>
                  </a:moveTo>
                  <a:lnTo>
                    <a:pt x="1240" y="616"/>
                  </a:lnTo>
                  <a:lnTo>
                    <a:pt x="1240" y="644"/>
                  </a:lnTo>
                  <a:lnTo>
                    <a:pt x="1240" y="644"/>
                  </a:lnTo>
                  <a:lnTo>
                    <a:pt x="1238" y="661"/>
                  </a:lnTo>
                  <a:lnTo>
                    <a:pt x="1238" y="661"/>
                  </a:lnTo>
                  <a:lnTo>
                    <a:pt x="1237" y="644"/>
                  </a:lnTo>
                  <a:lnTo>
                    <a:pt x="1237" y="639"/>
                  </a:lnTo>
                  <a:lnTo>
                    <a:pt x="1235" y="635"/>
                  </a:lnTo>
                  <a:lnTo>
                    <a:pt x="1235" y="635"/>
                  </a:lnTo>
                  <a:lnTo>
                    <a:pt x="1234" y="647"/>
                  </a:lnTo>
                  <a:lnTo>
                    <a:pt x="1234" y="647"/>
                  </a:lnTo>
                  <a:lnTo>
                    <a:pt x="1233" y="660"/>
                  </a:lnTo>
                  <a:lnTo>
                    <a:pt x="1233" y="660"/>
                  </a:lnTo>
                  <a:lnTo>
                    <a:pt x="1230" y="683"/>
                  </a:lnTo>
                  <a:lnTo>
                    <a:pt x="1230" y="683"/>
                  </a:lnTo>
                  <a:lnTo>
                    <a:pt x="1230" y="675"/>
                  </a:lnTo>
                  <a:lnTo>
                    <a:pt x="1228" y="680"/>
                  </a:lnTo>
                  <a:lnTo>
                    <a:pt x="1228" y="680"/>
                  </a:lnTo>
                  <a:lnTo>
                    <a:pt x="1225" y="694"/>
                  </a:lnTo>
                  <a:lnTo>
                    <a:pt x="1225" y="694"/>
                  </a:lnTo>
                  <a:lnTo>
                    <a:pt x="1227" y="680"/>
                  </a:lnTo>
                  <a:lnTo>
                    <a:pt x="1227" y="680"/>
                  </a:lnTo>
                  <a:lnTo>
                    <a:pt x="1227" y="671"/>
                  </a:lnTo>
                  <a:lnTo>
                    <a:pt x="1227" y="671"/>
                  </a:lnTo>
                  <a:lnTo>
                    <a:pt x="1223" y="701"/>
                  </a:lnTo>
                  <a:lnTo>
                    <a:pt x="1217" y="731"/>
                  </a:lnTo>
                  <a:lnTo>
                    <a:pt x="1210" y="757"/>
                  </a:lnTo>
                  <a:lnTo>
                    <a:pt x="1203" y="781"/>
                  </a:lnTo>
                  <a:lnTo>
                    <a:pt x="1203" y="781"/>
                  </a:lnTo>
                  <a:lnTo>
                    <a:pt x="1208" y="756"/>
                  </a:lnTo>
                  <a:lnTo>
                    <a:pt x="1213" y="732"/>
                  </a:lnTo>
                  <a:lnTo>
                    <a:pt x="1214" y="712"/>
                  </a:lnTo>
                  <a:lnTo>
                    <a:pt x="1214" y="705"/>
                  </a:lnTo>
                  <a:lnTo>
                    <a:pt x="1213" y="700"/>
                  </a:lnTo>
                  <a:lnTo>
                    <a:pt x="1213" y="700"/>
                  </a:lnTo>
                  <a:lnTo>
                    <a:pt x="1207" y="704"/>
                  </a:lnTo>
                  <a:lnTo>
                    <a:pt x="1206" y="705"/>
                  </a:lnTo>
                  <a:lnTo>
                    <a:pt x="1204" y="704"/>
                  </a:lnTo>
                  <a:lnTo>
                    <a:pt x="1204" y="704"/>
                  </a:lnTo>
                  <a:lnTo>
                    <a:pt x="1208" y="660"/>
                  </a:lnTo>
                  <a:lnTo>
                    <a:pt x="1210" y="616"/>
                  </a:lnTo>
                  <a:lnTo>
                    <a:pt x="1210" y="616"/>
                  </a:lnTo>
                  <a:lnTo>
                    <a:pt x="1210" y="594"/>
                  </a:lnTo>
                  <a:lnTo>
                    <a:pt x="1208" y="570"/>
                  </a:lnTo>
                  <a:lnTo>
                    <a:pt x="1208" y="570"/>
                  </a:lnTo>
                  <a:lnTo>
                    <a:pt x="1208" y="568"/>
                  </a:lnTo>
                  <a:lnTo>
                    <a:pt x="1208" y="568"/>
                  </a:lnTo>
                  <a:lnTo>
                    <a:pt x="1208" y="551"/>
                  </a:lnTo>
                  <a:lnTo>
                    <a:pt x="1207" y="527"/>
                  </a:lnTo>
                  <a:lnTo>
                    <a:pt x="1207" y="527"/>
                  </a:lnTo>
                  <a:lnTo>
                    <a:pt x="1201" y="497"/>
                  </a:lnTo>
                  <a:lnTo>
                    <a:pt x="1201" y="497"/>
                  </a:lnTo>
                  <a:lnTo>
                    <a:pt x="1194" y="464"/>
                  </a:lnTo>
                  <a:lnTo>
                    <a:pt x="1194" y="464"/>
                  </a:lnTo>
                  <a:lnTo>
                    <a:pt x="1184" y="428"/>
                  </a:lnTo>
                  <a:lnTo>
                    <a:pt x="1172" y="393"/>
                  </a:lnTo>
                  <a:lnTo>
                    <a:pt x="1158" y="360"/>
                  </a:lnTo>
                  <a:lnTo>
                    <a:pt x="1142" y="331"/>
                  </a:lnTo>
                  <a:lnTo>
                    <a:pt x="1142" y="331"/>
                  </a:lnTo>
                  <a:lnTo>
                    <a:pt x="1132" y="312"/>
                  </a:lnTo>
                  <a:lnTo>
                    <a:pt x="1121" y="294"/>
                  </a:lnTo>
                  <a:lnTo>
                    <a:pt x="1097" y="260"/>
                  </a:lnTo>
                  <a:lnTo>
                    <a:pt x="1097" y="260"/>
                  </a:lnTo>
                  <a:lnTo>
                    <a:pt x="1071" y="229"/>
                  </a:lnTo>
                  <a:lnTo>
                    <a:pt x="1045" y="199"/>
                  </a:lnTo>
                  <a:lnTo>
                    <a:pt x="1045" y="199"/>
                  </a:lnTo>
                  <a:lnTo>
                    <a:pt x="1015" y="171"/>
                  </a:lnTo>
                  <a:lnTo>
                    <a:pt x="985" y="147"/>
                  </a:lnTo>
                  <a:lnTo>
                    <a:pt x="954" y="123"/>
                  </a:lnTo>
                  <a:lnTo>
                    <a:pt x="922" y="103"/>
                  </a:lnTo>
                  <a:lnTo>
                    <a:pt x="922" y="103"/>
                  </a:lnTo>
                  <a:lnTo>
                    <a:pt x="888" y="85"/>
                  </a:lnTo>
                  <a:lnTo>
                    <a:pt x="854" y="69"/>
                  </a:lnTo>
                  <a:lnTo>
                    <a:pt x="854" y="69"/>
                  </a:lnTo>
                  <a:lnTo>
                    <a:pt x="837" y="62"/>
                  </a:lnTo>
                  <a:lnTo>
                    <a:pt x="820" y="55"/>
                  </a:lnTo>
                  <a:lnTo>
                    <a:pt x="820" y="55"/>
                  </a:lnTo>
                  <a:lnTo>
                    <a:pt x="803" y="49"/>
                  </a:lnTo>
                  <a:lnTo>
                    <a:pt x="803" y="49"/>
                  </a:lnTo>
                  <a:lnTo>
                    <a:pt x="786" y="44"/>
                  </a:lnTo>
                  <a:lnTo>
                    <a:pt x="786" y="44"/>
                  </a:lnTo>
                  <a:lnTo>
                    <a:pt x="751" y="35"/>
                  </a:lnTo>
                  <a:lnTo>
                    <a:pt x="717" y="28"/>
                  </a:lnTo>
                  <a:lnTo>
                    <a:pt x="717" y="28"/>
                  </a:lnTo>
                  <a:lnTo>
                    <a:pt x="683" y="23"/>
                  </a:lnTo>
                  <a:lnTo>
                    <a:pt x="683" y="23"/>
                  </a:lnTo>
                  <a:lnTo>
                    <a:pt x="666" y="21"/>
                  </a:lnTo>
                  <a:lnTo>
                    <a:pt x="666" y="21"/>
                  </a:lnTo>
                  <a:lnTo>
                    <a:pt x="647" y="20"/>
                  </a:lnTo>
                  <a:lnTo>
                    <a:pt x="647" y="20"/>
                  </a:lnTo>
                  <a:lnTo>
                    <a:pt x="649" y="20"/>
                  </a:lnTo>
                  <a:lnTo>
                    <a:pt x="649" y="18"/>
                  </a:lnTo>
                  <a:lnTo>
                    <a:pt x="653" y="17"/>
                  </a:lnTo>
                  <a:lnTo>
                    <a:pt x="657" y="17"/>
                  </a:lnTo>
                  <a:lnTo>
                    <a:pt x="659" y="16"/>
                  </a:lnTo>
                  <a:lnTo>
                    <a:pt x="659" y="16"/>
                  </a:lnTo>
                  <a:lnTo>
                    <a:pt x="659" y="16"/>
                  </a:lnTo>
                  <a:lnTo>
                    <a:pt x="652" y="14"/>
                  </a:lnTo>
                  <a:lnTo>
                    <a:pt x="645" y="14"/>
                  </a:lnTo>
                  <a:lnTo>
                    <a:pt x="645" y="14"/>
                  </a:lnTo>
                  <a:lnTo>
                    <a:pt x="653" y="13"/>
                  </a:lnTo>
                  <a:lnTo>
                    <a:pt x="656" y="13"/>
                  </a:lnTo>
                  <a:lnTo>
                    <a:pt x="656" y="13"/>
                  </a:lnTo>
                  <a:lnTo>
                    <a:pt x="656" y="13"/>
                  </a:lnTo>
                  <a:lnTo>
                    <a:pt x="656" y="13"/>
                  </a:lnTo>
                  <a:lnTo>
                    <a:pt x="646" y="11"/>
                  </a:lnTo>
                  <a:lnTo>
                    <a:pt x="645" y="11"/>
                  </a:lnTo>
                  <a:lnTo>
                    <a:pt x="645" y="11"/>
                  </a:lnTo>
                  <a:lnTo>
                    <a:pt x="646" y="10"/>
                  </a:lnTo>
                  <a:lnTo>
                    <a:pt x="646" y="10"/>
                  </a:lnTo>
                  <a:lnTo>
                    <a:pt x="645" y="8"/>
                  </a:lnTo>
                  <a:lnTo>
                    <a:pt x="645" y="8"/>
                  </a:lnTo>
                  <a:lnTo>
                    <a:pt x="628" y="7"/>
                  </a:lnTo>
                  <a:lnTo>
                    <a:pt x="628" y="7"/>
                  </a:lnTo>
                  <a:lnTo>
                    <a:pt x="621" y="6"/>
                  </a:lnTo>
                  <a:lnTo>
                    <a:pt x="621" y="6"/>
                  </a:lnTo>
                  <a:lnTo>
                    <a:pt x="623" y="4"/>
                  </a:lnTo>
                  <a:lnTo>
                    <a:pt x="623" y="4"/>
                  </a:lnTo>
                  <a:lnTo>
                    <a:pt x="633" y="6"/>
                  </a:lnTo>
                  <a:lnTo>
                    <a:pt x="633" y="6"/>
                  </a:lnTo>
                  <a:lnTo>
                    <a:pt x="629" y="4"/>
                  </a:lnTo>
                  <a:lnTo>
                    <a:pt x="621" y="4"/>
                  </a:lnTo>
                  <a:lnTo>
                    <a:pt x="621" y="4"/>
                  </a:lnTo>
                  <a:lnTo>
                    <a:pt x="611" y="4"/>
                  </a:lnTo>
                  <a:lnTo>
                    <a:pt x="605" y="3"/>
                  </a:lnTo>
                  <a:lnTo>
                    <a:pt x="605" y="3"/>
                  </a:lnTo>
                  <a:lnTo>
                    <a:pt x="606" y="1"/>
                  </a:lnTo>
                  <a:lnTo>
                    <a:pt x="606" y="1"/>
                  </a:lnTo>
                  <a:lnTo>
                    <a:pt x="604" y="0"/>
                  </a:lnTo>
                  <a:lnTo>
                    <a:pt x="604" y="0"/>
                  </a:lnTo>
                  <a:lnTo>
                    <a:pt x="582" y="0"/>
                  </a:lnTo>
                  <a:lnTo>
                    <a:pt x="558" y="1"/>
                  </a:lnTo>
                  <a:lnTo>
                    <a:pt x="534" y="4"/>
                  </a:lnTo>
                  <a:lnTo>
                    <a:pt x="509" y="7"/>
                  </a:lnTo>
                  <a:lnTo>
                    <a:pt x="483" y="13"/>
                  </a:lnTo>
                  <a:lnTo>
                    <a:pt x="457" y="20"/>
                  </a:lnTo>
                  <a:lnTo>
                    <a:pt x="430" y="27"/>
                  </a:lnTo>
                  <a:lnTo>
                    <a:pt x="403" y="37"/>
                  </a:lnTo>
                  <a:lnTo>
                    <a:pt x="403" y="37"/>
                  </a:lnTo>
                  <a:lnTo>
                    <a:pt x="376" y="47"/>
                  </a:lnTo>
                  <a:lnTo>
                    <a:pt x="349" y="59"/>
                  </a:lnTo>
                  <a:lnTo>
                    <a:pt x="324" y="73"/>
                  </a:lnTo>
                  <a:lnTo>
                    <a:pt x="298" y="88"/>
                  </a:lnTo>
                  <a:lnTo>
                    <a:pt x="298" y="88"/>
                  </a:lnTo>
                  <a:lnTo>
                    <a:pt x="274" y="103"/>
                  </a:lnTo>
                  <a:lnTo>
                    <a:pt x="250" y="120"/>
                  </a:lnTo>
                  <a:lnTo>
                    <a:pt x="226" y="138"/>
                  </a:lnTo>
                  <a:lnTo>
                    <a:pt x="205" y="157"/>
                  </a:lnTo>
                  <a:lnTo>
                    <a:pt x="205" y="157"/>
                  </a:lnTo>
                  <a:lnTo>
                    <a:pt x="191" y="170"/>
                  </a:lnTo>
                  <a:lnTo>
                    <a:pt x="191" y="170"/>
                  </a:lnTo>
                  <a:lnTo>
                    <a:pt x="160" y="201"/>
                  </a:lnTo>
                  <a:lnTo>
                    <a:pt x="131" y="235"/>
                  </a:lnTo>
                  <a:lnTo>
                    <a:pt x="106" y="270"/>
                  </a:lnTo>
                  <a:lnTo>
                    <a:pt x="83" y="307"/>
                  </a:lnTo>
                  <a:lnTo>
                    <a:pt x="64" y="343"/>
                  </a:lnTo>
                  <a:lnTo>
                    <a:pt x="45" y="383"/>
                  </a:lnTo>
                  <a:lnTo>
                    <a:pt x="31" y="423"/>
                  </a:lnTo>
                  <a:lnTo>
                    <a:pt x="18" y="462"/>
                  </a:lnTo>
                  <a:lnTo>
                    <a:pt x="18" y="462"/>
                  </a:lnTo>
                  <a:lnTo>
                    <a:pt x="10" y="503"/>
                  </a:lnTo>
                  <a:lnTo>
                    <a:pt x="4" y="545"/>
                  </a:lnTo>
                  <a:lnTo>
                    <a:pt x="0" y="586"/>
                  </a:lnTo>
                  <a:lnTo>
                    <a:pt x="0" y="627"/>
                  </a:lnTo>
                  <a:lnTo>
                    <a:pt x="0" y="649"/>
                  </a:lnTo>
                  <a:lnTo>
                    <a:pt x="1" y="668"/>
                  </a:lnTo>
                  <a:lnTo>
                    <a:pt x="1" y="668"/>
                  </a:lnTo>
                  <a:lnTo>
                    <a:pt x="3" y="690"/>
                  </a:lnTo>
                  <a:lnTo>
                    <a:pt x="6" y="709"/>
                  </a:lnTo>
                  <a:lnTo>
                    <a:pt x="6" y="709"/>
                  </a:lnTo>
                  <a:lnTo>
                    <a:pt x="13" y="750"/>
                  </a:lnTo>
                  <a:lnTo>
                    <a:pt x="18" y="770"/>
                  </a:lnTo>
                  <a:lnTo>
                    <a:pt x="23" y="790"/>
                  </a:lnTo>
                  <a:lnTo>
                    <a:pt x="23" y="790"/>
                  </a:lnTo>
                  <a:lnTo>
                    <a:pt x="35" y="828"/>
                  </a:lnTo>
                  <a:lnTo>
                    <a:pt x="51" y="866"/>
                  </a:lnTo>
                  <a:lnTo>
                    <a:pt x="68" y="904"/>
                  </a:lnTo>
                  <a:lnTo>
                    <a:pt x="88" y="940"/>
                  </a:lnTo>
                  <a:lnTo>
                    <a:pt x="88" y="940"/>
                  </a:lnTo>
                  <a:lnTo>
                    <a:pt x="110" y="974"/>
                  </a:lnTo>
                  <a:lnTo>
                    <a:pt x="122" y="991"/>
                  </a:lnTo>
                  <a:lnTo>
                    <a:pt x="134" y="1006"/>
                  </a:lnTo>
                  <a:lnTo>
                    <a:pt x="134" y="1006"/>
                  </a:lnTo>
                  <a:lnTo>
                    <a:pt x="147" y="1023"/>
                  </a:lnTo>
                  <a:lnTo>
                    <a:pt x="161" y="1039"/>
                  </a:lnTo>
                  <a:lnTo>
                    <a:pt x="175" y="1053"/>
                  </a:lnTo>
                  <a:lnTo>
                    <a:pt x="182" y="1060"/>
                  </a:lnTo>
                  <a:lnTo>
                    <a:pt x="189" y="1068"/>
                  </a:lnTo>
                  <a:lnTo>
                    <a:pt x="189" y="1068"/>
                  </a:lnTo>
                  <a:lnTo>
                    <a:pt x="220" y="1095"/>
                  </a:lnTo>
                  <a:lnTo>
                    <a:pt x="253" y="1121"/>
                  </a:lnTo>
                  <a:lnTo>
                    <a:pt x="287" y="1145"/>
                  </a:lnTo>
                  <a:lnTo>
                    <a:pt x="322" y="1166"/>
                  </a:lnTo>
                  <a:lnTo>
                    <a:pt x="360" y="1186"/>
                  </a:lnTo>
                  <a:lnTo>
                    <a:pt x="399" y="1203"/>
                  </a:lnTo>
                  <a:lnTo>
                    <a:pt x="438" y="1215"/>
                  </a:lnTo>
                  <a:lnTo>
                    <a:pt x="479" y="1227"/>
                  </a:lnTo>
                  <a:lnTo>
                    <a:pt x="479" y="1227"/>
                  </a:lnTo>
                  <a:lnTo>
                    <a:pt x="502" y="1232"/>
                  </a:lnTo>
                  <a:lnTo>
                    <a:pt x="523" y="1237"/>
                  </a:lnTo>
                  <a:lnTo>
                    <a:pt x="568" y="1242"/>
                  </a:lnTo>
                  <a:lnTo>
                    <a:pt x="613" y="1245"/>
                  </a:lnTo>
                  <a:lnTo>
                    <a:pt x="659" y="1244"/>
                  </a:lnTo>
                  <a:lnTo>
                    <a:pt x="659" y="1244"/>
                  </a:lnTo>
                  <a:lnTo>
                    <a:pt x="704" y="1239"/>
                  </a:lnTo>
                  <a:lnTo>
                    <a:pt x="749" y="1232"/>
                  </a:lnTo>
                  <a:lnTo>
                    <a:pt x="749" y="1232"/>
                  </a:lnTo>
                  <a:lnTo>
                    <a:pt x="793" y="1221"/>
                  </a:lnTo>
                  <a:lnTo>
                    <a:pt x="816" y="1215"/>
                  </a:lnTo>
                  <a:lnTo>
                    <a:pt x="837" y="1208"/>
                  </a:lnTo>
                  <a:lnTo>
                    <a:pt x="837" y="1208"/>
                  </a:lnTo>
                  <a:lnTo>
                    <a:pt x="879" y="1191"/>
                  </a:lnTo>
                  <a:lnTo>
                    <a:pt x="900" y="1181"/>
                  </a:lnTo>
                  <a:lnTo>
                    <a:pt x="920" y="1170"/>
                  </a:lnTo>
                  <a:lnTo>
                    <a:pt x="920" y="1170"/>
                  </a:lnTo>
                  <a:lnTo>
                    <a:pt x="960" y="1147"/>
                  </a:lnTo>
                  <a:lnTo>
                    <a:pt x="978" y="1135"/>
                  </a:lnTo>
                  <a:lnTo>
                    <a:pt x="996" y="1122"/>
                  </a:lnTo>
                  <a:lnTo>
                    <a:pt x="996" y="1122"/>
                  </a:lnTo>
                  <a:lnTo>
                    <a:pt x="1032" y="1094"/>
                  </a:lnTo>
                  <a:lnTo>
                    <a:pt x="1049" y="1080"/>
                  </a:lnTo>
                  <a:lnTo>
                    <a:pt x="1064" y="1064"/>
                  </a:lnTo>
                  <a:lnTo>
                    <a:pt x="1064" y="1064"/>
                  </a:lnTo>
                  <a:lnTo>
                    <a:pt x="1095" y="1032"/>
                  </a:lnTo>
                  <a:lnTo>
                    <a:pt x="1110" y="1015"/>
                  </a:lnTo>
                  <a:lnTo>
                    <a:pt x="1122" y="996"/>
                  </a:lnTo>
                  <a:lnTo>
                    <a:pt x="1122" y="996"/>
                  </a:lnTo>
                  <a:lnTo>
                    <a:pt x="1128" y="988"/>
                  </a:lnTo>
                  <a:lnTo>
                    <a:pt x="1132" y="981"/>
                  </a:lnTo>
                  <a:lnTo>
                    <a:pt x="1132" y="981"/>
                  </a:lnTo>
                  <a:lnTo>
                    <a:pt x="1156" y="945"/>
                  </a:lnTo>
                  <a:lnTo>
                    <a:pt x="1177" y="909"/>
                  </a:lnTo>
                  <a:lnTo>
                    <a:pt x="1196" y="868"/>
                  </a:lnTo>
                  <a:lnTo>
                    <a:pt x="1204" y="848"/>
                  </a:lnTo>
                  <a:lnTo>
                    <a:pt x="1211" y="827"/>
                  </a:lnTo>
                  <a:lnTo>
                    <a:pt x="1211" y="827"/>
                  </a:lnTo>
                  <a:lnTo>
                    <a:pt x="1218" y="806"/>
                  </a:lnTo>
                  <a:lnTo>
                    <a:pt x="1224" y="784"/>
                  </a:lnTo>
                  <a:lnTo>
                    <a:pt x="1233" y="743"/>
                  </a:lnTo>
                  <a:lnTo>
                    <a:pt x="1233" y="743"/>
                  </a:lnTo>
                  <a:lnTo>
                    <a:pt x="1238" y="704"/>
                  </a:lnTo>
                  <a:lnTo>
                    <a:pt x="1241" y="668"/>
                  </a:lnTo>
                  <a:lnTo>
                    <a:pt x="1241" y="668"/>
                  </a:lnTo>
                  <a:lnTo>
                    <a:pt x="1240" y="685"/>
                  </a:lnTo>
                  <a:lnTo>
                    <a:pt x="1237" y="698"/>
                  </a:lnTo>
                  <a:lnTo>
                    <a:pt x="1237" y="698"/>
                  </a:lnTo>
                  <a:lnTo>
                    <a:pt x="1240" y="674"/>
                  </a:lnTo>
                  <a:lnTo>
                    <a:pt x="1241" y="654"/>
                  </a:lnTo>
                  <a:lnTo>
                    <a:pt x="1240" y="616"/>
                  </a:lnTo>
                  <a:lnTo>
                    <a:pt x="1240" y="616"/>
                  </a:lnTo>
                  <a:close/>
                  <a:moveTo>
                    <a:pt x="174" y="287"/>
                  </a:moveTo>
                  <a:lnTo>
                    <a:pt x="174" y="287"/>
                  </a:lnTo>
                  <a:lnTo>
                    <a:pt x="167" y="297"/>
                  </a:lnTo>
                  <a:lnTo>
                    <a:pt x="160" y="305"/>
                  </a:lnTo>
                  <a:lnTo>
                    <a:pt x="160" y="305"/>
                  </a:lnTo>
                  <a:lnTo>
                    <a:pt x="161" y="301"/>
                  </a:lnTo>
                  <a:lnTo>
                    <a:pt x="167" y="294"/>
                  </a:lnTo>
                  <a:lnTo>
                    <a:pt x="171" y="288"/>
                  </a:lnTo>
                  <a:lnTo>
                    <a:pt x="174" y="287"/>
                  </a:lnTo>
                  <a:lnTo>
                    <a:pt x="174" y="287"/>
                  </a:lnTo>
                  <a:close/>
                  <a:moveTo>
                    <a:pt x="157" y="308"/>
                  </a:moveTo>
                  <a:lnTo>
                    <a:pt x="157" y="308"/>
                  </a:lnTo>
                  <a:lnTo>
                    <a:pt x="144" y="331"/>
                  </a:lnTo>
                  <a:lnTo>
                    <a:pt x="130" y="358"/>
                  </a:lnTo>
                  <a:lnTo>
                    <a:pt x="130" y="358"/>
                  </a:lnTo>
                  <a:lnTo>
                    <a:pt x="116" y="384"/>
                  </a:lnTo>
                  <a:lnTo>
                    <a:pt x="116" y="384"/>
                  </a:lnTo>
                  <a:lnTo>
                    <a:pt x="110" y="397"/>
                  </a:lnTo>
                  <a:lnTo>
                    <a:pt x="110" y="397"/>
                  </a:lnTo>
                  <a:lnTo>
                    <a:pt x="103" y="410"/>
                  </a:lnTo>
                  <a:lnTo>
                    <a:pt x="103" y="410"/>
                  </a:lnTo>
                  <a:lnTo>
                    <a:pt x="114" y="384"/>
                  </a:lnTo>
                  <a:lnTo>
                    <a:pt x="127" y="359"/>
                  </a:lnTo>
                  <a:lnTo>
                    <a:pt x="141" y="334"/>
                  </a:lnTo>
                  <a:lnTo>
                    <a:pt x="157" y="308"/>
                  </a:lnTo>
                  <a:lnTo>
                    <a:pt x="157" y="308"/>
                  </a:lnTo>
                  <a:close/>
                  <a:moveTo>
                    <a:pt x="1182" y="735"/>
                  </a:moveTo>
                  <a:lnTo>
                    <a:pt x="1182" y="735"/>
                  </a:lnTo>
                  <a:lnTo>
                    <a:pt x="1179" y="739"/>
                  </a:lnTo>
                  <a:lnTo>
                    <a:pt x="1179" y="739"/>
                  </a:lnTo>
                  <a:lnTo>
                    <a:pt x="1169" y="769"/>
                  </a:lnTo>
                  <a:lnTo>
                    <a:pt x="1169" y="769"/>
                  </a:lnTo>
                  <a:lnTo>
                    <a:pt x="1163" y="787"/>
                  </a:lnTo>
                  <a:lnTo>
                    <a:pt x="1163" y="787"/>
                  </a:lnTo>
                  <a:lnTo>
                    <a:pt x="1156" y="806"/>
                  </a:lnTo>
                  <a:lnTo>
                    <a:pt x="1156" y="806"/>
                  </a:lnTo>
                  <a:lnTo>
                    <a:pt x="1141" y="844"/>
                  </a:lnTo>
                  <a:lnTo>
                    <a:pt x="1132" y="863"/>
                  </a:lnTo>
                  <a:lnTo>
                    <a:pt x="1122" y="882"/>
                  </a:lnTo>
                  <a:lnTo>
                    <a:pt x="1122" y="882"/>
                  </a:lnTo>
                  <a:lnTo>
                    <a:pt x="1104" y="913"/>
                  </a:lnTo>
                  <a:lnTo>
                    <a:pt x="1084" y="943"/>
                  </a:lnTo>
                  <a:lnTo>
                    <a:pt x="1061" y="969"/>
                  </a:lnTo>
                  <a:lnTo>
                    <a:pt x="1039" y="995"/>
                  </a:lnTo>
                  <a:lnTo>
                    <a:pt x="1039" y="995"/>
                  </a:lnTo>
                  <a:lnTo>
                    <a:pt x="1016" y="1019"/>
                  </a:lnTo>
                  <a:lnTo>
                    <a:pt x="992" y="1040"/>
                  </a:lnTo>
                  <a:lnTo>
                    <a:pt x="968" y="1060"/>
                  </a:lnTo>
                  <a:lnTo>
                    <a:pt x="944" y="1077"/>
                  </a:lnTo>
                  <a:lnTo>
                    <a:pt x="944" y="1077"/>
                  </a:lnTo>
                  <a:lnTo>
                    <a:pt x="950" y="1073"/>
                  </a:lnTo>
                  <a:lnTo>
                    <a:pt x="951" y="1070"/>
                  </a:lnTo>
                  <a:lnTo>
                    <a:pt x="951" y="1070"/>
                  </a:lnTo>
                  <a:lnTo>
                    <a:pt x="950" y="1070"/>
                  </a:lnTo>
                  <a:lnTo>
                    <a:pt x="950" y="1070"/>
                  </a:lnTo>
                  <a:lnTo>
                    <a:pt x="946" y="1070"/>
                  </a:lnTo>
                  <a:lnTo>
                    <a:pt x="940" y="1070"/>
                  </a:lnTo>
                  <a:lnTo>
                    <a:pt x="929" y="1073"/>
                  </a:lnTo>
                  <a:lnTo>
                    <a:pt x="929" y="1073"/>
                  </a:lnTo>
                  <a:lnTo>
                    <a:pt x="917" y="1078"/>
                  </a:lnTo>
                  <a:lnTo>
                    <a:pt x="909" y="1081"/>
                  </a:lnTo>
                  <a:lnTo>
                    <a:pt x="893" y="1085"/>
                  </a:lnTo>
                  <a:lnTo>
                    <a:pt x="893" y="1085"/>
                  </a:lnTo>
                  <a:lnTo>
                    <a:pt x="840" y="1107"/>
                  </a:lnTo>
                  <a:lnTo>
                    <a:pt x="808" y="1116"/>
                  </a:lnTo>
                  <a:lnTo>
                    <a:pt x="773" y="1126"/>
                  </a:lnTo>
                  <a:lnTo>
                    <a:pt x="773" y="1126"/>
                  </a:lnTo>
                  <a:lnTo>
                    <a:pt x="738" y="1135"/>
                  </a:lnTo>
                  <a:lnTo>
                    <a:pt x="701" y="1140"/>
                  </a:lnTo>
                  <a:lnTo>
                    <a:pt x="701" y="1140"/>
                  </a:lnTo>
                  <a:lnTo>
                    <a:pt x="683" y="1142"/>
                  </a:lnTo>
                  <a:lnTo>
                    <a:pt x="683" y="1142"/>
                  </a:lnTo>
                  <a:lnTo>
                    <a:pt x="664" y="1143"/>
                  </a:lnTo>
                  <a:lnTo>
                    <a:pt x="664" y="1143"/>
                  </a:lnTo>
                  <a:lnTo>
                    <a:pt x="646" y="1145"/>
                  </a:lnTo>
                  <a:lnTo>
                    <a:pt x="629" y="1145"/>
                  </a:lnTo>
                  <a:lnTo>
                    <a:pt x="629" y="1145"/>
                  </a:lnTo>
                  <a:lnTo>
                    <a:pt x="604" y="1143"/>
                  </a:lnTo>
                  <a:lnTo>
                    <a:pt x="577" y="1140"/>
                  </a:lnTo>
                  <a:lnTo>
                    <a:pt x="577" y="1140"/>
                  </a:lnTo>
                  <a:lnTo>
                    <a:pt x="547" y="1138"/>
                  </a:lnTo>
                  <a:lnTo>
                    <a:pt x="547" y="1138"/>
                  </a:lnTo>
                  <a:lnTo>
                    <a:pt x="519" y="1133"/>
                  </a:lnTo>
                  <a:lnTo>
                    <a:pt x="519" y="1133"/>
                  </a:lnTo>
                  <a:lnTo>
                    <a:pt x="483" y="1123"/>
                  </a:lnTo>
                  <a:lnTo>
                    <a:pt x="447" y="1112"/>
                  </a:lnTo>
                  <a:lnTo>
                    <a:pt x="447" y="1112"/>
                  </a:lnTo>
                  <a:lnTo>
                    <a:pt x="411" y="1098"/>
                  </a:lnTo>
                  <a:lnTo>
                    <a:pt x="379" y="1082"/>
                  </a:lnTo>
                  <a:lnTo>
                    <a:pt x="379" y="1082"/>
                  </a:lnTo>
                  <a:lnTo>
                    <a:pt x="349" y="1064"/>
                  </a:lnTo>
                  <a:lnTo>
                    <a:pt x="321" y="1046"/>
                  </a:lnTo>
                  <a:lnTo>
                    <a:pt x="321" y="1046"/>
                  </a:lnTo>
                  <a:lnTo>
                    <a:pt x="294" y="1026"/>
                  </a:lnTo>
                  <a:lnTo>
                    <a:pt x="267" y="1003"/>
                  </a:lnTo>
                  <a:lnTo>
                    <a:pt x="267" y="1003"/>
                  </a:lnTo>
                  <a:lnTo>
                    <a:pt x="245" y="979"/>
                  </a:lnTo>
                  <a:lnTo>
                    <a:pt x="223" y="955"/>
                  </a:lnTo>
                  <a:lnTo>
                    <a:pt x="202" y="930"/>
                  </a:lnTo>
                  <a:lnTo>
                    <a:pt x="194" y="916"/>
                  </a:lnTo>
                  <a:lnTo>
                    <a:pt x="185" y="903"/>
                  </a:lnTo>
                  <a:lnTo>
                    <a:pt x="185" y="903"/>
                  </a:lnTo>
                  <a:lnTo>
                    <a:pt x="178" y="895"/>
                  </a:lnTo>
                  <a:lnTo>
                    <a:pt x="171" y="882"/>
                  </a:lnTo>
                  <a:lnTo>
                    <a:pt x="171" y="882"/>
                  </a:lnTo>
                  <a:lnTo>
                    <a:pt x="163" y="866"/>
                  </a:lnTo>
                  <a:lnTo>
                    <a:pt x="163" y="866"/>
                  </a:lnTo>
                  <a:lnTo>
                    <a:pt x="154" y="851"/>
                  </a:lnTo>
                  <a:lnTo>
                    <a:pt x="154" y="851"/>
                  </a:lnTo>
                  <a:lnTo>
                    <a:pt x="139" y="817"/>
                  </a:lnTo>
                  <a:lnTo>
                    <a:pt x="124" y="780"/>
                  </a:lnTo>
                  <a:lnTo>
                    <a:pt x="114" y="743"/>
                  </a:lnTo>
                  <a:lnTo>
                    <a:pt x="106" y="708"/>
                  </a:lnTo>
                  <a:lnTo>
                    <a:pt x="106" y="708"/>
                  </a:lnTo>
                  <a:lnTo>
                    <a:pt x="100" y="673"/>
                  </a:lnTo>
                  <a:lnTo>
                    <a:pt x="99" y="637"/>
                  </a:lnTo>
                  <a:lnTo>
                    <a:pt x="98" y="606"/>
                  </a:lnTo>
                  <a:lnTo>
                    <a:pt x="100" y="577"/>
                  </a:lnTo>
                  <a:lnTo>
                    <a:pt x="100" y="577"/>
                  </a:lnTo>
                  <a:lnTo>
                    <a:pt x="103" y="540"/>
                  </a:lnTo>
                  <a:lnTo>
                    <a:pt x="110" y="505"/>
                  </a:lnTo>
                  <a:lnTo>
                    <a:pt x="119" y="469"/>
                  </a:lnTo>
                  <a:lnTo>
                    <a:pt x="130" y="434"/>
                  </a:lnTo>
                  <a:lnTo>
                    <a:pt x="130" y="434"/>
                  </a:lnTo>
                  <a:lnTo>
                    <a:pt x="144" y="400"/>
                  </a:lnTo>
                  <a:lnTo>
                    <a:pt x="161" y="366"/>
                  </a:lnTo>
                  <a:lnTo>
                    <a:pt x="161" y="366"/>
                  </a:lnTo>
                  <a:lnTo>
                    <a:pt x="180" y="334"/>
                  </a:lnTo>
                  <a:lnTo>
                    <a:pt x="201" y="302"/>
                  </a:lnTo>
                  <a:lnTo>
                    <a:pt x="201" y="302"/>
                  </a:lnTo>
                  <a:lnTo>
                    <a:pt x="225" y="274"/>
                  </a:lnTo>
                  <a:lnTo>
                    <a:pt x="250" y="246"/>
                  </a:lnTo>
                  <a:lnTo>
                    <a:pt x="278" y="220"/>
                  </a:lnTo>
                  <a:lnTo>
                    <a:pt x="308" y="196"/>
                  </a:lnTo>
                  <a:lnTo>
                    <a:pt x="339" y="175"/>
                  </a:lnTo>
                  <a:lnTo>
                    <a:pt x="372" y="155"/>
                  </a:lnTo>
                  <a:lnTo>
                    <a:pt x="406" y="138"/>
                  </a:lnTo>
                  <a:lnTo>
                    <a:pt x="441" y="124"/>
                  </a:lnTo>
                  <a:lnTo>
                    <a:pt x="441" y="124"/>
                  </a:lnTo>
                  <a:lnTo>
                    <a:pt x="476" y="112"/>
                  </a:lnTo>
                  <a:lnTo>
                    <a:pt x="514" y="102"/>
                  </a:lnTo>
                  <a:lnTo>
                    <a:pt x="551" y="96"/>
                  </a:lnTo>
                  <a:lnTo>
                    <a:pt x="589" y="92"/>
                  </a:lnTo>
                  <a:lnTo>
                    <a:pt x="629" y="90"/>
                  </a:lnTo>
                  <a:lnTo>
                    <a:pt x="667" y="92"/>
                  </a:lnTo>
                  <a:lnTo>
                    <a:pt x="705" y="96"/>
                  </a:lnTo>
                  <a:lnTo>
                    <a:pt x="743" y="103"/>
                  </a:lnTo>
                  <a:lnTo>
                    <a:pt x="743" y="103"/>
                  </a:lnTo>
                  <a:lnTo>
                    <a:pt x="780" y="113"/>
                  </a:lnTo>
                  <a:lnTo>
                    <a:pt x="817" y="126"/>
                  </a:lnTo>
                  <a:lnTo>
                    <a:pt x="852" y="141"/>
                  </a:lnTo>
                  <a:lnTo>
                    <a:pt x="886" y="158"/>
                  </a:lnTo>
                  <a:lnTo>
                    <a:pt x="920" y="178"/>
                  </a:lnTo>
                  <a:lnTo>
                    <a:pt x="951" y="201"/>
                  </a:lnTo>
                  <a:lnTo>
                    <a:pt x="981" y="225"/>
                  </a:lnTo>
                  <a:lnTo>
                    <a:pt x="1009" y="252"/>
                  </a:lnTo>
                  <a:lnTo>
                    <a:pt x="1009" y="252"/>
                  </a:lnTo>
                  <a:lnTo>
                    <a:pt x="1016" y="257"/>
                  </a:lnTo>
                  <a:lnTo>
                    <a:pt x="1026" y="266"/>
                  </a:lnTo>
                  <a:lnTo>
                    <a:pt x="1026" y="266"/>
                  </a:lnTo>
                  <a:lnTo>
                    <a:pt x="1035" y="277"/>
                  </a:lnTo>
                  <a:lnTo>
                    <a:pt x="1035" y="277"/>
                  </a:lnTo>
                  <a:lnTo>
                    <a:pt x="1045" y="290"/>
                  </a:lnTo>
                  <a:lnTo>
                    <a:pt x="1045" y="290"/>
                  </a:lnTo>
                  <a:lnTo>
                    <a:pt x="1064" y="315"/>
                  </a:lnTo>
                  <a:lnTo>
                    <a:pt x="1064" y="315"/>
                  </a:lnTo>
                  <a:lnTo>
                    <a:pt x="1073" y="328"/>
                  </a:lnTo>
                  <a:lnTo>
                    <a:pt x="1081" y="338"/>
                  </a:lnTo>
                  <a:lnTo>
                    <a:pt x="1081" y="338"/>
                  </a:lnTo>
                  <a:lnTo>
                    <a:pt x="1080" y="334"/>
                  </a:lnTo>
                  <a:lnTo>
                    <a:pt x="1077" y="326"/>
                  </a:lnTo>
                  <a:lnTo>
                    <a:pt x="1069" y="312"/>
                  </a:lnTo>
                  <a:lnTo>
                    <a:pt x="1069" y="312"/>
                  </a:lnTo>
                  <a:lnTo>
                    <a:pt x="1076" y="322"/>
                  </a:lnTo>
                  <a:lnTo>
                    <a:pt x="1076" y="322"/>
                  </a:lnTo>
                  <a:lnTo>
                    <a:pt x="1071" y="314"/>
                  </a:lnTo>
                  <a:lnTo>
                    <a:pt x="1066" y="302"/>
                  </a:lnTo>
                  <a:lnTo>
                    <a:pt x="1066" y="302"/>
                  </a:lnTo>
                  <a:lnTo>
                    <a:pt x="1059" y="291"/>
                  </a:lnTo>
                  <a:lnTo>
                    <a:pt x="1059" y="291"/>
                  </a:lnTo>
                  <a:lnTo>
                    <a:pt x="1053" y="283"/>
                  </a:lnTo>
                  <a:lnTo>
                    <a:pt x="1053" y="283"/>
                  </a:lnTo>
                  <a:lnTo>
                    <a:pt x="1056" y="285"/>
                  </a:lnTo>
                  <a:lnTo>
                    <a:pt x="1059" y="287"/>
                  </a:lnTo>
                  <a:lnTo>
                    <a:pt x="1059" y="287"/>
                  </a:lnTo>
                  <a:lnTo>
                    <a:pt x="1059" y="287"/>
                  </a:lnTo>
                  <a:lnTo>
                    <a:pt x="1042" y="264"/>
                  </a:lnTo>
                  <a:lnTo>
                    <a:pt x="1026" y="244"/>
                  </a:lnTo>
                  <a:lnTo>
                    <a:pt x="1026" y="244"/>
                  </a:lnTo>
                  <a:lnTo>
                    <a:pt x="1009" y="228"/>
                  </a:lnTo>
                  <a:lnTo>
                    <a:pt x="1009" y="228"/>
                  </a:lnTo>
                  <a:lnTo>
                    <a:pt x="992" y="209"/>
                  </a:lnTo>
                  <a:lnTo>
                    <a:pt x="992" y="209"/>
                  </a:lnTo>
                  <a:lnTo>
                    <a:pt x="996" y="212"/>
                  </a:lnTo>
                  <a:lnTo>
                    <a:pt x="996" y="212"/>
                  </a:lnTo>
                  <a:lnTo>
                    <a:pt x="994" y="209"/>
                  </a:lnTo>
                  <a:lnTo>
                    <a:pt x="994" y="208"/>
                  </a:lnTo>
                  <a:lnTo>
                    <a:pt x="994" y="208"/>
                  </a:lnTo>
                  <a:lnTo>
                    <a:pt x="1001" y="215"/>
                  </a:lnTo>
                  <a:lnTo>
                    <a:pt x="1004" y="218"/>
                  </a:lnTo>
                  <a:lnTo>
                    <a:pt x="1006" y="219"/>
                  </a:lnTo>
                  <a:lnTo>
                    <a:pt x="1006" y="219"/>
                  </a:lnTo>
                  <a:lnTo>
                    <a:pt x="985" y="201"/>
                  </a:lnTo>
                  <a:lnTo>
                    <a:pt x="965" y="182"/>
                  </a:lnTo>
                  <a:lnTo>
                    <a:pt x="944" y="167"/>
                  </a:lnTo>
                  <a:lnTo>
                    <a:pt x="923" y="151"/>
                  </a:lnTo>
                  <a:lnTo>
                    <a:pt x="900" y="137"/>
                  </a:lnTo>
                  <a:lnTo>
                    <a:pt x="879" y="124"/>
                  </a:lnTo>
                  <a:lnTo>
                    <a:pt x="855" y="113"/>
                  </a:lnTo>
                  <a:lnTo>
                    <a:pt x="833" y="103"/>
                  </a:lnTo>
                  <a:lnTo>
                    <a:pt x="833" y="103"/>
                  </a:lnTo>
                  <a:lnTo>
                    <a:pt x="789" y="86"/>
                  </a:lnTo>
                  <a:lnTo>
                    <a:pt x="766" y="79"/>
                  </a:lnTo>
                  <a:lnTo>
                    <a:pt x="743" y="73"/>
                  </a:lnTo>
                  <a:lnTo>
                    <a:pt x="743" y="73"/>
                  </a:lnTo>
                  <a:lnTo>
                    <a:pt x="727" y="71"/>
                  </a:lnTo>
                  <a:lnTo>
                    <a:pt x="727" y="71"/>
                  </a:lnTo>
                  <a:lnTo>
                    <a:pt x="710" y="68"/>
                  </a:lnTo>
                  <a:lnTo>
                    <a:pt x="710" y="68"/>
                  </a:lnTo>
                  <a:lnTo>
                    <a:pt x="695" y="66"/>
                  </a:lnTo>
                  <a:lnTo>
                    <a:pt x="695" y="66"/>
                  </a:lnTo>
                  <a:lnTo>
                    <a:pt x="683" y="65"/>
                  </a:lnTo>
                  <a:lnTo>
                    <a:pt x="683" y="65"/>
                  </a:lnTo>
                  <a:lnTo>
                    <a:pt x="670" y="64"/>
                  </a:lnTo>
                  <a:lnTo>
                    <a:pt x="670" y="64"/>
                  </a:lnTo>
                  <a:lnTo>
                    <a:pt x="657" y="62"/>
                  </a:lnTo>
                  <a:lnTo>
                    <a:pt x="643" y="61"/>
                  </a:lnTo>
                  <a:lnTo>
                    <a:pt x="643" y="61"/>
                  </a:lnTo>
                  <a:lnTo>
                    <a:pt x="619" y="61"/>
                  </a:lnTo>
                  <a:lnTo>
                    <a:pt x="619" y="61"/>
                  </a:lnTo>
                  <a:lnTo>
                    <a:pt x="582" y="62"/>
                  </a:lnTo>
                  <a:lnTo>
                    <a:pt x="582" y="62"/>
                  </a:lnTo>
                  <a:lnTo>
                    <a:pt x="563" y="64"/>
                  </a:lnTo>
                  <a:lnTo>
                    <a:pt x="546" y="65"/>
                  </a:lnTo>
                  <a:lnTo>
                    <a:pt x="546" y="65"/>
                  </a:lnTo>
                  <a:lnTo>
                    <a:pt x="533" y="68"/>
                  </a:lnTo>
                  <a:lnTo>
                    <a:pt x="520" y="71"/>
                  </a:lnTo>
                  <a:lnTo>
                    <a:pt x="520" y="71"/>
                  </a:lnTo>
                  <a:lnTo>
                    <a:pt x="486" y="78"/>
                  </a:lnTo>
                  <a:lnTo>
                    <a:pt x="452" y="86"/>
                  </a:lnTo>
                  <a:lnTo>
                    <a:pt x="420" y="98"/>
                  </a:lnTo>
                  <a:lnTo>
                    <a:pt x="387" y="110"/>
                  </a:lnTo>
                  <a:lnTo>
                    <a:pt x="387" y="110"/>
                  </a:lnTo>
                  <a:lnTo>
                    <a:pt x="377" y="116"/>
                  </a:lnTo>
                  <a:lnTo>
                    <a:pt x="369" y="122"/>
                  </a:lnTo>
                  <a:lnTo>
                    <a:pt x="369" y="122"/>
                  </a:lnTo>
                  <a:lnTo>
                    <a:pt x="359" y="127"/>
                  </a:lnTo>
                  <a:lnTo>
                    <a:pt x="359" y="127"/>
                  </a:lnTo>
                  <a:lnTo>
                    <a:pt x="351" y="133"/>
                  </a:lnTo>
                  <a:lnTo>
                    <a:pt x="351" y="133"/>
                  </a:lnTo>
                  <a:lnTo>
                    <a:pt x="331" y="143"/>
                  </a:lnTo>
                  <a:lnTo>
                    <a:pt x="310" y="155"/>
                  </a:lnTo>
                  <a:lnTo>
                    <a:pt x="290" y="170"/>
                  </a:lnTo>
                  <a:lnTo>
                    <a:pt x="270" y="185"/>
                  </a:lnTo>
                  <a:lnTo>
                    <a:pt x="270" y="185"/>
                  </a:lnTo>
                  <a:lnTo>
                    <a:pt x="252" y="202"/>
                  </a:lnTo>
                  <a:lnTo>
                    <a:pt x="232" y="219"/>
                  </a:lnTo>
                  <a:lnTo>
                    <a:pt x="195" y="257"/>
                  </a:lnTo>
                  <a:lnTo>
                    <a:pt x="195" y="257"/>
                  </a:lnTo>
                  <a:lnTo>
                    <a:pt x="212" y="239"/>
                  </a:lnTo>
                  <a:lnTo>
                    <a:pt x="229" y="220"/>
                  </a:lnTo>
                  <a:lnTo>
                    <a:pt x="247" y="203"/>
                  </a:lnTo>
                  <a:lnTo>
                    <a:pt x="266" y="187"/>
                  </a:lnTo>
                  <a:lnTo>
                    <a:pt x="286" y="171"/>
                  </a:lnTo>
                  <a:lnTo>
                    <a:pt x="305" y="157"/>
                  </a:lnTo>
                  <a:lnTo>
                    <a:pt x="325" y="144"/>
                  </a:lnTo>
                  <a:lnTo>
                    <a:pt x="345" y="131"/>
                  </a:lnTo>
                  <a:lnTo>
                    <a:pt x="345" y="131"/>
                  </a:lnTo>
                  <a:lnTo>
                    <a:pt x="367" y="119"/>
                  </a:lnTo>
                  <a:lnTo>
                    <a:pt x="390" y="107"/>
                  </a:lnTo>
                  <a:lnTo>
                    <a:pt x="414" y="99"/>
                  </a:lnTo>
                  <a:lnTo>
                    <a:pt x="437" y="90"/>
                  </a:lnTo>
                  <a:lnTo>
                    <a:pt x="459" y="82"/>
                  </a:lnTo>
                  <a:lnTo>
                    <a:pt x="482" y="76"/>
                  </a:lnTo>
                  <a:lnTo>
                    <a:pt x="506" y="71"/>
                  </a:lnTo>
                  <a:lnTo>
                    <a:pt x="529" y="66"/>
                  </a:lnTo>
                  <a:lnTo>
                    <a:pt x="529" y="66"/>
                  </a:lnTo>
                  <a:lnTo>
                    <a:pt x="541" y="64"/>
                  </a:lnTo>
                  <a:lnTo>
                    <a:pt x="541" y="64"/>
                  </a:lnTo>
                  <a:lnTo>
                    <a:pt x="555" y="61"/>
                  </a:lnTo>
                  <a:lnTo>
                    <a:pt x="555" y="61"/>
                  </a:lnTo>
                  <a:lnTo>
                    <a:pt x="582" y="59"/>
                  </a:lnTo>
                  <a:lnTo>
                    <a:pt x="608" y="58"/>
                  </a:lnTo>
                  <a:lnTo>
                    <a:pt x="635" y="58"/>
                  </a:lnTo>
                  <a:lnTo>
                    <a:pt x="660" y="59"/>
                  </a:lnTo>
                  <a:lnTo>
                    <a:pt x="687" y="61"/>
                  </a:lnTo>
                  <a:lnTo>
                    <a:pt x="712" y="65"/>
                  </a:lnTo>
                  <a:lnTo>
                    <a:pt x="738" y="69"/>
                  </a:lnTo>
                  <a:lnTo>
                    <a:pt x="765" y="76"/>
                  </a:lnTo>
                  <a:lnTo>
                    <a:pt x="765" y="76"/>
                  </a:lnTo>
                  <a:lnTo>
                    <a:pt x="790" y="83"/>
                  </a:lnTo>
                  <a:lnTo>
                    <a:pt x="814" y="92"/>
                  </a:lnTo>
                  <a:lnTo>
                    <a:pt x="840" y="102"/>
                  </a:lnTo>
                  <a:lnTo>
                    <a:pt x="864" y="112"/>
                  </a:lnTo>
                  <a:lnTo>
                    <a:pt x="888" y="124"/>
                  </a:lnTo>
                  <a:lnTo>
                    <a:pt x="912" y="137"/>
                  </a:lnTo>
                  <a:lnTo>
                    <a:pt x="934" y="153"/>
                  </a:lnTo>
                  <a:lnTo>
                    <a:pt x="957" y="168"/>
                  </a:lnTo>
                  <a:lnTo>
                    <a:pt x="957" y="168"/>
                  </a:lnTo>
                  <a:lnTo>
                    <a:pt x="978" y="185"/>
                  </a:lnTo>
                  <a:lnTo>
                    <a:pt x="999" y="203"/>
                  </a:lnTo>
                  <a:lnTo>
                    <a:pt x="1019" y="223"/>
                  </a:lnTo>
                  <a:lnTo>
                    <a:pt x="1039" y="243"/>
                  </a:lnTo>
                  <a:lnTo>
                    <a:pt x="1057" y="264"/>
                  </a:lnTo>
                  <a:lnTo>
                    <a:pt x="1074" y="288"/>
                  </a:lnTo>
                  <a:lnTo>
                    <a:pt x="1091" y="312"/>
                  </a:lnTo>
                  <a:lnTo>
                    <a:pt x="1107" y="336"/>
                  </a:lnTo>
                  <a:lnTo>
                    <a:pt x="1107" y="336"/>
                  </a:lnTo>
                  <a:lnTo>
                    <a:pt x="1121" y="363"/>
                  </a:lnTo>
                  <a:lnTo>
                    <a:pt x="1134" y="390"/>
                  </a:lnTo>
                  <a:lnTo>
                    <a:pt x="1145" y="418"/>
                  </a:lnTo>
                  <a:lnTo>
                    <a:pt x="1155" y="447"/>
                  </a:lnTo>
                  <a:lnTo>
                    <a:pt x="1163" y="476"/>
                  </a:lnTo>
                  <a:lnTo>
                    <a:pt x="1170" y="507"/>
                  </a:lnTo>
                  <a:lnTo>
                    <a:pt x="1175" y="538"/>
                  </a:lnTo>
                  <a:lnTo>
                    <a:pt x="1177" y="571"/>
                  </a:lnTo>
                  <a:lnTo>
                    <a:pt x="1177" y="571"/>
                  </a:lnTo>
                  <a:lnTo>
                    <a:pt x="1186" y="594"/>
                  </a:lnTo>
                  <a:lnTo>
                    <a:pt x="1186" y="594"/>
                  </a:lnTo>
                  <a:lnTo>
                    <a:pt x="1192" y="613"/>
                  </a:lnTo>
                  <a:lnTo>
                    <a:pt x="1192" y="613"/>
                  </a:lnTo>
                  <a:lnTo>
                    <a:pt x="1193" y="613"/>
                  </a:lnTo>
                  <a:lnTo>
                    <a:pt x="1193" y="612"/>
                  </a:lnTo>
                  <a:lnTo>
                    <a:pt x="1193" y="612"/>
                  </a:lnTo>
                  <a:lnTo>
                    <a:pt x="1193" y="616"/>
                  </a:lnTo>
                  <a:lnTo>
                    <a:pt x="1193" y="616"/>
                  </a:lnTo>
                  <a:lnTo>
                    <a:pt x="1193" y="647"/>
                  </a:lnTo>
                  <a:lnTo>
                    <a:pt x="1190" y="677"/>
                  </a:lnTo>
                  <a:lnTo>
                    <a:pt x="1186" y="707"/>
                  </a:lnTo>
                  <a:lnTo>
                    <a:pt x="1182" y="735"/>
                  </a:lnTo>
                  <a:lnTo>
                    <a:pt x="1182" y="7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248560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8"/>
          <p:cNvGrpSpPr>
            <a:grpSpLocks noChangeAspect="1"/>
          </p:cNvGrpSpPr>
          <p:nvPr/>
        </p:nvGrpSpPr>
        <p:grpSpPr bwMode="auto">
          <a:xfrm>
            <a:off x="1403648" y="173947"/>
            <a:ext cx="6552728" cy="881858"/>
            <a:chOff x="1190" y="1833"/>
            <a:chExt cx="4136" cy="330"/>
          </a:xfrm>
        </p:grpSpPr>
        <p:sp>
          <p:nvSpPr>
            <p:cNvPr id="21" name="AutoShape 7"/>
            <p:cNvSpPr>
              <a:spLocks noChangeAspect="1" noChangeArrowheads="1" noTextEdit="1"/>
            </p:cNvSpPr>
            <p:nvPr/>
          </p:nvSpPr>
          <p:spPr bwMode="auto">
            <a:xfrm>
              <a:off x="1190" y="1833"/>
              <a:ext cx="41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9"/>
            <p:cNvSpPr>
              <a:spLocks/>
            </p:cNvSpPr>
            <p:nvPr/>
          </p:nvSpPr>
          <p:spPr bwMode="auto">
            <a:xfrm>
              <a:off x="1190" y="1835"/>
              <a:ext cx="4136" cy="328"/>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3" name="TextBox 22"/>
          <p:cNvSpPr txBox="1"/>
          <p:nvPr/>
        </p:nvSpPr>
        <p:spPr>
          <a:xfrm>
            <a:off x="3851920" y="368070"/>
            <a:ext cx="2304580" cy="461665"/>
          </a:xfrm>
          <a:prstGeom prst="rect">
            <a:avLst/>
          </a:prstGeom>
          <a:noFill/>
        </p:spPr>
        <p:txBody>
          <a:bodyPr wrap="square" rtlCol="0">
            <a:spAutoFit/>
          </a:bodyPr>
          <a:lstStyle/>
          <a:p>
            <a:r>
              <a:rPr lang="en-GB" sz="2400" b="1" dirty="0" smtClean="0">
                <a:solidFill>
                  <a:srgbClr val="007D85"/>
                </a:solidFill>
                <a:latin typeface="+mj-lt"/>
              </a:rPr>
              <a:t>Results </a:t>
            </a:r>
            <a:endParaRPr lang="en-GB" sz="2400" b="1" dirty="0">
              <a:solidFill>
                <a:srgbClr val="007D85"/>
              </a:solidFill>
              <a:latin typeface="+mj-lt"/>
            </a:endParaRPr>
          </a:p>
        </p:txBody>
      </p:sp>
      <p:sp>
        <p:nvSpPr>
          <p:cNvPr id="2" name="TextBox 1"/>
          <p:cNvSpPr txBox="1"/>
          <p:nvPr/>
        </p:nvSpPr>
        <p:spPr>
          <a:xfrm>
            <a:off x="195191" y="829735"/>
            <a:ext cx="1823764" cy="369332"/>
          </a:xfrm>
          <a:prstGeom prst="rect">
            <a:avLst/>
          </a:prstGeom>
          <a:noFill/>
        </p:spPr>
        <p:txBody>
          <a:bodyPr wrap="square" rtlCol="0">
            <a:spAutoFit/>
          </a:bodyPr>
          <a:lstStyle/>
          <a:p>
            <a:r>
              <a:rPr lang="en-GB" b="1" dirty="0" smtClean="0">
                <a:solidFill>
                  <a:schemeClr val="bg1">
                    <a:lumMod val="95000"/>
                  </a:schemeClr>
                </a:solidFill>
              </a:rPr>
              <a:t>Refer and Treat  </a:t>
            </a:r>
            <a:endParaRPr lang="en-GB" b="1" dirty="0">
              <a:solidFill>
                <a:schemeClr val="bg1">
                  <a:lumMod val="95000"/>
                </a:schemeClr>
              </a:solidFill>
            </a:endParaRPr>
          </a:p>
        </p:txBody>
      </p:sp>
      <p:graphicFrame>
        <p:nvGraphicFramePr>
          <p:cNvPr id="13" name="Chart 12"/>
          <p:cNvGraphicFramePr>
            <a:graphicFrameLocks/>
          </p:cNvGraphicFramePr>
          <p:nvPr>
            <p:extLst>
              <p:ext uri="{D42A27DB-BD31-4B8C-83A1-F6EECF244321}">
                <p14:modId xmlns:p14="http://schemas.microsoft.com/office/powerpoint/2010/main" val="2175622319"/>
              </p:ext>
            </p:extLst>
          </p:nvPr>
        </p:nvGraphicFramePr>
        <p:xfrm>
          <a:off x="226073" y="1244583"/>
          <a:ext cx="4340771" cy="28848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a:graphicFrameLocks/>
          </p:cNvGraphicFramePr>
          <p:nvPr>
            <p:extLst>
              <p:ext uri="{D42A27DB-BD31-4B8C-83A1-F6EECF244321}">
                <p14:modId xmlns:p14="http://schemas.microsoft.com/office/powerpoint/2010/main" val="3074634067"/>
              </p:ext>
            </p:extLst>
          </p:nvPr>
        </p:nvGraphicFramePr>
        <p:xfrm>
          <a:off x="4139952" y="1244583"/>
          <a:ext cx="4346878" cy="288486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226073" y="4129447"/>
            <a:ext cx="4340771" cy="861774"/>
          </a:xfrm>
          <a:prstGeom prst="rect">
            <a:avLst/>
          </a:prstGeom>
        </p:spPr>
        <p:txBody>
          <a:bodyPr wrap="square">
            <a:spAutoFit/>
          </a:bodyPr>
          <a:lstStyle/>
          <a:p>
            <a:r>
              <a:rPr lang="en-GB" sz="1000" dirty="0">
                <a:solidFill>
                  <a:schemeClr val="bg1"/>
                </a:solidFill>
              </a:rPr>
              <a:t>13 out of 27 respondents knew where to refer problem gamblers. The most frequently mentioned providers were Citizen Advice Bureau (4 respondents) Gamblers Anonymous (3 respondents) and Gamcare (3 respondents). </a:t>
            </a:r>
          </a:p>
          <a:p>
            <a:r>
              <a:rPr lang="en-GB" sz="1000" dirty="0">
                <a:solidFill>
                  <a:schemeClr val="bg1"/>
                </a:solidFill>
              </a:rPr>
              <a:t>Only 1 respondent said they would refer to IAPT, the commissioned provider for is a free, confidential NHS mental health service </a:t>
            </a:r>
          </a:p>
        </p:txBody>
      </p:sp>
      <p:sp>
        <p:nvSpPr>
          <p:cNvPr id="5" name="Rectangle 4"/>
          <p:cNvSpPr/>
          <p:nvPr/>
        </p:nvSpPr>
        <p:spPr>
          <a:xfrm>
            <a:off x="4412303" y="4140087"/>
            <a:ext cx="4104456" cy="400110"/>
          </a:xfrm>
          <a:prstGeom prst="rect">
            <a:avLst/>
          </a:prstGeom>
        </p:spPr>
        <p:txBody>
          <a:bodyPr wrap="square">
            <a:spAutoFit/>
          </a:bodyPr>
          <a:lstStyle/>
          <a:p>
            <a:r>
              <a:rPr lang="en-GB" sz="1000" dirty="0">
                <a:solidFill>
                  <a:schemeClr val="bg1"/>
                </a:solidFill>
              </a:rPr>
              <a:t>10 out of 30 respondents offer treatment for problem gambling. </a:t>
            </a:r>
          </a:p>
          <a:p>
            <a:r>
              <a:rPr lang="en-GB" sz="1000" dirty="0">
                <a:solidFill>
                  <a:schemeClr val="bg1"/>
                </a:solidFill>
              </a:rPr>
              <a:t>Most of the positive (yes) responses where from GP/Health services (6). </a:t>
            </a:r>
          </a:p>
        </p:txBody>
      </p:sp>
    </p:spTree>
    <p:extLst>
      <p:ext uri="{BB962C8B-B14F-4D97-AF65-F5344CB8AC3E}">
        <p14:creationId xmlns:p14="http://schemas.microsoft.com/office/powerpoint/2010/main" val="413937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8"/>
          <p:cNvGrpSpPr>
            <a:grpSpLocks noChangeAspect="1"/>
          </p:cNvGrpSpPr>
          <p:nvPr/>
        </p:nvGrpSpPr>
        <p:grpSpPr bwMode="auto">
          <a:xfrm>
            <a:off x="1403648" y="173947"/>
            <a:ext cx="6552728" cy="881858"/>
            <a:chOff x="1190" y="1833"/>
            <a:chExt cx="4136" cy="330"/>
          </a:xfrm>
        </p:grpSpPr>
        <p:sp>
          <p:nvSpPr>
            <p:cNvPr id="21" name="AutoShape 7"/>
            <p:cNvSpPr>
              <a:spLocks noChangeAspect="1" noChangeArrowheads="1" noTextEdit="1"/>
            </p:cNvSpPr>
            <p:nvPr/>
          </p:nvSpPr>
          <p:spPr bwMode="auto">
            <a:xfrm>
              <a:off x="1190" y="1833"/>
              <a:ext cx="41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9"/>
            <p:cNvSpPr>
              <a:spLocks/>
            </p:cNvSpPr>
            <p:nvPr/>
          </p:nvSpPr>
          <p:spPr bwMode="auto">
            <a:xfrm>
              <a:off x="1190" y="1835"/>
              <a:ext cx="4136" cy="328"/>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3" name="TextBox 22"/>
          <p:cNvSpPr txBox="1"/>
          <p:nvPr/>
        </p:nvSpPr>
        <p:spPr>
          <a:xfrm>
            <a:off x="3851920" y="368070"/>
            <a:ext cx="2304580" cy="461665"/>
          </a:xfrm>
          <a:prstGeom prst="rect">
            <a:avLst/>
          </a:prstGeom>
          <a:noFill/>
        </p:spPr>
        <p:txBody>
          <a:bodyPr wrap="square" rtlCol="0">
            <a:spAutoFit/>
          </a:bodyPr>
          <a:lstStyle/>
          <a:p>
            <a:r>
              <a:rPr lang="en-GB" sz="2400" b="1" dirty="0" smtClean="0">
                <a:solidFill>
                  <a:srgbClr val="007D85"/>
                </a:solidFill>
                <a:latin typeface="+mj-lt"/>
              </a:rPr>
              <a:t>Results </a:t>
            </a:r>
            <a:endParaRPr lang="en-GB" sz="2400" b="1" dirty="0">
              <a:solidFill>
                <a:srgbClr val="007D85"/>
              </a:solidFill>
              <a:latin typeface="+mj-lt"/>
            </a:endParaRPr>
          </a:p>
        </p:txBody>
      </p:sp>
      <p:sp>
        <p:nvSpPr>
          <p:cNvPr id="2" name="TextBox 1"/>
          <p:cNvSpPr txBox="1"/>
          <p:nvPr/>
        </p:nvSpPr>
        <p:spPr>
          <a:xfrm>
            <a:off x="179512" y="1037921"/>
            <a:ext cx="1823764" cy="369332"/>
          </a:xfrm>
          <a:prstGeom prst="rect">
            <a:avLst/>
          </a:prstGeom>
          <a:noFill/>
        </p:spPr>
        <p:txBody>
          <a:bodyPr wrap="square" rtlCol="0">
            <a:spAutoFit/>
          </a:bodyPr>
          <a:lstStyle/>
          <a:p>
            <a:r>
              <a:rPr lang="en-GB" b="1" dirty="0" smtClean="0">
                <a:solidFill>
                  <a:schemeClr val="bg1">
                    <a:lumMod val="95000"/>
                  </a:schemeClr>
                </a:solidFill>
              </a:rPr>
              <a:t>Data collection  </a:t>
            </a:r>
            <a:endParaRPr lang="en-GB" b="1" dirty="0">
              <a:solidFill>
                <a:schemeClr val="bg1">
                  <a:lumMod val="95000"/>
                </a:schemeClr>
              </a:solidFill>
            </a:endParaRPr>
          </a:p>
        </p:txBody>
      </p:sp>
      <p:graphicFrame>
        <p:nvGraphicFramePr>
          <p:cNvPr id="9" name="Chart 8"/>
          <p:cNvGraphicFramePr>
            <a:graphicFrameLocks/>
          </p:cNvGraphicFramePr>
          <p:nvPr>
            <p:extLst>
              <p:ext uri="{D42A27DB-BD31-4B8C-83A1-F6EECF244321}">
                <p14:modId xmlns:p14="http://schemas.microsoft.com/office/powerpoint/2010/main" val="2452004237"/>
              </p:ext>
            </p:extLst>
          </p:nvPr>
        </p:nvGraphicFramePr>
        <p:xfrm>
          <a:off x="283445" y="1491780"/>
          <a:ext cx="5392211" cy="29591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5675656" y="1489183"/>
            <a:ext cx="3306552" cy="523220"/>
          </a:xfrm>
          <a:prstGeom prst="rect">
            <a:avLst/>
          </a:prstGeom>
        </p:spPr>
        <p:txBody>
          <a:bodyPr wrap="square">
            <a:spAutoFit/>
          </a:bodyPr>
          <a:lstStyle/>
          <a:p>
            <a:r>
              <a:rPr lang="en-GB" sz="1400" dirty="0">
                <a:solidFill>
                  <a:schemeClr val="bg1"/>
                </a:solidFill>
              </a:rPr>
              <a:t>Only 3 out of 26 organisations collect data on problem gambling.</a:t>
            </a:r>
          </a:p>
        </p:txBody>
      </p:sp>
    </p:spTree>
    <p:extLst>
      <p:ext uri="{BB962C8B-B14F-4D97-AF65-F5344CB8AC3E}">
        <p14:creationId xmlns:p14="http://schemas.microsoft.com/office/powerpoint/2010/main" val="3960595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8"/>
          <p:cNvGrpSpPr>
            <a:grpSpLocks noChangeAspect="1"/>
          </p:cNvGrpSpPr>
          <p:nvPr/>
        </p:nvGrpSpPr>
        <p:grpSpPr bwMode="auto">
          <a:xfrm>
            <a:off x="1979712" y="282202"/>
            <a:ext cx="3740722" cy="693184"/>
            <a:chOff x="1190" y="1833"/>
            <a:chExt cx="4136" cy="330"/>
          </a:xfrm>
        </p:grpSpPr>
        <p:sp>
          <p:nvSpPr>
            <p:cNvPr id="26" name="AutoShape 7"/>
            <p:cNvSpPr>
              <a:spLocks noChangeAspect="1" noChangeArrowheads="1" noTextEdit="1"/>
            </p:cNvSpPr>
            <p:nvPr/>
          </p:nvSpPr>
          <p:spPr bwMode="auto">
            <a:xfrm>
              <a:off x="1190" y="1833"/>
              <a:ext cx="41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 name="Freeform 9"/>
            <p:cNvSpPr>
              <a:spLocks/>
            </p:cNvSpPr>
            <p:nvPr/>
          </p:nvSpPr>
          <p:spPr bwMode="auto">
            <a:xfrm>
              <a:off x="1190" y="1835"/>
              <a:ext cx="4136" cy="328"/>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9" name="TextBox 18"/>
          <p:cNvSpPr txBox="1"/>
          <p:nvPr/>
        </p:nvSpPr>
        <p:spPr>
          <a:xfrm>
            <a:off x="3059832" y="195486"/>
            <a:ext cx="5112568" cy="707886"/>
          </a:xfrm>
          <a:prstGeom prst="rect">
            <a:avLst/>
          </a:prstGeom>
          <a:noFill/>
        </p:spPr>
        <p:txBody>
          <a:bodyPr wrap="square" rtlCol="0">
            <a:spAutoFit/>
          </a:bodyPr>
          <a:lstStyle/>
          <a:p>
            <a:r>
              <a:rPr lang="en-GB" sz="2400" b="1" dirty="0" smtClean="0">
                <a:solidFill>
                  <a:srgbClr val="007D85"/>
                </a:solidFill>
                <a:latin typeface="+mj-lt"/>
              </a:rPr>
              <a:t>Summary</a:t>
            </a:r>
            <a:r>
              <a:rPr lang="en-GB" sz="4000" b="1" dirty="0" smtClean="0">
                <a:solidFill>
                  <a:srgbClr val="007D85"/>
                </a:solidFill>
                <a:latin typeface="+mj-lt"/>
              </a:rPr>
              <a:t> </a:t>
            </a:r>
            <a:endParaRPr lang="en-GB" sz="4000" b="1" dirty="0">
              <a:solidFill>
                <a:srgbClr val="007D85"/>
              </a:solidFill>
              <a:latin typeface="+mj-lt"/>
            </a:endParaRPr>
          </a:p>
        </p:txBody>
      </p:sp>
      <p:sp>
        <p:nvSpPr>
          <p:cNvPr id="21" name="TextBox 20"/>
          <p:cNvSpPr txBox="1"/>
          <p:nvPr/>
        </p:nvSpPr>
        <p:spPr>
          <a:xfrm>
            <a:off x="563849" y="1065550"/>
            <a:ext cx="7874548" cy="3539430"/>
          </a:xfrm>
          <a:prstGeom prst="rect">
            <a:avLst/>
          </a:prstGeom>
          <a:noFill/>
        </p:spPr>
        <p:txBody>
          <a:bodyPr wrap="square" rtlCol="0">
            <a:spAutoFit/>
          </a:bodyPr>
          <a:lstStyle/>
          <a:p>
            <a:r>
              <a:rPr lang="en-GB" sz="1400" b="1" dirty="0" smtClean="0">
                <a:solidFill>
                  <a:schemeClr val="bg1"/>
                </a:solidFill>
              </a:rPr>
              <a:t>• Over </a:t>
            </a:r>
            <a:r>
              <a:rPr lang="en-GB" sz="1400" b="1" dirty="0">
                <a:solidFill>
                  <a:schemeClr val="bg1"/>
                </a:solidFill>
              </a:rPr>
              <a:t>half (17 out of 30) of respondent organisations ask about problems with gambling, </a:t>
            </a:r>
            <a:r>
              <a:rPr lang="en-GB" sz="1400" b="1" dirty="0" smtClean="0">
                <a:solidFill>
                  <a:schemeClr val="bg1"/>
                </a:solidFill>
              </a:rPr>
              <a:t> however problem </a:t>
            </a:r>
            <a:r>
              <a:rPr lang="en-GB" sz="1400" b="1" dirty="0">
                <a:solidFill>
                  <a:schemeClr val="bg1"/>
                </a:solidFill>
              </a:rPr>
              <a:t>gambling </a:t>
            </a:r>
            <a:r>
              <a:rPr lang="en-GB" sz="1400" b="1" dirty="0" smtClean="0">
                <a:solidFill>
                  <a:schemeClr val="bg1"/>
                </a:solidFill>
              </a:rPr>
              <a:t>can be missed </a:t>
            </a:r>
            <a:r>
              <a:rPr lang="en-GB" sz="1400" b="1" dirty="0">
                <a:solidFill>
                  <a:schemeClr val="bg1"/>
                </a:solidFill>
              </a:rPr>
              <a:t>or undiagnosed within service users. </a:t>
            </a:r>
            <a:endParaRPr lang="en-GB" sz="1400" b="1" dirty="0" smtClean="0">
              <a:solidFill>
                <a:schemeClr val="bg1"/>
              </a:solidFill>
            </a:endParaRPr>
          </a:p>
          <a:p>
            <a:endParaRPr lang="en-GB" sz="1400" b="1" dirty="0">
              <a:solidFill>
                <a:schemeClr val="bg1"/>
              </a:solidFill>
            </a:endParaRPr>
          </a:p>
          <a:p>
            <a:r>
              <a:rPr lang="en-GB" sz="1400" b="1" dirty="0" smtClean="0">
                <a:solidFill>
                  <a:schemeClr val="bg1"/>
                </a:solidFill>
              </a:rPr>
              <a:t>• Many organisations/services have not had recent training on identifying problem gambling  with 5 </a:t>
            </a:r>
            <a:r>
              <a:rPr lang="en-GB" sz="1400" b="1" dirty="0">
                <a:solidFill>
                  <a:schemeClr val="bg1"/>
                </a:solidFill>
              </a:rPr>
              <a:t>out of 31 respondent organisations have received training in the last 12 months. </a:t>
            </a:r>
            <a:endParaRPr lang="en-GB" sz="1400" b="1" dirty="0" smtClean="0">
              <a:solidFill>
                <a:schemeClr val="bg1"/>
              </a:solidFill>
            </a:endParaRPr>
          </a:p>
          <a:p>
            <a:endParaRPr lang="en-GB" sz="1400" b="1" dirty="0">
              <a:solidFill>
                <a:schemeClr val="bg1"/>
              </a:solidFill>
            </a:endParaRPr>
          </a:p>
          <a:p>
            <a:r>
              <a:rPr lang="en-GB" sz="1400" b="1" dirty="0" smtClean="0">
                <a:solidFill>
                  <a:schemeClr val="bg1"/>
                </a:solidFill>
              </a:rPr>
              <a:t>• There isn’t clarity on support or referral pathways in Milton Keynes. Despite </a:t>
            </a:r>
            <a:r>
              <a:rPr lang="en-GB" sz="1400" b="1" dirty="0">
                <a:solidFill>
                  <a:schemeClr val="bg1"/>
                </a:solidFill>
              </a:rPr>
              <a:t>problem gambling “sometimes” featuring in service users of 16 out of 30 respondent </a:t>
            </a:r>
            <a:r>
              <a:rPr lang="en-GB" sz="1400" b="1" dirty="0" smtClean="0">
                <a:solidFill>
                  <a:schemeClr val="bg1"/>
                </a:solidFill>
              </a:rPr>
              <a:t>organisations only </a:t>
            </a:r>
            <a:r>
              <a:rPr lang="en-GB" sz="1400" b="1" dirty="0">
                <a:solidFill>
                  <a:schemeClr val="bg1"/>
                </a:solidFill>
              </a:rPr>
              <a:t>13 out of 27 organisations knew where to refer problem gamblers. The top three providers stated where Citizen Advice Bureau (4), Gamblers anonymous (3) and Gamcare support service (3). </a:t>
            </a:r>
            <a:endParaRPr lang="en-GB" sz="1400" b="1" dirty="0" smtClean="0">
              <a:solidFill>
                <a:schemeClr val="bg1"/>
              </a:solidFill>
            </a:endParaRPr>
          </a:p>
          <a:p>
            <a:endParaRPr lang="en-GB" sz="1400" b="1" dirty="0">
              <a:solidFill>
                <a:schemeClr val="bg1"/>
              </a:solidFill>
            </a:endParaRPr>
          </a:p>
          <a:p>
            <a:r>
              <a:rPr lang="en-GB" sz="1400" b="1" dirty="0" smtClean="0">
                <a:solidFill>
                  <a:schemeClr val="bg1"/>
                </a:solidFill>
              </a:rPr>
              <a:t>•10 </a:t>
            </a:r>
            <a:r>
              <a:rPr lang="en-GB" sz="1400" b="1" dirty="0">
                <a:solidFill>
                  <a:schemeClr val="bg1"/>
                </a:solidFill>
              </a:rPr>
              <a:t>out of 30 </a:t>
            </a:r>
            <a:r>
              <a:rPr lang="en-GB" sz="1400" b="1" dirty="0" smtClean="0">
                <a:solidFill>
                  <a:schemeClr val="bg1"/>
                </a:solidFill>
              </a:rPr>
              <a:t>organisations/services stated </a:t>
            </a:r>
            <a:r>
              <a:rPr lang="en-GB" sz="1400" b="1" dirty="0">
                <a:solidFill>
                  <a:schemeClr val="bg1"/>
                </a:solidFill>
              </a:rPr>
              <a:t>that they offer treatment to problem gamblers. Six GPs highlighted that they offered treatment. The other </a:t>
            </a:r>
            <a:r>
              <a:rPr lang="en-GB" sz="1400" b="1" dirty="0" smtClean="0">
                <a:solidFill>
                  <a:schemeClr val="bg1"/>
                </a:solidFill>
              </a:rPr>
              <a:t>organisations were CNWL</a:t>
            </a:r>
            <a:r>
              <a:rPr lang="en-GB" sz="1400" b="1" dirty="0">
                <a:solidFill>
                  <a:schemeClr val="bg1"/>
                </a:solidFill>
              </a:rPr>
              <a:t>, </a:t>
            </a:r>
            <a:r>
              <a:rPr lang="en-GB" sz="1400" b="1" dirty="0" err="1" smtClean="0">
                <a:solidFill>
                  <a:schemeClr val="bg1"/>
                </a:solidFill>
              </a:rPr>
              <a:t>xenzone</a:t>
            </a:r>
            <a:r>
              <a:rPr lang="en-GB" sz="1400" b="1" dirty="0" smtClean="0">
                <a:solidFill>
                  <a:schemeClr val="bg1"/>
                </a:solidFill>
              </a:rPr>
              <a:t> (</a:t>
            </a:r>
            <a:r>
              <a:rPr lang="en-GB" sz="1400" b="1" dirty="0" err="1" smtClean="0">
                <a:solidFill>
                  <a:schemeClr val="bg1"/>
                </a:solidFill>
              </a:rPr>
              <a:t>Kooth</a:t>
            </a:r>
            <a:r>
              <a:rPr lang="en-GB" sz="1400" b="1" dirty="0" smtClean="0">
                <a:solidFill>
                  <a:schemeClr val="bg1"/>
                </a:solidFill>
              </a:rPr>
              <a:t>), </a:t>
            </a:r>
            <a:r>
              <a:rPr lang="en-GB" sz="1400" b="1" dirty="0">
                <a:solidFill>
                  <a:schemeClr val="bg1"/>
                </a:solidFill>
              </a:rPr>
              <a:t>YIS Youth counselling and MIND BLMK </a:t>
            </a:r>
            <a:r>
              <a:rPr lang="en-GB" sz="1400" b="1" dirty="0" smtClean="0">
                <a:solidFill>
                  <a:schemeClr val="bg1"/>
                </a:solidFill>
              </a:rPr>
              <a:t> </a:t>
            </a:r>
          </a:p>
          <a:p>
            <a:endParaRPr lang="en-GB" sz="1400" b="1" dirty="0">
              <a:solidFill>
                <a:schemeClr val="bg1"/>
              </a:solidFill>
            </a:endParaRPr>
          </a:p>
          <a:p>
            <a:r>
              <a:rPr lang="en-GB" sz="1400" b="1" dirty="0" smtClean="0">
                <a:solidFill>
                  <a:schemeClr val="bg1"/>
                </a:solidFill>
              </a:rPr>
              <a:t>• Most </a:t>
            </a:r>
            <a:r>
              <a:rPr lang="en-GB" sz="1400" b="1" dirty="0">
                <a:solidFill>
                  <a:schemeClr val="bg1"/>
                </a:solidFill>
              </a:rPr>
              <a:t>organisations do not collect data on </a:t>
            </a:r>
            <a:r>
              <a:rPr lang="en-GB" sz="1400" b="1" dirty="0" smtClean="0">
                <a:solidFill>
                  <a:schemeClr val="bg1"/>
                </a:solidFill>
              </a:rPr>
              <a:t>problem gambling</a:t>
            </a:r>
            <a:endParaRPr lang="en-GB" sz="1400" b="1" dirty="0">
              <a:solidFill>
                <a:schemeClr val="bg1"/>
              </a:solidFill>
            </a:endParaRPr>
          </a:p>
        </p:txBody>
      </p:sp>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84368" y="4197224"/>
            <a:ext cx="1108058" cy="752709"/>
          </a:xfrm>
          <a:prstGeom prst="rect">
            <a:avLst/>
          </a:prstGeom>
          <a:noFill/>
          <a:ln>
            <a:noFill/>
          </a:ln>
        </p:spPr>
      </p:pic>
    </p:spTree>
    <p:extLst>
      <p:ext uri="{BB962C8B-B14F-4D97-AF65-F5344CB8AC3E}">
        <p14:creationId xmlns:p14="http://schemas.microsoft.com/office/powerpoint/2010/main" val="2420463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
          <p:cNvSpPr>
            <a:spLocks noChangeAspect="1" noChangeArrowheads="1" noTextEdit="1"/>
          </p:cNvSpPr>
          <p:nvPr/>
        </p:nvSpPr>
        <p:spPr bwMode="auto">
          <a:xfrm rot="5400000">
            <a:off x="2605043" y="-2301327"/>
            <a:ext cx="4078654" cy="878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p:nvSpPr>
        <p:spPr>
          <a:xfrm>
            <a:off x="755576" y="3952096"/>
            <a:ext cx="3184999" cy="707886"/>
          </a:xfrm>
          <a:prstGeom prst="rect">
            <a:avLst/>
          </a:prstGeom>
          <a:noFill/>
        </p:spPr>
        <p:txBody>
          <a:bodyPr wrap="square" rtlCol="0">
            <a:spAutoFit/>
          </a:bodyPr>
          <a:lstStyle/>
          <a:p>
            <a:r>
              <a:rPr lang="en-GB" sz="4000" b="1" dirty="0" smtClean="0">
                <a:solidFill>
                  <a:srgbClr val="007D85"/>
                </a:solidFill>
              </a:rPr>
              <a:t>About MKC</a:t>
            </a:r>
            <a:endParaRPr lang="en-GB" sz="4000" b="1" dirty="0">
              <a:solidFill>
                <a:srgbClr val="007D85"/>
              </a:solidFill>
            </a:endParaRPr>
          </a:p>
        </p:txBody>
      </p:sp>
      <p:grpSp>
        <p:nvGrpSpPr>
          <p:cNvPr id="23" name="Group 4"/>
          <p:cNvGrpSpPr>
            <a:grpSpLocks noChangeAspect="1"/>
          </p:cNvGrpSpPr>
          <p:nvPr/>
        </p:nvGrpSpPr>
        <p:grpSpPr bwMode="auto">
          <a:xfrm rot="5400000">
            <a:off x="2194429" y="-1821771"/>
            <a:ext cx="4752801" cy="8931331"/>
            <a:chOff x="204" y="682"/>
            <a:chExt cx="1602" cy="1761"/>
          </a:xfrm>
        </p:grpSpPr>
        <p:sp>
          <p:nvSpPr>
            <p:cNvPr id="24" name="AutoShape 3"/>
            <p:cNvSpPr>
              <a:spLocks noChangeAspect="1" noChangeArrowheads="1" noTextEdit="1"/>
            </p:cNvSpPr>
            <p:nvPr/>
          </p:nvSpPr>
          <p:spPr bwMode="auto">
            <a:xfrm>
              <a:off x="204" y="682"/>
              <a:ext cx="1315" cy="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5"/>
            <p:cNvSpPr>
              <a:spLocks/>
            </p:cNvSpPr>
            <p:nvPr/>
          </p:nvSpPr>
          <p:spPr bwMode="auto">
            <a:xfrm>
              <a:off x="204" y="682"/>
              <a:ext cx="1602" cy="1761"/>
            </a:xfrm>
            <a:custGeom>
              <a:avLst/>
              <a:gdLst>
                <a:gd name="T0" fmla="*/ 1312 w 1315"/>
                <a:gd name="T1" fmla="*/ 69 h 1732"/>
                <a:gd name="T2" fmla="*/ 1297 w 1315"/>
                <a:gd name="T3" fmla="*/ 38 h 1732"/>
                <a:gd name="T4" fmla="*/ 1270 w 1315"/>
                <a:gd name="T5" fmla="*/ 17 h 1732"/>
                <a:gd name="T6" fmla="*/ 1238 w 1315"/>
                <a:gd name="T7" fmla="*/ 6 h 1732"/>
                <a:gd name="T8" fmla="*/ 1227 w 1315"/>
                <a:gd name="T9" fmla="*/ 5 h 1732"/>
                <a:gd name="T10" fmla="*/ 1166 w 1315"/>
                <a:gd name="T11" fmla="*/ 5 h 1732"/>
                <a:gd name="T12" fmla="*/ 833 w 1315"/>
                <a:gd name="T13" fmla="*/ 3 h 1732"/>
                <a:gd name="T14" fmla="*/ 316 w 1315"/>
                <a:gd name="T15" fmla="*/ 0 h 1732"/>
                <a:gd name="T16" fmla="*/ 138 w 1315"/>
                <a:gd name="T17" fmla="*/ 0 h 1732"/>
                <a:gd name="T18" fmla="*/ 75 w 1315"/>
                <a:gd name="T19" fmla="*/ 2 h 1732"/>
                <a:gd name="T20" fmla="*/ 29 w 1315"/>
                <a:gd name="T21" fmla="*/ 28 h 1732"/>
                <a:gd name="T22" fmla="*/ 3 w 1315"/>
                <a:gd name="T23" fmla="*/ 75 h 1732"/>
                <a:gd name="T24" fmla="*/ 2 w 1315"/>
                <a:gd name="T25" fmla="*/ 166 h 1732"/>
                <a:gd name="T26" fmla="*/ 0 w 1315"/>
                <a:gd name="T27" fmla="*/ 1223 h 1732"/>
                <a:gd name="T28" fmla="*/ 0 w 1315"/>
                <a:gd name="T29" fmla="*/ 1608 h 1732"/>
                <a:gd name="T30" fmla="*/ 0 w 1315"/>
                <a:gd name="T31" fmla="*/ 1638 h 1732"/>
                <a:gd name="T32" fmla="*/ 0 w 1315"/>
                <a:gd name="T33" fmla="*/ 1646 h 1732"/>
                <a:gd name="T34" fmla="*/ 12 w 1315"/>
                <a:gd name="T35" fmla="*/ 1684 h 1732"/>
                <a:gd name="T36" fmla="*/ 32 w 1315"/>
                <a:gd name="T37" fmla="*/ 1707 h 1732"/>
                <a:gd name="T38" fmla="*/ 57 w 1315"/>
                <a:gd name="T39" fmla="*/ 1723 h 1732"/>
                <a:gd name="T40" fmla="*/ 86 w 1315"/>
                <a:gd name="T41" fmla="*/ 1730 h 1732"/>
                <a:gd name="T42" fmla="*/ 95 w 1315"/>
                <a:gd name="T43" fmla="*/ 1732 h 1732"/>
                <a:gd name="T44" fmla="*/ 647 w 1315"/>
                <a:gd name="T45" fmla="*/ 1729 h 1732"/>
                <a:gd name="T46" fmla="*/ 922 w 1315"/>
                <a:gd name="T47" fmla="*/ 1726 h 1732"/>
                <a:gd name="T48" fmla="*/ 1128 w 1315"/>
                <a:gd name="T49" fmla="*/ 1720 h 1732"/>
                <a:gd name="T50" fmla="*/ 1227 w 1315"/>
                <a:gd name="T51" fmla="*/ 1717 h 1732"/>
                <a:gd name="T52" fmla="*/ 1186 w 1315"/>
                <a:gd name="T53" fmla="*/ 1715 h 1732"/>
                <a:gd name="T54" fmla="*/ 1131 w 1315"/>
                <a:gd name="T55" fmla="*/ 1710 h 1732"/>
                <a:gd name="T56" fmla="*/ 1123 w 1315"/>
                <a:gd name="T57" fmla="*/ 1707 h 1732"/>
                <a:gd name="T58" fmla="*/ 1148 w 1315"/>
                <a:gd name="T59" fmla="*/ 1704 h 1732"/>
                <a:gd name="T60" fmla="*/ 980 w 1315"/>
                <a:gd name="T61" fmla="*/ 1701 h 1732"/>
                <a:gd name="T62" fmla="*/ 1105 w 1315"/>
                <a:gd name="T63" fmla="*/ 1692 h 1732"/>
                <a:gd name="T64" fmla="*/ 1094 w 1315"/>
                <a:gd name="T65" fmla="*/ 1686 h 1732"/>
                <a:gd name="T66" fmla="*/ 1109 w 1315"/>
                <a:gd name="T67" fmla="*/ 1678 h 1732"/>
                <a:gd name="T68" fmla="*/ 1227 w 1315"/>
                <a:gd name="T69" fmla="*/ 1674 h 1732"/>
                <a:gd name="T70" fmla="*/ 1247 w 1315"/>
                <a:gd name="T71" fmla="*/ 1669 h 1732"/>
                <a:gd name="T72" fmla="*/ 1263 w 1315"/>
                <a:gd name="T73" fmla="*/ 1652 h 1732"/>
                <a:gd name="T74" fmla="*/ 1258 w 1315"/>
                <a:gd name="T75" fmla="*/ 1664 h 1732"/>
                <a:gd name="T76" fmla="*/ 1263 w 1315"/>
                <a:gd name="T77" fmla="*/ 1660 h 1732"/>
                <a:gd name="T78" fmla="*/ 1269 w 1315"/>
                <a:gd name="T79" fmla="*/ 1647 h 1732"/>
                <a:gd name="T80" fmla="*/ 1272 w 1315"/>
                <a:gd name="T81" fmla="*/ 1638 h 1732"/>
                <a:gd name="T82" fmla="*/ 1275 w 1315"/>
                <a:gd name="T83" fmla="*/ 1621 h 1732"/>
                <a:gd name="T84" fmla="*/ 1281 w 1315"/>
                <a:gd name="T85" fmla="*/ 1245 h 1732"/>
                <a:gd name="T86" fmla="*/ 1289 w 1315"/>
                <a:gd name="T87" fmla="*/ 332 h 1732"/>
                <a:gd name="T88" fmla="*/ 1292 w 1315"/>
                <a:gd name="T89" fmla="*/ 340 h 1732"/>
                <a:gd name="T90" fmla="*/ 1295 w 1315"/>
                <a:gd name="T91" fmla="*/ 347 h 1732"/>
                <a:gd name="T92" fmla="*/ 1297 w 1315"/>
                <a:gd name="T93" fmla="*/ 338 h 1732"/>
                <a:gd name="T94" fmla="*/ 1298 w 1315"/>
                <a:gd name="T95" fmla="*/ 343 h 1732"/>
                <a:gd name="T96" fmla="*/ 1300 w 1315"/>
                <a:gd name="T97" fmla="*/ 329 h 1732"/>
                <a:gd name="T98" fmla="*/ 1303 w 1315"/>
                <a:gd name="T99" fmla="*/ 303 h 1732"/>
                <a:gd name="T100" fmla="*/ 1306 w 1315"/>
                <a:gd name="T101" fmla="*/ 295 h 1732"/>
                <a:gd name="T102" fmla="*/ 1306 w 1315"/>
                <a:gd name="T103" fmla="*/ 290 h 1732"/>
                <a:gd name="T104" fmla="*/ 1309 w 1315"/>
                <a:gd name="T105" fmla="*/ 270 h 1732"/>
                <a:gd name="T106" fmla="*/ 1313 w 1315"/>
                <a:gd name="T107" fmla="*/ 129 h 1732"/>
                <a:gd name="T108" fmla="*/ 1315 w 1315"/>
                <a:gd name="T109" fmla="*/ 101 h 1732"/>
                <a:gd name="T110" fmla="*/ 1315 w 1315"/>
                <a:gd name="T111" fmla="*/ 9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5" h="1732">
                  <a:moveTo>
                    <a:pt x="1315" y="91"/>
                  </a:moveTo>
                  <a:lnTo>
                    <a:pt x="1315" y="91"/>
                  </a:lnTo>
                  <a:lnTo>
                    <a:pt x="1313" y="80"/>
                  </a:lnTo>
                  <a:lnTo>
                    <a:pt x="1312" y="69"/>
                  </a:lnTo>
                  <a:lnTo>
                    <a:pt x="1307" y="58"/>
                  </a:lnTo>
                  <a:lnTo>
                    <a:pt x="1303" y="48"/>
                  </a:lnTo>
                  <a:lnTo>
                    <a:pt x="1303" y="48"/>
                  </a:lnTo>
                  <a:lnTo>
                    <a:pt x="1297" y="38"/>
                  </a:lnTo>
                  <a:lnTo>
                    <a:pt x="1289" y="31"/>
                  </a:lnTo>
                  <a:lnTo>
                    <a:pt x="1280" y="23"/>
                  </a:lnTo>
                  <a:lnTo>
                    <a:pt x="1270" y="17"/>
                  </a:lnTo>
                  <a:lnTo>
                    <a:pt x="1270" y="17"/>
                  </a:lnTo>
                  <a:lnTo>
                    <a:pt x="1260" y="12"/>
                  </a:lnTo>
                  <a:lnTo>
                    <a:pt x="1249" y="8"/>
                  </a:lnTo>
                  <a:lnTo>
                    <a:pt x="1249" y="8"/>
                  </a:lnTo>
                  <a:lnTo>
                    <a:pt x="1238" y="6"/>
                  </a:lnTo>
                  <a:lnTo>
                    <a:pt x="1238" y="6"/>
                  </a:lnTo>
                  <a:lnTo>
                    <a:pt x="1232" y="5"/>
                  </a:lnTo>
                  <a:lnTo>
                    <a:pt x="1229" y="5"/>
                  </a:lnTo>
                  <a:lnTo>
                    <a:pt x="1227" y="5"/>
                  </a:lnTo>
                  <a:lnTo>
                    <a:pt x="1227" y="5"/>
                  </a:lnTo>
                  <a:lnTo>
                    <a:pt x="1207" y="5"/>
                  </a:lnTo>
                  <a:lnTo>
                    <a:pt x="1207" y="5"/>
                  </a:lnTo>
                  <a:lnTo>
                    <a:pt x="1166" y="5"/>
                  </a:lnTo>
                  <a:lnTo>
                    <a:pt x="1166" y="5"/>
                  </a:lnTo>
                  <a:lnTo>
                    <a:pt x="1000" y="5"/>
                  </a:lnTo>
                  <a:lnTo>
                    <a:pt x="833" y="3"/>
                  </a:lnTo>
                  <a:lnTo>
                    <a:pt x="833" y="3"/>
                  </a:lnTo>
                  <a:lnTo>
                    <a:pt x="807" y="3"/>
                  </a:lnTo>
                  <a:lnTo>
                    <a:pt x="807" y="3"/>
                  </a:lnTo>
                  <a:lnTo>
                    <a:pt x="316" y="0"/>
                  </a:lnTo>
                  <a:lnTo>
                    <a:pt x="316" y="0"/>
                  </a:lnTo>
                  <a:lnTo>
                    <a:pt x="197" y="0"/>
                  </a:lnTo>
                  <a:lnTo>
                    <a:pt x="197" y="0"/>
                  </a:lnTo>
                  <a:lnTo>
                    <a:pt x="138" y="0"/>
                  </a:lnTo>
                  <a:lnTo>
                    <a:pt x="138" y="0"/>
                  </a:lnTo>
                  <a:lnTo>
                    <a:pt x="109" y="0"/>
                  </a:lnTo>
                  <a:lnTo>
                    <a:pt x="94" y="0"/>
                  </a:lnTo>
                  <a:lnTo>
                    <a:pt x="94" y="0"/>
                  </a:lnTo>
                  <a:lnTo>
                    <a:pt x="75" y="2"/>
                  </a:lnTo>
                  <a:lnTo>
                    <a:pt x="58" y="8"/>
                  </a:lnTo>
                  <a:lnTo>
                    <a:pt x="58" y="8"/>
                  </a:lnTo>
                  <a:lnTo>
                    <a:pt x="41" y="17"/>
                  </a:lnTo>
                  <a:lnTo>
                    <a:pt x="29" y="28"/>
                  </a:lnTo>
                  <a:lnTo>
                    <a:pt x="17" y="41"/>
                  </a:lnTo>
                  <a:lnTo>
                    <a:pt x="9" y="57"/>
                  </a:lnTo>
                  <a:lnTo>
                    <a:pt x="9" y="57"/>
                  </a:lnTo>
                  <a:lnTo>
                    <a:pt x="3" y="75"/>
                  </a:lnTo>
                  <a:lnTo>
                    <a:pt x="2" y="92"/>
                  </a:lnTo>
                  <a:lnTo>
                    <a:pt x="2" y="108"/>
                  </a:lnTo>
                  <a:lnTo>
                    <a:pt x="2" y="108"/>
                  </a:lnTo>
                  <a:lnTo>
                    <a:pt x="2" y="166"/>
                  </a:lnTo>
                  <a:lnTo>
                    <a:pt x="2" y="166"/>
                  </a:lnTo>
                  <a:lnTo>
                    <a:pt x="2" y="283"/>
                  </a:lnTo>
                  <a:lnTo>
                    <a:pt x="2" y="283"/>
                  </a:lnTo>
                  <a:lnTo>
                    <a:pt x="0" y="1223"/>
                  </a:lnTo>
                  <a:lnTo>
                    <a:pt x="0" y="1223"/>
                  </a:lnTo>
                  <a:lnTo>
                    <a:pt x="0" y="1478"/>
                  </a:lnTo>
                  <a:lnTo>
                    <a:pt x="0" y="1478"/>
                  </a:lnTo>
                  <a:lnTo>
                    <a:pt x="0" y="1608"/>
                  </a:lnTo>
                  <a:lnTo>
                    <a:pt x="0" y="1624"/>
                  </a:lnTo>
                  <a:lnTo>
                    <a:pt x="0" y="1632"/>
                  </a:lnTo>
                  <a:lnTo>
                    <a:pt x="0" y="1637"/>
                  </a:lnTo>
                  <a:lnTo>
                    <a:pt x="0" y="1638"/>
                  </a:lnTo>
                  <a:lnTo>
                    <a:pt x="0" y="1640"/>
                  </a:lnTo>
                  <a:lnTo>
                    <a:pt x="0" y="1640"/>
                  </a:lnTo>
                  <a:lnTo>
                    <a:pt x="0" y="1646"/>
                  </a:lnTo>
                  <a:lnTo>
                    <a:pt x="0" y="1646"/>
                  </a:lnTo>
                  <a:lnTo>
                    <a:pt x="2" y="1655"/>
                  </a:lnTo>
                  <a:lnTo>
                    <a:pt x="5" y="1666"/>
                  </a:lnTo>
                  <a:lnTo>
                    <a:pt x="8" y="1675"/>
                  </a:lnTo>
                  <a:lnTo>
                    <a:pt x="12" y="1684"/>
                  </a:lnTo>
                  <a:lnTo>
                    <a:pt x="12" y="1684"/>
                  </a:lnTo>
                  <a:lnTo>
                    <a:pt x="18" y="1692"/>
                  </a:lnTo>
                  <a:lnTo>
                    <a:pt x="25" y="1700"/>
                  </a:lnTo>
                  <a:lnTo>
                    <a:pt x="32" y="1707"/>
                  </a:lnTo>
                  <a:lnTo>
                    <a:pt x="40" y="1714"/>
                  </a:lnTo>
                  <a:lnTo>
                    <a:pt x="40" y="1714"/>
                  </a:lnTo>
                  <a:lnTo>
                    <a:pt x="48" y="1720"/>
                  </a:lnTo>
                  <a:lnTo>
                    <a:pt x="57" y="1723"/>
                  </a:lnTo>
                  <a:lnTo>
                    <a:pt x="66" y="1727"/>
                  </a:lnTo>
                  <a:lnTo>
                    <a:pt x="77" y="1729"/>
                  </a:lnTo>
                  <a:lnTo>
                    <a:pt x="77" y="1729"/>
                  </a:lnTo>
                  <a:lnTo>
                    <a:pt x="86" y="1730"/>
                  </a:lnTo>
                  <a:lnTo>
                    <a:pt x="86" y="1730"/>
                  </a:lnTo>
                  <a:lnTo>
                    <a:pt x="92" y="1730"/>
                  </a:lnTo>
                  <a:lnTo>
                    <a:pt x="94" y="1732"/>
                  </a:lnTo>
                  <a:lnTo>
                    <a:pt x="95" y="1732"/>
                  </a:lnTo>
                  <a:lnTo>
                    <a:pt x="103" y="1732"/>
                  </a:lnTo>
                  <a:lnTo>
                    <a:pt x="135" y="1730"/>
                  </a:lnTo>
                  <a:lnTo>
                    <a:pt x="135" y="1730"/>
                  </a:lnTo>
                  <a:lnTo>
                    <a:pt x="647" y="1729"/>
                  </a:lnTo>
                  <a:lnTo>
                    <a:pt x="647" y="1729"/>
                  </a:lnTo>
                  <a:lnTo>
                    <a:pt x="674" y="1727"/>
                  </a:lnTo>
                  <a:lnTo>
                    <a:pt x="674" y="1727"/>
                  </a:lnTo>
                  <a:lnTo>
                    <a:pt x="922" y="1726"/>
                  </a:lnTo>
                  <a:lnTo>
                    <a:pt x="1045" y="1724"/>
                  </a:lnTo>
                  <a:lnTo>
                    <a:pt x="1152" y="1720"/>
                  </a:lnTo>
                  <a:lnTo>
                    <a:pt x="1152" y="1720"/>
                  </a:lnTo>
                  <a:lnTo>
                    <a:pt x="1128" y="1720"/>
                  </a:lnTo>
                  <a:lnTo>
                    <a:pt x="1109" y="1720"/>
                  </a:lnTo>
                  <a:lnTo>
                    <a:pt x="1109" y="1720"/>
                  </a:lnTo>
                  <a:lnTo>
                    <a:pt x="1174" y="1718"/>
                  </a:lnTo>
                  <a:lnTo>
                    <a:pt x="1227" y="1717"/>
                  </a:lnTo>
                  <a:lnTo>
                    <a:pt x="1227" y="1717"/>
                  </a:lnTo>
                  <a:lnTo>
                    <a:pt x="1163" y="1717"/>
                  </a:lnTo>
                  <a:lnTo>
                    <a:pt x="1163" y="1717"/>
                  </a:lnTo>
                  <a:lnTo>
                    <a:pt x="1186" y="1715"/>
                  </a:lnTo>
                  <a:lnTo>
                    <a:pt x="1195" y="1714"/>
                  </a:lnTo>
                  <a:lnTo>
                    <a:pt x="1201" y="1712"/>
                  </a:lnTo>
                  <a:lnTo>
                    <a:pt x="1201" y="1712"/>
                  </a:lnTo>
                  <a:lnTo>
                    <a:pt x="1131" y="1710"/>
                  </a:lnTo>
                  <a:lnTo>
                    <a:pt x="1131" y="1710"/>
                  </a:lnTo>
                  <a:lnTo>
                    <a:pt x="1140" y="1709"/>
                  </a:lnTo>
                  <a:lnTo>
                    <a:pt x="1135" y="1707"/>
                  </a:lnTo>
                  <a:lnTo>
                    <a:pt x="1123" y="1707"/>
                  </a:lnTo>
                  <a:lnTo>
                    <a:pt x="1115" y="1706"/>
                  </a:lnTo>
                  <a:lnTo>
                    <a:pt x="1115" y="1706"/>
                  </a:lnTo>
                  <a:lnTo>
                    <a:pt x="1135" y="1706"/>
                  </a:lnTo>
                  <a:lnTo>
                    <a:pt x="1148" y="1704"/>
                  </a:lnTo>
                  <a:lnTo>
                    <a:pt x="1148" y="1704"/>
                  </a:lnTo>
                  <a:lnTo>
                    <a:pt x="1103" y="1704"/>
                  </a:lnTo>
                  <a:lnTo>
                    <a:pt x="1058" y="1703"/>
                  </a:lnTo>
                  <a:lnTo>
                    <a:pt x="980" y="1701"/>
                  </a:lnTo>
                  <a:lnTo>
                    <a:pt x="980" y="1701"/>
                  </a:lnTo>
                  <a:lnTo>
                    <a:pt x="1055" y="1698"/>
                  </a:lnTo>
                  <a:lnTo>
                    <a:pt x="1085" y="1697"/>
                  </a:lnTo>
                  <a:lnTo>
                    <a:pt x="1105" y="1692"/>
                  </a:lnTo>
                  <a:lnTo>
                    <a:pt x="1105" y="1692"/>
                  </a:lnTo>
                  <a:lnTo>
                    <a:pt x="1095" y="1689"/>
                  </a:lnTo>
                  <a:lnTo>
                    <a:pt x="1094" y="1687"/>
                  </a:lnTo>
                  <a:lnTo>
                    <a:pt x="1094" y="1686"/>
                  </a:lnTo>
                  <a:lnTo>
                    <a:pt x="1095" y="1684"/>
                  </a:lnTo>
                  <a:lnTo>
                    <a:pt x="1098" y="1683"/>
                  </a:lnTo>
                  <a:lnTo>
                    <a:pt x="1109" y="1678"/>
                  </a:lnTo>
                  <a:lnTo>
                    <a:pt x="1109" y="1678"/>
                  </a:lnTo>
                  <a:lnTo>
                    <a:pt x="1092" y="1677"/>
                  </a:lnTo>
                  <a:lnTo>
                    <a:pt x="1080" y="1674"/>
                  </a:lnTo>
                  <a:lnTo>
                    <a:pt x="1227" y="1674"/>
                  </a:lnTo>
                  <a:lnTo>
                    <a:pt x="1227" y="1674"/>
                  </a:lnTo>
                  <a:lnTo>
                    <a:pt x="1237" y="1674"/>
                  </a:lnTo>
                  <a:lnTo>
                    <a:pt x="1244" y="1671"/>
                  </a:lnTo>
                  <a:lnTo>
                    <a:pt x="1244" y="1671"/>
                  </a:lnTo>
                  <a:lnTo>
                    <a:pt x="1247" y="1669"/>
                  </a:lnTo>
                  <a:lnTo>
                    <a:pt x="1247" y="1669"/>
                  </a:lnTo>
                  <a:lnTo>
                    <a:pt x="1257" y="1663"/>
                  </a:lnTo>
                  <a:lnTo>
                    <a:pt x="1260" y="1658"/>
                  </a:lnTo>
                  <a:lnTo>
                    <a:pt x="1263" y="1652"/>
                  </a:lnTo>
                  <a:lnTo>
                    <a:pt x="1263" y="1652"/>
                  </a:lnTo>
                  <a:lnTo>
                    <a:pt x="1258" y="1661"/>
                  </a:lnTo>
                  <a:lnTo>
                    <a:pt x="1258" y="1661"/>
                  </a:lnTo>
                  <a:lnTo>
                    <a:pt x="1258" y="1664"/>
                  </a:lnTo>
                  <a:lnTo>
                    <a:pt x="1258" y="1664"/>
                  </a:lnTo>
                  <a:lnTo>
                    <a:pt x="1258" y="1664"/>
                  </a:lnTo>
                  <a:lnTo>
                    <a:pt x="1263" y="1660"/>
                  </a:lnTo>
                  <a:lnTo>
                    <a:pt x="1263" y="1660"/>
                  </a:lnTo>
                  <a:lnTo>
                    <a:pt x="1264" y="1655"/>
                  </a:lnTo>
                  <a:lnTo>
                    <a:pt x="1264" y="1655"/>
                  </a:lnTo>
                  <a:lnTo>
                    <a:pt x="1269" y="1647"/>
                  </a:lnTo>
                  <a:lnTo>
                    <a:pt x="1269" y="1647"/>
                  </a:lnTo>
                  <a:lnTo>
                    <a:pt x="1270" y="1643"/>
                  </a:lnTo>
                  <a:lnTo>
                    <a:pt x="1270" y="1643"/>
                  </a:lnTo>
                  <a:lnTo>
                    <a:pt x="1272" y="1638"/>
                  </a:lnTo>
                  <a:lnTo>
                    <a:pt x="1272" y="1638"/>
                  </a:lnTo>
                  <a:lnTo>
                    <a:pt x="1274" y="1632"/>
                  </a:lnTo>
                  <a:lnTo>
                    <a:pt x="1274" y="1632"/>
                  </a:lnTo>
                  <a:lnTo>
                    <a:pt x="1275" y="1621"/>
                  </a:lnTo>
                  <a:lnTo>
                    <a:pt x="1275" y="1621"/>
                  </a:lnTo>
                  <a:lnTo>
                    <a:pt x="1277" y="1597"/>
                  </a:lnTo>
                  <a:lnTo>
                    <a:pt x="1278" y="1560"/>
                  </a:lnTo>
                  <a:lnTo>
                    <a:pt x="1280" y="1462"/>
                  </a:lnTo>
                  <a:lnTo>
                    <a:pt x="1281" y="1245"/>
                  </a:lnTo>
                  <a:lnTo>
                    <a:pt x="1281" y="1245"/>
                  </a:lnTo>
                  <a:lnTo>
                    <a:pt x="1283" y="762"/>
                  </a:lnTo>
                  <a:lnTo>
                    <a:pt x="1286" y="541"/>
                  </a:lnTo>
                  <a:lnTo>
                    <a:pt x="1289" y="332"/>
                  </a:lnTo>
                  <a:lnTo>
                    <a:pt x="1289" y="332"/>
                  </a:lnTo>
                  <a:lnTo>
                    <a:pt x="1289" y="332"/>
                  </a:lnTo>
                  <a:lnTo>
                    <a:pt x="1290" y="333"/>
                  </a:lnTo>
                  <a:lnTo>
                    <a:pt x="1292" y="340"/>
                  </a:lnTo>
                  <a:lnTo>
                    <a:pt x="1292" y="346"/>
                  </a:lnTo>
                  <a:lnTo>
                    <a:pt x="1293" y="347"/>
                  </a:lnTo>
                  <a:lnTo>
                    <a:pt x="1295" y="347"/>
                  </a:lnTo>
                  <a:lnTo>
                    <a:pt x="1295" y="347"/>
                  </a:lnTo>
                  <a:lnTo>
                    <a:pt x="1295" y="337"/>
                  </a:lnTo>
                  <a:lnTo>
                    <a:pt x="1295" y="326"/>
                  </a:lnTo>
                  <a:lnTo>
                    <a:pt x="1295" y="326"/>
                  </a:lnTo>
                  <a:lnTo>
                    <a:pt x="1297" y="338"/>
                  </a:lnTo>
                  <a:lnTo>
                    <a:pt x="1297" y="343"/>
                  </a:lnTo>
                  <a:lnTo>
                    <a:pt x="1297" y="343"/>
                  </a:lnTo>
                  <a:lnTo>
                    <a:pt x="1298" y="343"/>
                  </a:lnTo>
                  <a:lnTo>
                    <a:pt x="1298" y="343"/>
                  </a:lnTo>
                  <a:lnTo>
                    <a:pt x="1298" y="327"/>
                  </a:lnTo>
                  <a:lnTo>
                    <a:pt x="1298" y="326"/>
                  </a:lnTo>
                  <a:lnTo>
                    <a:pt x="1298" y="326"/>
                  </a:lnTo>
                  <a:lnTo>
                    <a:pt x="1300" y="329"/>
                  </a:lnTo>
                  <a:lnTo>
                    <a:pt x="1300" y="329"/>
                  </a:lnTo>
                  <a:lnTo>
                    <a:pt x="1301" y="326"/>
                  </a:lnTo>
                  <a:lnTo>
                    <a:pt x="1301" y="326"/>
                  </a:lnTo>
                  <a:lnTo>
                    <a:pt x="1303" y="303"/>
                  </a:lnTo>
                  <a:lnTo>
                    <a:pt x="1304" y="292"/>
                  </a:lnTo>
                  <a:lnTo>
                    <a:pt x="1304" y="290"/>
                  </a:lnTo>
                  <a:lnTo>
                    <a:pt x="1306" y="295"/>
                  </a:lnTo>
                  <a:lnTo>
                    <a:pt x="1306" y="295"/>
                  </a:lnTo>
                  <a:lnTo>
                    <a:pt x="1304" y="310"/>
                  </a:lnTo>
                  <a:lnTo>
                    <a:pt x="1304" y="310"/>
                  </a:lnTo>
                  <a:lnTo>
                    <a:pt x="1306" y="304"/>
                  </a:lnTo>
                  <a:lnTo>
                    <a:pt x="1306" y="290"/>
                  </a:lnTo>
                  <a:lnTo>
                    <a:pt x="1306" y="275"/>
                  </a:lnTo>
                  <a:lnTo>
                    <a:pt x="1307" y="267"/>
                  </a:lnTo>
                  <a:lnTo>
                    <a:pt x="1307" y="267"/>
                  </a:lnTo>
                  <a:lnTo>
                    <a:pt x="1309" y="270"/>
                  </a:lnTo>
                  <a:lnTo>
                    <a:pt x="1310" y="270"/>
                  </a:lnTo>
                  <a:lnTo>
                    <a:pt x="1310" y="267"/>
                  </a:lnTo>
                  <a:lnTo>
                    <a:pt x="1310" y="267"/>
                  </a:lnTo>
                  <a:lnTo>
                    <a:pt x="1313" y="129"/>
                  </a:lnTo>
                  <a:lnTo>
                    <a:pt x="1313" y="129"/>
                  </a:lnTo>
                  <a:lnTo>
                    <a:pt x="1315" y="111"/>
                  </a:lnTo>
                  <a:lnTo>
                    <a:pt x="1315" y="111"/>
                  </a:lnTo>
                  <a:lnTo>
                    <a:pt x="1315" y="101"/>
                  </a:lnTo>
                  <a:lnTo>
                    <a:pt x="1315" y="97"/>
                  </a:lnTo>
                  <a:lnTo>
                    <a:pt x="1315" y="94"/>
                  </a:lnTo>
                  <a:lnTo>
                    <a:pt x="1315" y="94"/>
                  </a:lnTo>
                  <a:lnTo>
                    <a:pt x="1315" y="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7" name="AutoShape 23"/>
          <p:cNvSpPr>
            <a:spLocks noChangeAspect="1" noChangeArrowheads="1" noTextEdit="1"/>
          </p:cNvSpPr>
          <p:nvPr/>
        </p:nvSpPr>
        <p:spPr bwMode="auto">
          <a:xfrm>
            <a:off x="1475656" y="1491630"/>
            <a:ext cx="1481137"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TextBox 14"/>
          <p:cNvSpPr txBox="1"/>
          <p:nvPr/>
        </p:nvSpPr>
        <p:spPr>
          <a:xfrm>
            <a:off x="395536" y="341923"/>
            <a:ext cx="6696744" cy="707886"/>
          </a:xfrm>
          <a:prstGeom prst="rect">
            <a:avLst/>
          </a:prstGeom>
          <a:noFill/>
        </p:spPr>
        <p:txBody>
          <a:bodyPr wrap="square" rtlCol="0">
            <a:spAutoFit/>
          </a:bodyPr>
          <a:lstStyle/>
          <a:p>
            <a:r>
              <a:rPr lang="en-GB" sz="4000" b="1" dirty="0" smtClean="0">
                <a:solidFill>
                  <a:srgbClr val="007D85"/>
                </a:solidFill>
                <a:latin typeface="+mj-lt"/>
              </a:rPr>
              <a:t>Future plans </a:t>
            </a:r>
          </a:p>
        </p:txBody>
      </p:sp>
      <p:sp>
        <p:nvSpPr>
          <p:cNvPr id="2" name="Rectangle 1"/>
          <p:cNvSpPr/>
          <p:nvPr/>
        </p:nvSpPr>
        <p:spPr>
          <a:xfrm>
            <a:off x="467544" y="1306964"/>
            <a:ext cx="7848872" cy="400110"/>
          </a:xfrm>
          <a:prstGeom prst="rect">
            <a:avLst/>
          </a:prstGeom>
        </p:spPr>
        <p:txBody>
          <a:bodyPr wrap="square">
            <a:spAutoFit/>
          </a:bodyPr>
          <a:lstStyle/>
          <a:p>
            <a:r>
              <a:rPr lang="en-GB" sz="2000" dirty="0">
                <a:solidFill>
                  <a:srgbClr val="007D85"/>
                </a:solidFill>
              </a:rPr>
              <a:t>Use this slide if you need larger space for infographics or images </a:t>
            </a:r>
          </a:p>
        </p:txBody>
      </p:sp>
    </p:spTree>
    <p:extLst>
      <p:ext uri="{BB962C8B-B14F-4D97-AF65-F5344CB8AC3E}">
        <p14:creationId xmlns:p14="http://schemas.microsoft.com/office/powerpoint/2010/main" val="1184892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8"/>
          <p:cNvGrpSpPr>
            <a:grpSpLocks noChangeAspect="1"/>
          </p:cNvGrpSpPr>
          <p:nvPr/>
        </p:nvGrpSpPr>
        <p:grpSpPr bwMode="auto">
          <a:xfrm>
            <a:off x="899592" y="198957"/>
            <a:ext cx="7439170" cy="898665"/>
            <a:chOff x="1190" y="1833"/>
            <a:chExt cx="4136" cy="330"/>
          </a:xfrm>
        </p:grpSpPr>
        <p:sp>
          <p:nvSpPr>
            <p:cNvPr id="21" name="AutoShape 7"/>
            <p:cNvSpPr>
              <a:spLocks noChangeAspect="1" noChangeArrowheads="1" noTextEdit="1"/>
            </p:cNvSpPr>
            <p:nvPr/>
          </p:nvSpPr>
          <p:spPr bwMode="auto">
            <a:xfrm>
              <a:off x="1190" y="1833"/>
              <a:ext cx="41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9"/>
            <p:cNvSpPr>
              <a:spLocks/>
            </p:cNvSpPr>
            <p:nvPr/>
          </p:nvSpPr>
          <p:spPr bwMode="auto">
            <a:xfrm>
              <a:off x="1190" y="1835"/>
              <a:ext cx="4136" cy="328"/>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3" name="TextBox 22"/>
          <p:cNvSpPr txBox="1"/>
          <p:nvPr/>
        </p:nvSpPr>
        <p:spPr>
          <a:xfrm>
            <a:off x="2591991" y="297403"/>
            <a:ext cx="5832648" cy="584775"/>
          </a:xfrm>
          <a:prstGeom prst="rect">
            <a:avLst/>
          </a:prstGeom>
          <a:noFill/>
        </p:spPr>
        <p:txBody>
          <a:bodyPr wrap="square" rtlCol="0">
            <a:spAutoFit/>
          </a:bodyPr>
          <a:lstStyle/>
          <a:p>
            <a:r>
              <a:rPr lang="en-GB" sz="3200" b="1" dirty="0" smtClean="0">
                <a:solidFill>
                  <a:srgbClr val="007D85"/>
                </a:solidFill>
                <a:latin typeface="+mj-lt"/>
              </a:rPr>
              <a:t>Problem Gambling   </a:t>
            </a:r>
            <a:endParaRPr lang="en-GB" sz="3200" b="1" dirty="0">
              <a:solidFill>
                <a:srgbClr val="007D85"/>
              </a:solidFill>
              <a:latin typeface="+mj-lt"/>
            </a:endParaRPr>
          </a:p>
        </p:txBody>
      </p:sp>
      <p:sp>
        <p:nvSpPr>
          <p:cNvPr id="24" name="TextBox 23"/>
          <p:cNvSpPr txBox="1"/>
          <p:nvPr/>
        </p:nvSpPr>
        <p:spPr>
          <a:xfrm>
            <a:off x="1047208" y="1150049"/>
            <a:ext cx="6624736" cy="584775"/>
          </a:xfrm>
          <a:prstGeom prst="rect">
            <a:avLst/>
          </a:prstGeom>
          <a:noFill/>
        </p:spPr>
        <p:txBody>
          <a:bodyPr wrap="square" rtlCol="0">
            <a:spAutoFit/>
          </a:bodyPr>
          <a:lstStyle/>
          <a:p>
            <a:pPr algn="ctr"/>
            <a:r>
              <a:rPr lang="en-GB" sz="1600" dirty="0" smtClean="0">
                <a:solidFill>
                  <a:schemeClr val="bg1"/>
                </a:solidFill>
              </a:rPr>
              <a:t>“Problem </a:t>
            </a:r>
            <a:r>
              <a:rPr lang="en-GB" sz="1600" dirty="0">
                <a:solidFill>
                  <a:schemeClr val="bg1"/>
                </a:solidFill>
              </a:rPr>
              <a:t>gambling, an excessive gambling behaviour that causes harm to the individual, their family and friends or to the wider </a:t>
            </a:r>
            <a:r>
              <a:rPr lang="en-GB" sz="1600" dirty="0" smtClean="0">
                <a:solidFill>
                  <a:schemeClr val="bg1"/>
                </a:solidFill>
              </a:rPr>
              <a:t>community”</a:t>
            </a:r>
            <a:endParaRPr lang="en-GB" sz="1600" b="1" dirty="0">
              <a:solidFill>
                <a:schemeClr val="bg1"/>
              </a:solidFill>
            </a:endParaRPr>
          </a:p>
        </p:txBody>
      </p:sp>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0432" y="4486033"/>
            <a:ext cx="567421" cy="483943"/>
          </a:xfrm>
          <a:prstGeom prst="rect">
            <a:avLst/>
          </a:prstGeom>
          <a:noFill/>
          <a:ln>
            <a:noFill/>
          </a:ln>
        </p:spPr>
      </p:pic>
      <p:sp>
        <p:nvSpPr>
          <p:cNvPr id="10" name="Freeform 5"/>
          <p:cNvSpPr>
            <a:spLocks/>
          </p:cNvSpPr>
          <p:nvPr/>
        </p:nvSpPr>
        <p:spPr bwMode="auto">
          <a:xfrm>
            <a:off x="395536" y="2139702"/>
            <a:ext cx="3752679" cy="2952328"/>
          </a:xfrm>
          <a:custGeom>
            <a:avLst/>
            <a:gdLst>
              <a:gd name="T0" fmla="*/ 1312 w 1315"/>
              <a:gd name="T1" fmla="*/ 69 h 1732"/>
              <a:gd name="T2" fmla="*/ 1297 w 1315"/>
              <a:gd name="T3" fmla="*/ 38 h 1732"/>
              <a:gd name="T4" fmla="*/ 1270 w 1315"/>
              <a:gd name="T5" fmla="*/ 17 h 1732"/>
              <a:gd name="T6" fmla="*/ 1238 w 1315"/>
              <a:gd name="T7" fmla="*/ 6 h 1732"/>
              <a:gd name="T8" fmla="*/ 1227 w 1315"/>
              <a:gd name="T9" fmla="*/ 5 h 1732"/>
              <a:gd name="T10" fmla="*/ 1166 w 1315"/>
              <a:gd name="T11" fmla="*/ 5 h 1732"/>
              <a:gd name="T12" fmla="*/ 833 w 1315"/>
              <a:gd name="T13" fmla="*/ 3 h 1732"/>
              <a:gd name="T14" fmla="*/ 316 w 1315"/>
              <a:gd name="T15" fmla="*/ 0 h 1732"/>
              <a:gd name="T16" fmla="*/ 138 w 1315"/>
              <a:gd name="T17" fmla="*/ 0 h 1732"/>
              <a:gd name="T18" fmla="*/ 75 w 1315"/>
              <a:gd name="T19" fmla="*/ 2 h 1732"/>
              <a:gd name="T20" fmla="*/ 29 w 1315"/>
              <a:gd name="T21" fmla="*/ 28 h 1732"/>
              <a:gd name="T22" fmla="*/ 3 w 1315"/>
              <a:gd name="T23" fmla="*/ 75 h 1732"/>
              <a:gd name="T24" fmla="*/ 2 w 1315"/>
              <a:gd name="T25" fmla="*/ 166 h 1732"/>
              <a:gd name="T26" fmla="*/ 0 w 1315"/>
              <a:gd name="T27" fmla="*/ 1223 h 1732"/>
              <a:gd name="T28" fmla="*/ 0 w 1315"/>
              <a:gd name="T29" fmla="*/ 1608 h 1732"/>
              <a:gd name="T30" fmla="*/ 0 w 1315"/>
              <a:gd name="T31" fmla="*/ 1638 h 1732"/>
              <a:gd name="T32" fmla="*/ 0 w 1315"/>
              <a:gd name="T33" fmla="*/ 1646 h 1732"/>
              <a:gd name="T34" fmla="*/ 12 w 1315"/>
              <a:gd name="T35" fmla="*/ 1684 h 1732"/>
              <a:gd name="T36" fmla="*/ 32 w 1315"/>
              <a:gd name="T37" fmla="*/ 1707 h 1732"/>
              <a:gd name="T38" fmla="*/ 57 w 1315"/>
              <a:gd name="T39" fmla="*/ 1723 h 1732"/>
              <a:gd name="T40" fmla="*/ 86 w 1315"/>
              <a:gd name="T41" fmla="*/ 1730 h 1732"/>
              <a:gd name="T42" fmla="*/ 95 w 1315"/>
              <a:gd name="T43" fmla="*/ 1732 h 1732"/>
              <a:gd name="T44" fmla="*/ 647 w 1315"/>
              <a:gd name="T45" fmla="*/ 1729 h 1732"/>
              <a:gd name="T46" fmla="*/ 922 w 1315"/>
              <a:gd name="T47" fmla="*/ 1726 h 1732"/>
              <a:gd name="T48" fmla="*/ 1128 w 1315"/>
              <a:gd name="T49" fmla="*/ 1720 h 1732"/>
              <a:gd name="T50" fmla="*/ 1227 w 1315"/>
              <a:gd name="T51" fmla="*/ 1717 h 1732"/>
              <a:gd name="T52" fmla="*/ 1186 w 1315"/>
              <a:gd name="T53" fmla="*/ 1715 h 1732"/>
              <a:gd name="T54" fmla="*/ 1131 w 1315"/>
              <a:gd name="T55" fmla="*/ 1710 h 1732"/>
              <a:gd name="T56" fmla="*/ 1123 w 1315"/>
              <a:gd name="T57" fmla="*/ 1707 h 1732"/>
              <a:gd name="T58" fmla="*/ 1148 w 1315"/>
              <a:gd name="T59" fmla="*/ 1704 h 1732"/>
              <a:gd name="T60" fmla="*/ 980 w 1315"/>
              <a:gd name="T61" fmla="*/ 1701 h 1732"/>
              <a:gd name="T62" fmla="*/ 1105 w 1315"/>
              <a:gd name="T63" fmla="*/ 1692 h 1732"/>
              <a:gd name="T64" fmla="*/ 1094 w 1315"/>
              <a:gd name="T65" fmla="*/ 1686 h 1732"/>
              <a:gd name="T66" fmla="*/ 1109 w 1315"/>
              <a:gd name="T67" fmla="*/ 1678 h 1732"/>
              <a:gd name="T68" fmla="*/ 1227 w 1315"/>
              <a:gd name="T69" fmla="*/ 1674 h 1732"/>
              <a:gd name="T70" fmla="*/ 1247 w 1315"/>
              <a:gd name="T71" fmla="*/ 1669 h 1732"/>
              <a:gd name="T72" fmla="*/ 1263 w 1315"/>
              <a:gd name="T73" fmla="*/ 1652 h 1732"/>
              <a:gd name="T74" fmla="*/ 1258 w 1315"/>
              <a:gd name="T75" fmla="*/ 1664 h 1732"/>
              <a:gd name="T76" fmla="*/ 1263 w 1315"/>
              <a:gd name="T77" fmla="*/ 1660 h 1732"/>
              <a:gd name="T78" fmla="*/ 1269 w 1315"/>
              <a:gd name="T79" fmla="*/ 1647 h 1732"/>
              <a:gd name="T80" fmla="*/ 1272 w 1315"/>
              <a:gd name="T81" fmla="*/ 1638 h 1732"/>
              <a:gd name="T82" fmla="*/ 1275 w 1315"/>
              <a:gd name="T83" fmla="*/ 1621 h 1732"/>
              <a:gd name="T84" fmla="*/ 1281 w 1315"/>
              <a:gd name="T85" fmla="*/ 1245 h 1732"/>
              <a:gd name="T86" fmla="*/ 1289 w 1315"/>
              <a:gd name="T87" fmla="*/ 332 h 1732"/>
              <a:gd name="T88" fmla="*/ 1292 w 1315"/>
              <a:gd name="T89" fmla="*/ 340 h 1732"/>
              <a:gd name="T90" fmla="*/ 1295 w 1315"/>
              <a:gd name="T91" fmla="*/ 347 h 1732"/>
              <a:gd name="T92" fmla="*/ 1297 w 1315"/>
              <a:gd name="T93" fmla="*/ 338 h 1732"/>
              <a:gd name="T94" fmla="*/ 1298 w 1315"/>
              <a:gd name="T95" fmla="*/ 343 h 1732"/>
              <a:gd name="T96" fmla="*/ 1300 w 1315"/>
              <a:gd name="T97" fmla="*/ 329 h 1732"/>
              <a:gd name="T98" fmla="*/ 1303 w 1315"/>
              <a:gd name="T99" fmla="*/ 303 h 1732"/>
              <a:gd name="T100" fmla="*/ 1306 w 1315"/>
              <a:gd name="T101" fmla="*/ 295 h 1732"/>
              <a:gd name="T102" fmla="*/ 1306 w 1315"/>
              <a:gd name="T103" fmla="*/ 290 h 1732"/>
              <a:gd name="T104" fmla="*/ 1309 w 1315"/>
              <a:gd name="T105" fmla="*/ 270 h 1732"/>
              <a:gd name="T106" fmla="*/ 1313 w 1315"/>
              <a:gd name="T107" fmla="*/ 129 h 1732"/>
              <a:gd name="T108" fmla="*/ 1315 w 1315"/>
              <a:gd name="T109" fmla="*/ 101 h 1732"/>
              <a:gd name="T110" fmla="*/ 1315 w 1315"/>
              <a:gd name="T111" fmla="*/ 9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5" h="1732">
                <a:moveTo>
                  <a:pt x="1315" y="91"/>
                </a:moveTo>
                <a:lnTo>
                  <a:pt x="1315" y="91"/>
                </a:lnTo>
                <a:lnTo>
                  <a:pt x="1313" y="80"/>
                </a:lnTo>
                <a:lnTo>
                  <a:pt x="1312" y="69"/>
                </a:lnTo>
                <a:lnTo>
                  <a:pt x="1307" y="58"/>
                </a:lnTo>
                <a:lnTo>
                  <a:pt x="1303" y="48"/>
                </a:lnTo>
                <a:lnTo>
                  <a:pt x="1303" y="48"/>
                </a:lnTo>
                <a:lnTo>
                  <a:pt x="1297" y="38"/>
                </a:lnTo>
                <a:lnTo>
                  <a:pt x="1289" y="31"/>
                </a:lnTo>
                <a:lnTo>
                  <a:pt x="1280" y="23"/>
                </a:lnTo>
                <a:lnTo>
                  <a:pt x="1270" y="17"/>
                </a:lnTo>
                <a:lnTo>
                  <a:pt x="1270" y="17"/>
                </a:lnTo>
                <a:lnTo>
                  <a:pt x="1260" y="12"/>
                </a:lnTo>
                <a:lnTo>
                  <a:pt x="1249" y="8"/>
                </a:lnTo>
                <a:lnTo>
                  <a:pt x="1249" y="8"/>
                </a:lnTo>
                <a:lnTo>
                  <a:pt x="1238" y="6"/>
                </a:lnTo>
                <a:lnTo>
                  <a:pt x="1238" y="6"/>
                </a:lnTo>
                <a:lnTo>
                  <a:pt x="1232" y="5"/>
                </a:lnTo>
                <a:lnTo>
                  <a:pt x="1229" y="5"/>
                </a:lnTo>
                <a:lnTo>
                  <a:pt x="1227" y="5"/>
                </a:lnTo>
                <a:lnTo>
                  <a:pt x="1227" y="5"/>
                </a:lnTo>
                <a:lnTo>
                  <a:pt x="1207" y="5"/>
                </a:lnTo>
                <a:lnTo>
                  <a:pt x="1207" y="5"/>
                </a:lnTo>
                <a:lnTo>
                  <a:pt x="1166" y="5"/>
                </a:lnTo>
                <a:lnTo>
                  <a:pt x="1166" y="5"/>
                </a:lnTo>
                <a:lnTo>
                  <a:pt x="1000" y="5"/>
                </a:lnTo>
                <a:lnTo>
                  <a:pt x="833" y="3"/>
                </a:lnTo>
                <a:lnTo>
                  <a:pt x="833" y="3"/>
                </a:lnTo>
                <a:lnTo>
                  <a:pt x="807" y="3"/>
                </a:lnTo>
                <a:lnTo>
                  <a:pt x="807" y="3"/>
                </a:lnTo>
                <a:lnTo>
                  <a:pt x="316" y="0"/>
                </a:lnTo>
                <a:lnTo>
                  <a:pt x="316" y="0"/>
                </a:lnTo>
                <a:lnTo>
                  <a:pt x="197" y="0"/>
                </a:lnTo>
                <a:lnTo>
                  <a:pt x="197" y="0"/>
                </a:lnTo>
                <a:lnTo>
                  <a:pt x="138" y="0"/>
                </a:lnTo>
                <a:lnTo>
                  <a:pt x="138" y="0"/>
                </a:lnTo>
                <a:lnTo>
                  <a:pt x="109" y="0"/>
                </a:lnTo>
                <a:lnTo>
                  <a:pt x="94" y="0"/>
                </a:lnTo>
                <a:lnTo>
                  <a:pt x="94" y="0"/>
                </a:lnTo>
                <a:lnTo>
                  <a:pt x="75" y="2"/>
                </a:lnTo>
                <a:lnTo>
                  <a:pt x="58" y="8"/>
                </a:lnTo>
                <a:lnTo>
                  <a:pt x="58" y="8"/>
                </a:lnTo>
                <a:lnTo>
                  <a:pt x="41" y="17"/>
                </a:lnTo>
                <a:lnTo>
                  <a:pt x="29" y="28"/>
                </a:lnTo>
                <a:lnTo>
                  <a:pt x="17" y="41"/>
                </a:lnTo>
                <a:lnTo>
                  <a:pt x="9" y="57"/>
                </a:lnTo>
                <a:lnTo>
                  <a:pt x="9" y="57"/>
                </a:lnTo>
                <a:lnTo>
                  <a:pt x="3" y="75"/>
                </a:lnTo>
                <a:lnTo>
                  <a:pt x="2" y="92"/>
                </a:lnTo>
                <a:lnTo>
                  <a:pt x="2" y="108"/>
                </a:lnTo>
                <a:lnTo>
                  <a:pt x="2" y="108"/>
                </a:lnTo>
                <a:lnTo>
                  <a:pt x="2" y="166"/>
                </a:lnTo>
                <a:lnTo>
                  <a:pt x="2" y="166"/>
                </a:lnTo>
                <a:lnTo>
                  <a:pt x="2" y="283"/>
                </a:lnTo>
                <a:lnTo>
                  <a:pt x="2" y="283"/>
                </a:lnTo>
                <a:lnTo>
                  <a:pt x="0" y="1223"/>
                </a:lnTo>
                <a:lnTo>
                  <a:pt x="0" y="1223"/>
                </a:lnTo>
                <a:lnTo>
                  <a:pt x="0" y="1478"/>
                </a:lnTo>
                <a:lnTo>
                  <a:pt x="0" y="1478"/>
                </a:lnTo>
                <a:lnTo>
                  <a:pt x="0" y="1608"/>
                </a:lnTo>
                <a:lnTo>
                  <a:pt x="0" y="1624"/>
                </a:lnTo>
                <a:lnTo>
                  <a:pt x="0" y="1632"/>
                </a:lnTo>
                <a:lnTo>
                  <a:pt x="0" y="1637"/>
                </a:lnTo>
                <a:lnTo>
                  <a:pt x="0" y="1638"/>
                </a:lnTo>
                <a:lnTo>
                  <a:pt x="0" y="1640"/>
                </a:lnTo>
                <a:lnTo>
                  <a:pt x="0" y="1640"/>
                </a:lnTo>
                <a:lnTo>
                  <a:pt x="0" y="1646"/>
                </a:lnTo>
                <a:lnTo>
                  <a:pt x="0" y="1646"/>
                </a:lnTo>
                <a:lnTo>
                  <a:pt x="2" y="1655"/>
                </a:lnTo>
                <a:lnTo>
                  <a:pt x="5" y="1666"/>
                </a:lnTo>
                <a:lnTo>
                  <a:pt x="8" y="1675"/>
                </a:lnTo>
                <a:lnTo>
                  <a:pt x="12" y="1684"/>
                </a:lnTo>
                <a:lnTo>
                  <a:pt x="12" y="1684"/>
                </a:lnTo>
                <a:lnTo>
                  <a:pt x="18" y="1692"/>
                </a:lnTo>
                <a:lnTo>
                  <a:pt x="25" y="1700"/>
                </a:lnTo>
                <a:lnTo>
                  <a:pt x="32" y="1707"/>
                </a:lnTo>
                <a:lnTo>
                  <a:pt x="40" y="1714"/>
                </a:lnTo>
                <a:lnTo>
                  <a:pt x="40" y="1714"/>
                </a:lnTo>
                <a:lnTo>
                  <a:pt x="48" y="1720"/>
                </a:lnTo>
                <a:lnTo>
                  <a:pt x="57" y="1723"/>
                </a:lnTo>
                <a:lnTo>
                  <a:pt x="66" y="1727"/>
                </a:lnTo>
                <a:lnTo>
                  <a:pt x="77" y="1729"/>
                </a:lnTo>
                <a:lnTo>
                  <a:pt x="77" y="1729"/>
                </a:lnTo>
                <a:lnTo>
                  <a:pt x="86" y="1730"/>
                </a:lnTo>
                <a:lnTo>
                  <a:pt x="86" y="1730"/>
                </a:lnTo>
                <a:lnTo>
                  <a:pt x="92" y="1730"/>
                </a:lnTo>
                <a:lnTo>
                  <a:pt x="94" y="1732"/>
                </a:lnTo>
                <a:lnTo>
                  <a:pt x="95" y="1732"/>
                </a:lnTo>
                <a:lnTo>
                  <a:pt x="103" y="1732"/>
                </a:lnTo>
                <a:lnTo>
                  <a:pt x="135" y="1730"/>
                </a:lnTo>
                <a:lnTo>
                  <a:pt x="135" y="1730"/>
                </a:lnTo>
                <a:lnTo>
                  <a:pt x="647" y="1729"/>
                </a:lnTo>
                <a:lnTo>
                  <a:pt x="647" y="1729"/>
                </a:lnTo>
                <a:lnTo>
                  <a:pt x="674" y="1727"/>
                </a:lnTo>
                <a:lnTo>
                  <a:pt x="674" y="1727"/>
                </a:lnTo>
                <a:lnTo>
                  <a:pt x="922" y="1726"/>
                </a:lnTo>
                <a:lnTo>
                  <a:pt x="1045" y="1724"/>
                </a:lnTo>
                <a:lnTo>
                  <a:pt x="1152" y="1720"/>
                </a:lnTo>
                <a:lnTo>
                  <a:pt x="1152" y="1720"/>
                </a:lnTo>
                <a:lnTo>
                  <a:pt x="1128" y="1720"/>
                </a:lnTo>
                <a:lnTo>
                  <a:pt x="1109" y="1720"/>
                </a:lnTo>
                <a:lnTo>
                  <a:pt x="1109" y="1720"/>
                </a:lnTo>
                <a:lnTo>
                  <a:pt x="1174" y="1718"/>
                </a:lnTo>
                <a:lnTo>
                  <a:pt x="1227" y="1717"/>
                </a:lnTo>
                <a:lnTo>
                  <a:pt x="1227" y="1717"/>
                </a:lnTo>
                <a:lnTo>
                  <a:pt x="1163" y="1717"/>
                </a:lnTo>
                <a:lnTo>
                  <a:pt x="1163" y="1717"/>
                </a:lnTo>
                <a:lnTo>
                  <a:pt x="1186" y="1715"/>
                </a:lnTo>
                <a:lnTo>
                  <a:pt x="1195" y="1714"/>
                </a:lnTo>
                <a:lnTo>
                  <a:pt x="1201" y="1712"/>
                </a:lnTo>
                <a:lnTo>
                  <a:pt x="1201" y="1712"/>
                </a:lnTo>
                <a:lnTo>
                  <a:pt x="1131" y="1710"/>
                </a:lnTo>
                <a:lnTo>
                  <a:pt x="1131" y="1710"/>
                </a:lnTo>
                <a:lnTo>
                  <a:pt x="1140" y="1709"/>
                </a:lnTo>
                <a:lnTo>
                  <a:pt x="1135" y="1707"/>
                </a:lnTo>
                <a:lnTo>
                  <a:pt x="1123" y="1707"/>
                </a:lnTo>
                <a:lnTo>
                  <a:pt x="1115" y="1706"/>
                </a:lnTo>
                <a:lnTo>
                  <a:pt x="1115" y="1706"/>
                </a:lnTo>
                <a:lnTo>
                  <a:pt x="1135" y="1706"/>
                </a:lnTo>
                <a:lnTo>
                  <a:pt x="1148" y="1704"/>
                </a:lnTo>
                <a:lnTo>
                  <a:pt x="1148" y="1704"/>
                </a:lnTo>
                <a:lnTo>
                  <a:pt x="1103" y="1704"/>
                </a:lnTo>
                <a:lnTo>
                  <a:pt x="1058" y="1703"/>
                </a:lnTo>
                <a:lnTo>
                  <a:pt x="980" y="1701"/>
                </a:lnTo>
                <a:lnTo>
                  <a:pt x="980" y="1701"/>
                </a:lnTo>
                <a:lnTo>
                  <a:pt x="1055" y="1698"/>
                </a:lnTo>
                <a:lnTo>
                  <a:pt x="1085" y="1697"/>
                </a:lnTo>
                <a:lnTo>
                  <a:pt x="1105" y="1692"/>
                </a:lnTo>
                <a:lnTo>
                  <a:pt x="1105" y="1692"/>
                </a:lnTo>
                <a:lnTo>
                  <a:pt x="1095" y="1689"/>
                </a:lnTo>
                <a:lnTo>
                  <a:pt x="1094" y="1687"/>
                </a:lnTo>
                <a:lnTo>
                  <a:pt x="1094" y="1686"/>
                </a:lnTo>
                <a:lnTo>
                  <a:pt x="1095" y="1684"/>
                </a:lnTo>
                <a:lnTo>
                  <a:pt x="1098" y="1683"/>
                </a:lnTo>
                <a:lnTo>
                  <a:pt x="1109" y="1678"/>
                </a:lnTo>
                <a:lnTo>
                  <a:pt x="1109" y="1678"/>
                </a:lnTo>
                <a:lnTo>
                  <a:pt x="1092" y="1677"/>
                </a:lnTo>
                <a:lnTo>
                  <a:pt x="1080" y="1674"/>
                </a:lnTo>
                <a:lnTo>
                  <a:pt x="1227" y="1674"/>
                </a:lnTo>
                <a:lnTo>
                  <a:pt x="1227" y="1674"/>
                </a:lnTo>
                <a:lnTo>
                  <a:pt x="1237" y="1674"/>
                </a:lnTo>
                <a:lnTo>
                  <a:pt x="1244" y="1671"/>
                </a:lnTo>
                <a:lnTo>
                  <a:pt x="1244" y="1671"/>
                </a:lnTo>
                <a:lnTo>
                  <a:pt x="1247" y="1669"/>
                </a:lnTo>
                <a:lnTo>
                  <a:pt x="1247" y="1669"/>
                </a:lnTo>
                <a:lnTo>
                  <a:pt x="1257" y="1663"/>
                </a:lnTo>
                <a:lnTo>
                  <a:pt x="1260" y="1658"/>
                </a:lnTo>
                <a:lnTo>
                  <a:pt x="1263" y="1652"/>
                </a:lnTo>
                <a:lnTo>
                  <a:pt x="1263" y="1652"/>
                </a:lnTo>
                <a:lnTo>
                  <a:pt x="1258" y="1661"/>
                </a:lnTo>
                <a:lnTo>
                  <a:pt x="1258" y="1661"/>
                </a:lnTo>
                <a:lnTo>
                  <a:pt x="1258" y="1664"/>
                </a:lnTo>
                <a:lnTo>
                  <a:pt x="1258" y="1664"/>
                </a:lnTo>
                <a:lnTo>
                  <a:pt x="1258" y="1664"/>
                </a:lnTo>
                <a:lnTo>
                  <a:pt x="1263" y="1660"/>
                </a:lnTo>
                <a:lnTo>
                  <a:pt x="1263" y="1660"/>
                </a:lnTo>
                <a:lnTo>
                  <a:pt x="1264" y="1655"/>
                </a:lnTo>
                <a:lnTo>
                  <a:pt x="1264" y="1655"/>
                </a:lnTo>
                <a:lnTo>
                  <a:pt x="1269" y="1647"/>
                </a:lnTo>
                <a:lnTo>
                  <a:pt x="1269" y="1647"/>
                </a:lnTo>
                <a:lnTo>
                  <a:pt x="1270" y="1643"/>
                </a:lnTo>
                <a:lnTo>
                  <a:pt x="1270" y="1643"/>
                </a:lnTo>
                <a:lnTo>
                  <a:pt x="1272" y="1638"/>
                </a:lnTo>
                <a:lnTo>
                  <a:pt x="1272" y="1638"/>
                </a:lnTo>
                <a:lnTo>
                  <a:pt x="1274" y="1632"/>
                </a:lnTo>
                <a:lnTo>
                  <a:pt x="1274" y="1632"/>
                </a:lnTo>
                <a:lnTo>
                  <a:pt x="1275" y="1621"/>
                </a:lnTo>
                <a:lnTo>
                  <a:pt x="1275" y="1621"/>
                </a:lnTo>
                <a:lnTo>
                  <a:pt x="1277" y="1597"/>
                </a:lnTo>
                <a:lnTo>
                  <a:pt x="1278" y="1560"/>
                </a:lnTo>
                <a:lnTo>
                  <a:pt x="1280" y="1462"/>
                </a:lnTo>
                <a:lnTo>
                  <a:pt x="1281" y="1245"/>
                </a:lnTo>
                <a:lnTo>
                  <a:pt x="1281" y="1245"/>
                </a:lnTo>
                <a:lnTo>
                  <a:pt x="1283" y="762"/>
                </a:lnTo>
                <a:lnTo>
                  <a:pt x="1286" y="541"/>
                </a:lnTo>
                <a:lnTo>
                  <a:pt x="1289" y="332"/>
                </a:lnTo>
                <a:lnTo>
                  <a:pt x="1289" y="332"/>
                </a:lnTo>
                <a:lnTo>
                  <a:pt x="1289" y="332"/>
                </a:lnTo>
                <a:lnTo>
                  <a:pt x="1290" y="333"/>
                </a:lnTo>
                <a:lnTo>
                  <a:pt x="1292" y="340"/>
                </a:lnTo>
                <a:lnTo>
                  <a:pt x="1292" y="346"/>
                </a:lnTo>
                <a:lnTo>
                  <a:pt x="1293" y="347"/>
                </a:lnTo>
                <a:lnTo>
                  <a:pt x="1295" y="347"/>
                </a:lnTo>
                <a:lnTo>
                  <a:pt x="1295" y="347"/>
                </a:lnTo>
                <a:lnTo>
                  <a:pt x="1295" y="337"/>
                </a:lnTo>
                <a:lnTo>
                  <a:pt x="1295" y="326"/>
                </a:lnTo>
                <a:lnTo>
                  <a:pt x="1295" y="326"/>
                </a:lnTo>
                <a:lnTo>
                  <a:pt x="1297" y="338"/>
                </a:lnTo>
                <a:lnTo>
                  <a:pt x="1297" y="343"/>
                </a:lnTo>
                <a:lnTo>
                  <a:pt x="1297" y="343"/>
                </a:lnTo>
                <a:lnTo>
                  <a:pt x="1298" y="343"/>
                </a:lnTo>
                <a:lnTo>
                  <a:pt x="1298" y="343"/>
                </a:lnTo>
                <a:lnTo>
                  <a:pt x="1298" y="327"/>
                </a:lnTo>
                <a:lnTo>
                  <a:pt x="1298" y="326"/>
                </a:lnTo>
                <a:lnTo>
                  <a:pt x="1298" y="326"/>
                </a:lnTo>
                <a:lnTo>
                  <a:pt x="1300" y="329"/>
                </a:lnTo>
                <a:lnTo>
                  <a:pt x="1300" y="329"/>
                </a:lnTo>
                <a:lnTo>
                  <a:pt x="1301" y="326"/>
                </a:lnTo>
                <a:lnTo>
                  <a:pt x="1301" y="326"/>
                </a:lnTo>
                <a:lnTo>
                  <a:pt x="1303" y="303"/>
                </a:lnTo>
                <a:lnTo>
                  <a:pt x="1304" y="292"/>
                </a:lnTo>
                <a:lnTo>
                  <a:pt x="1304" y="290"/>
                </a:lnTo>
                <a:lnTo>
                  <a:pt x="1306" y="295"/>
                </a:lnTo>
                <a:lnTo>
                  <a:pt x="1306" y="295"/>
                </a:lnTo>
                <a:lnTo>
                  <a:pt x="1304" y="310"/>
                </a:lnTo>
                <a:lnTo>
                  <a:pt x="1304" y="310"/>
                </a:lnTo>
                <a:lnTo>
                  <a:pt x="1306" y="304"/>
                </a:lnTo>
                <a:lnTo>
                  <a:pt x="1306" y="290"/>
                </a:lnTo>
                <a:lnTo>
                  <a:pt x="1306" y="275"/>
                </a:lnTo>
                <a:lnTo>
                  <a:pt x="1307" y="267"/>
                </a:lnTo>
                <a:lnTo>
                  <a:pt x="1307" y="267"/>
                </a:lnTo>
                <a:lnTo>
                  <a:pt x="1309" y="270"/>
                </a:lnTo>
                <a:lnTo>
                  <a:pt x="1310" y="270"/>
                </a:lnTo>
                <a:lnTo>
                  <a:pt x="1310" y="267"/>
                </a:lnTo>
                <a:lnTo>
                  <a:pt x="1310" y="267"/>
                </a:lnTo>
                <a:lnTo>
                  <a:pt x="1313" y="129"/>
                </a:lnTo>
                <a:lnTo>
                  <a:pt x="1313" y="129"/>
                </a:lnTo>
                <a:lnTo>
                  <a:pt x="1315" y="111"/>
                </a:lnTo>
                <a:lnTo>
                  <a:pt x="1315" y="111"/>
                </a:lnTo>
                <a:lnTo>
                  <a:pt x="1315" y="101"/>
                </a:lnTo>
                <a:lnTo>
                  <a:pt x="1315" y="97"/>
                </a:lnTo>
                <a:lnTo>
                  <a:pt x="1315" y="94"/>
                </a:lnTo>
                <a:lnTo>
                  <a:pt x="1315" y="94"/>
                </a:lnTo>
                <a:lnTo>
                  <a:pt x="1315" y="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TextBox 10"/>
          <p:cNvSpPr txBox="1"/>
          <p:nvPr/>
        </p:nvSpPr>
        <p:spPr>
          <a:xfrm>
            <a:off x="680441" y="2243063"/>
            <a:ext cx="2963875" cy="4001095"/>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solidFill>
                  <a:srgbClr val="007D85"/>
                </a:solidFill>
              </a:rPr>
              <a:t>Children and young people </a:t>
            </a:r>
            <a:endParaRPr lang="en-GB" sz="1400" dirty="0">
              <a:solidFill>
                <a:srgbClr val="007D85"/>
              </a:solidFill>
            </a:endParaRPr>
          </a:p>
          <a:p>
            <a:pPr marL="285750" indent="-285750">
              <a:buFont typeface="Arial" panose="020B0604020202020204" pitchFamily="34" charset="0"/>
              <a:buChar char="•"/>
            </a:pPr>
            <a:r>
              <a:rPr lang="en-GB" sz="1400" dirty="0" smtClean="0">
                <a:solidFill>
                  <a:srgbClr val="007D85"/>
                </a:solidFill>
              </a:rPr>
              <a:t>Ethnic minority groups</a:t>
            </a:r>
            <a:endParaRPr lang="en-GB" sz="1400" dirty="0">
              <a:solidFill>
                <a:srgbClr val="007D85"/>
              </a:solidFill>
            </a:endParaRPr>
          </a:p>
          <a:p>
            <a:pPr marL="285750" indent="-285750">
              <a:buFont typeface="Arial" panose="020B0604020202020204" pitchFamily="34" charset="0"/>
              <a:buChar char="•"/>
            </a:pPr>
            <a:r>
              <a:rPr lang="en-GB" sz="1400" dirty="0" smtClean="0">
                <a:solidFill>
                  <a:srgbClr val="007D85"/>
                </a:solidFill>
              </a:rPr>
              <a:t>Residents of low deprivation areas </a:t>
            </a:r>
            <a:endParaRPr lang="en-GB" sz="1400" dirty="0">
              <a:solidFill>
                <a:srgbClr val="007D85"/>
              </a:solidFill>
            </a:endParaRPr>
          </a:p>
          <a:p>
            <a:pPr marL="285750" indent="-285750">
              <a:buFont typeface="Arial" panose="020B0604020202020204" pitchFamily="34" charset="0"/>
              <a:buChar char="•"/>
            </a:pPr>
            <a:r>
              <a:rPr lang="en-GB" sz="1400" dirty="0" smtClean="0">
                <a:solidFill>
                  <a:srgbClr val="007D85"/>
                </a:solidFill>
              </a:rPr>
              <a:t>Unemployed/ homeless</a:t>
            </a:r>
          </a:p>
          <a:p>
            <a:pPr marL="285750" indent="-285750">
              <a:buFont typeface="Arial" panose="020B0604020202020204" pitchFamily="34" charset="0"/>
              <a:buChar char="•"/>
            </a:pPr>
            <a:r>
              <a:rPr lang="en-GB" sz="1400" dirty="0" smtClean="0">
                <a:solidFill>
                  <a:srgbClr val="007D85"/>
                </a:solidFill>
              </a:rPr>
              <a:t>Those on low income </a:t>
            </a:r>
          </a:p>
          <a:p>
            <a:pPr marL="285750" indent="-285750">
              <a:buFont typeface="Arial" panose="020B0604020202020204" pitchFamily="34" charset="0"/>
              <a:buChar char="•"/>
            </a:pPr>
            <a:r>
              <a:rPr lang="en-GB" sz="1400" dirty="0" smtClean="0">
                <a:solidFill>
                  <a:srgbClr val="007D85"/>
                </a:solidFill>
              </a:rPr>
              <a:t>Offender/ ex offenders</a:t>
            </a:r>
          </a:p>
          <a:p>
            <a:pPr marL="285750" indent="-285750">
              <a:buFont typeface="Arial" panose="020B0604020202020204" pitchFamily="34" charset="0"/>
              <a:buChar char="•"/>
            </a:pPr>
            <a:r>
              <a:rPr lang="en-GB" sz="1400" dirty="0" smtClean="0">
                <a:solidFill>
                  <a:srgbClr val="007D85"/>
                </a:solidFill>
              </a:rPr>
              <a:t>Adults with substance misuse issues </a:t>
            </a:r>
          </a:p>
          <a:p>
            <a:pPr marL="285750" indent="-285750">
              <a:buFont typeface="Arial" panose="020B0604020202020204" pitchFamily="34" charset="0"/>
              <a:buChar char="•"/>
            </a:pPr>
            <a:r>
              <a:rPr lang="en-GB" sz="1400" dirty="0" smtClean="0">
                <a:solidFill>
                  <a:srgbClr val="007D85"/>
                </a:solidFill>
              </a:rPr>
              <a:t>Adults with mental health disorders </a:t>
            </a:r>
          </a:p>
          <a:p>
            <a:pPr marL="285750" indent="-285750">
              <a:buFont typeface="Arial" panose="020B0604020202020204" pitchFamily="34" charset="0"/>
              <a:buChar char="•"/>
            </a:pPr>
            <a:r>
              <a:rPr lang="en-GB" sz="1400" dirty="0" smtClean="0">
                <a:solidFill>
                  <a:srgbClr val="007D85"/>
                </a:solidFill>
              </a:rPr>
              <a:t>Poorer intellectual functioning  and learning disabilities </a:t>
            </a:r>
          </a:p>
          <a:p>
            <a:endParaRPr lang="en-GB" sz="1400" dirty="0" smtClean="0">
              <a:solidFill>
                <a:srgbClr val="007D85"/>
              </a:solidFill>
            </a:endParaRPr>
          </a:p>
          <a:p>
            <a:endParaRPr lang="en-GB" dirty="0" smtClean="0">
              <a:solidFill>
                <a:srgbClr val="007D85"/>
              </a:solidFill>
            </a:endParaRPr>
          </a:p>
          <a:p>
            <a:endParaRPr lang="en-GB" dirty="0">
              <a:solidFill>
                <a:srgbClr val="007D85"/>
              </a:solidFill>
            </a:endParaRPr>
          </a:p>
          <a:p>
            <a:endParaRPr lang="en-GB" dirty="0" smtClean="0">
              <a:solidFill>
                <a:srgbClr val="007D85"/>
              </a:solidFill>
            </a:endParaRPr>
          </a:p>
          <a:p>
            <a:endParaRPr lang="en-GB" dirty="0">
              <a:solidFill>
                <a:srgbClr val="007D85"/>
              </a:solidFill>
            </a:endParaRPr>
          </a:p>
        </p:txBody>
      </p:sp>
      <p:pic>
        <p:nvPicPr>
          <p:cNvPr id="13" name="Picture 12"/>
          <p:cNvPicPr>
            <a:picLocks noChangeAspect="1"/>
          </p:cNvPicPr>
          <p:nvPr/>
        </p:nvPicPr>
        <p:blipFill>
          <a:blip r:embed="rId3"/>
          <a:stretch>
            <a:fillRect/>
          </a:stretch>
        </p:blipFill>
        <p:spPr>
          <a:xfrm>
            <a:off x="4350714" y="1456751"/>
            <a:ext cx="4243210" cy="3944368"/>
          </a:xfrm>
          <a:prstGeom prst="rect">
            <a:avLst/>
          </a:prstGeom>
        </p:spPr>
      </p:pic>
      <p:sp>
        <p:nvSpPr>
          <p:cNvPr id="3" name="Rectangle 2"/>
          <p:cNvSpPr/>
          <p:nvPr/>
        </p:nvSpPr>
        <p:spPr>
          <a:xfrm>
            <a:off x="1156910" y="1800596"/>
            <a:ext cx="2010935" cy="369332"/>
          </a:xfrm>
          <a:prstGeom prst="rect">
            <a:avLst/>
          </a:prstGeom>
        </p:spPr>
        <p:txBody>
          <a:bodyPr wrap="none">
            <a:spAutoFit/>
          </a:bodyPr>
          <a:lstStyle/>
          <a:p>
            <a:r>
              <a:rPr lang="en-GB" b="1" dirty="0">
                <a:solidFill>
                  <a:schemeClr val="bg1"/>
                </a:solidFill>
              </a:rPr>
              <a:t>Vulnerable Groups </a:t>
            </a:r>
            <a:endParaRPr lang="en-GB" dirty="0"/>
          </a:p>
        </p:txBody>
      </p:sp>
    </p:spTree>
    <p:extLst>
      <p:ext uri="{BB962C8B-B14F-4D97-AF65-F5344CB8AC3E}">
        <p14:creationId xmlns:p14="http://schemas.microsoft.com/office/powerpoint/2010/main" val="2743770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4"/>
          <p:cNvGrpSpPr>
            <a:grpSpLocks noChangeAspect="1"/>
          </p:cNvGrpSpPr>
          <p:nvPr/>
        </p:nvGrpSpPr>
        <p:grpSpPr bwMode="auto">
          <a:xfrm rot="5400000">
            <a:off x="2134025" y="-2108957"/>
            <a:ext cx="5124208" cy="9177250"/>
            <a:chOff x="204" y="682"/>
            <a:chExt cx="1627" cy="1782"/>
          </a:xfrm>
        </p:grpSpPr>
        <p:sp>
          <p:nvSpPr>
            <p:cNvPr id="13" name="AutoShape 3"/>
            <p:cNvSpPr>
              <a:spLocks noChangeAspect="1" noChangeArrowheads="1" noTextEdit="1"/>
            </p:cNvSpPr>
            <p:nvPr/>
          </p:nvSpPr>
          <p:spPr bwMode="auto">
            <a:xfrm>
              <a:off x="204" y="682"/>
              <a:ext cx="1315" cy="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5"/>
            <p:cNvSpPr>
              <a:spLocks/>
            </p:cNvSpPr>
            <p:nvPr/>
          </p:nvSpPr>
          <p:spPr bwMode="auto">
            <a:xfrm>
              <a:off x="269" y="727"/>
              <a:ext cx="1562" cy="1737"/>
            </a:xfrm>
            <a:custGeom>
              <a:avLst/>
              <a:gdLst>
                <a:gd name="T0" fmla="*/ 1312 w 1315"/>
                <a:gd name="T1" fmla="*/ 69 h 1732"/>
                <a:gd name="T2" fmla="*/ 1297 w 1315"/>
                <a:gd name="T3" fmla="*/ 38 h 1732"/>
                <a:gd name="T4" fmla="*/ 1270 w 1315"/>
                <a:gd name="T5" fmla="*/ 17 h 1732"/>
                <a:gd name="T6" fmla="*/ 1238 w 1315"/>
                <a:gd name="T7" fmla="*/ 6 h 1732"/>
                <a:gd name="T8" fmla="*/ 1227 w 1315"/>
                <a:gd name="T9" fmla="*/ 5 h 1732"/>
                <a:gd name="T10" fmla="*/ 1166 w 1315"/>
                <a:gd name="T11" fmla="*/ 5 h 1732"/>
                <a:gd name="T12" fmla="*/ 833 w 1315"/>
                <a:gd name="T13" fmla="*/ 3 h 1732"/>
                <a:gd name="T14" fmla="*/ 316 w 1315"/>
                <a:gd name="T15" fmla="*/ 0 h 1732"/>
                <a:gd name="T16" fmla="*/ 138 w 1315"/>
                <a:gd name="T17" fmla="*/ 0 h 1732"/>
                <a:gd name="T18" fmla="*/ 75 w 1315"/>
                <a:gd name="T19" fmla="*/ 2 h 1732"/>
                <a:gd name="T20" fmla="*/ 29 w 1315"/>
                <a:gd name="T21" fmla="*/ 28 h 1732"/>
                <a:gd name="T22" fmla="*/ 3 w 1315"/>
                <a:gd name="T23" fmla="*/ 75 h 1732"/>
                <a:gd name="T24" fmla="*/ 2 w 1315"/>
                <a:gd name="T25" fmla="*/ 166 h 1732"/>
                <a:gd name="T26" fmla="*/ 0 w 1315"/>
                <a:gd name="T27" fmla="*/ 1223 h 1732"/>
                <a:gd name="T28" fmla="*/ 0 w 1315"/>
                <a:gd name="T29" fmla="*/ 1608 h 1732"/>
                <a:gd name="T30" fmla="*/ 0 w 1315"/>
                <a:gd name="T31" fmla="*/ 1638 h 1732"/>
                <a:gd name="T32" fmla="*/ 0 w 1315"/>
                <a:gd name="T33" fmla="*/ 1646 h 1732"/>
                <a:gd name="T34" fmla="*/ 12 w 1315"/>
                <a:gd name="T35" fmla="*/ 1684 h 1732"/>
                <a:gd name="T36" fmla="*/ 32 w 1315"/>
                <a:gd name="T37" fmla="*/ 1707 h 1732"/>
                <a:gd name="T38" fmla="*/ 57 w 1315"/>
                <a:gd name="T39" fmla="*/ 1723 h 1732"/>
                <a:gd name="T40" fmla="*/ 86 w 1315"/>
                <a:gd name="T41" fmla="*/ 1730 h 1732"/>
                <a:gd name="T42" fmla="*/ 95 w 1315"/>
                <a:gd name="T43" fmla="*/ 1732 h 1732"/>
                <a:gd name="T44" fmla="*/ 647 w 1315"/>
                <a:gd name="T45" fmla="*/ 1729 h 1732"/>
                <a:gd name="T46" fmla="*/ 922 w 1315"/>
                <a:gd name="T47" fmla="*/ 1726 h 1732"/>
                <a:gd name="T48" fmla="*/ 1128 w 1315"/>
                <a:gd name="T49" fmla="*/ 1720 h 1732"/>
                <a:gd name="T50" fmla="*/ 1227 w 1315"/>
                <a:gd name="T51" fmla="*/ 1717 h 1732"/>
                <a:gd name="T52" fmla="*/ 1186 w 1315"/>
                <a:gd name="T53" fmla="*/ 1715 h 1732"/>
                <a:gd name="T54" fmla="*/ 1131 w 1315"/>
                <a:gd name="T55" fmla="*/ 1710 h 1732"/>
                <a:gd name="T56" fmla="*/ 1123 w 1315"/>
                <a:gd name="T57" fmla="*/ 1707 h 1732"/>
                <a:gd name="T58" fmla="*/ 1148 w 1315"/>
                <a:gd name="T59" fmla="*/ 1704 h 1732"/>
                <a:gd name="T60" fmla="*/ 980 w 1315"/>
                <a:gd name="T61" fmla="*/ 1701 h 1732"/>
                <a:gd name="T62" fmla="*/ 1105 w 1315"/>
                <a:gd name="T63" fmla="*/ 1692 h 1732"/>
                <a:gd name="T64" fmla="*/ 1094 w 1315"/>
                <a:gd name="T65" fmla="*/ 1686 h 1732"/>
                <a:gd name="T66" fmla="*/ 1109 w 1315"/>
                <a:gd name="T67" fmla="*/ 1678 h 1732"/>
                <a:gd name="T68" fmla="*/ 1227 w 1315"/>
                <a:gd name="T69" fmla="*/ 1674 h 1732"/>
                <a:gd name="T70" fmla="*/ 1247 w 1315"/>
                <a:gd name="T71" fmla="*/ 1669 h 1732"/>
                <a:gd name="T72" fmla="*/ 1263 w 1315"/>
                <a:gd name="T73" fmla="*/ 1652 h 1732"/>
                <a:gd name="T74" fmla="*/ 1258 w 1315"/>
                <a:gd name="T75" fmla="*/ 1664 h 1732"/>
                <a:gd name="T76" fmla="*/ 1263 w 1315"/>
                <a:gd name="T77" fmla="*/ 1660 h 1732"/>
                <a:gd name="T78" fmla="*/ 1269 w 1315"/>
                <a:gd name="T79" fmla="*/ 1647 h 1732"/>
                <a:gd name="T80" fmla="*/ 1272 w 1315"/>
                <a:gd name="T81" fmla="*/ 1638 h 1732"/>
                <a:gd name="T82" fmla="*/ 1275 w 1315"/>
                <a:gd name="T83" fmla="*/ 1621 h 1732"/>
                <a:gd name="T84" fmla="*/ 1281 w 1315"/>
                <a:gd name="T85" fmla="*/ 1245 h 1732"/>
                <a:gd name="T86" fmla="*/ 1289 w 1315"/>
                <a:gd name="T87" fmla="*/ 332 h 1732"/>
                <a:gd name="T88" fmla="*/ 1292 w 1315"/>
                <a:gd name="T89" fmla="*/ 340 h 1732"/>
                <a:gd name="T90" fmla="*/ 1295 w 1315"/>
                <a:gd name="T91" fmla="*/ 347 h 1732"/>
                <a:gd name="T92" fmla="*/ 1297 w 1315"/>
                <a:gd name="T93" fmla="*/ 338 h 1732"/>
                <a:gd name="T94" fmla="*/ 1298 w 1315"/>
                <a:gd name="T95" fmla="*/ 343 h 1732"/>
                <a:gd name="T96" fmla="*/ 1300 w 1315"/>
                <a:gd name="T97" fmla="*/ 329 h 1732"/>
                <a:gd name="T98" fmla="*/ 1303 w 1315"/>
                <a:gd name="T99" fmla="*/ 303 h 1732"/>
                <a:gd name="T100" fmla="*/ 1306 w 1315"/>
                <a:gd name="T101" fmla="*/ 295 h 1732"/>
                <a:gd name="T102" fmla="*/ 1306 w 1315"/>
                <a:gd name="T103" fmla="*/ 290 h 1732"/>
                <a:gd name="T104" fmla="*/ 1309 w 1315"/>
                <a:gd name="T105" fmla="*/ 270 h 1732"/>
                <a:gd name="T106" fmla="*/ 1313 w 1315"/>
                <a:gd name="T107" fmla="*/ 129 h 1732"/>
                <a:gd name="T108" fmla="*/ 1315 w 1315"/>
                <a:gd name="T109" fmla="*/ 101 h 1732"/>
                <a:gd name="T110" fmla="*/ 1315 w 1315"/>
                <a:gd name="T111" fmla="*/ 9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5" h="1732">
                  <a:moveTo>
                    <a:pt x="1315" y="91"/>
                  </a:moveTo>
                  <a:lnTo>
                    <a:pt x="1315" y="91"/>
                  </a:lnTo>
                  <a:lnTo>
                    <a:pt x="1313" y="80"/>
                  </a:lnTo>
                  <a:lnTo>
                    <a:pt x="1312" y="69"/>
                  </a:lnTo>
                  <a:lnTo>
                    <a:pt x="1307" y="58"/>
                  </a:lnTo>
                  <a:lnTo>
                    <a:pt x="1303" y="48"/>
                  </a:lnTo>
                  <a:lnTo>
                    <a:pt x="1303" y="48"/>
                  </a:lnTo>
                  <a:lnTo>
                    <a:pt x="1297" y="38"/>
                  </a:lnTo>
                  <a:lnTo>
                    <a:pt x="1289" y="31"/>
                  </a:lnTo>
                  <a:lnTo>
                    <a:pt x="1280" y="23"/>
                  </a:lnTo>
                  <a:lnTo>
                    <a:pt x="1270" y="17"/>
                  </a:lnTo>
                  <a:lnTo>
                    <a:pt x="1270" y="17"/>
                  </a:lnTo>
                  <a:lnTo>
                    <a:pt x="1260" y="12"/>
                  </a:lnTo>
                  <a:lnTo>
                    <a:pt x="1249" y="8"/>
                  </a:lnTo>
                  <a:lnTo>
                    <a:pt x="1249" y="8"/>
                  </a:lnTo>
                  <a:lnTo>
                    <a:pt x="1238" y="6"/>
                  </a:lnTo>
                  <a:lnTo>
                    <a:pt x="1238" y="6"/>
                  </a:lnTo>
                  <a:lnTo>
                    <a:pt x="1232" y="5"/>
                  </a:lnTo>
                  <a:lnTo>
                    <a:pt x="1229" y="5"/>
                  </a:lnTo>
                  <a:lnTo>
                    <a:pt x="1227" y="5"/>
                  </a:lnTo>
                  <a:lnTo>
                    <a:pt x="1227" y="5"/>
                  </a:lnTo>
                  <a:lnTo>
                    <a:pt x="1207" y="5"/>
                  </a:lnTo>
                  <a:lnTo>
                    <a:pt x="1207" y="5"/>
                  </a:lnTo>
                  <a:lnTo>
                    <a:pt x="1166" y="5"/>
                  </a:lnTo>
                  <a:lnTo>
                    <a:pt x="1166" y="5"/>
                  </a:lnTo>
                  <a:lnTo>
                    <a:pt x="1000" y="5"/>
                  </a:lnTo>
                  <a:lnTo>
                    <a:pt x="833" y="3"/>
                  </a:lnTo>
                  <a:lnTo>
                    <a:pt x="833" y="3"/>
                  </a:lnTo>
                  <a:lnTo>
                    <a:pt x="807" y="3"/>
                  </a:lnTo>
                  <a:lnTo>
                    <a:pt x="807" y="3"/>
                  </a:lnTo>
                  <a:lnTo>
                    <a:pt x="316" y="0"/>
                  </a:lnTo>
                  <a:lnTo>
                    <a:pt x="316" y="0"/>
                  </a:lnTo>
                  <a:lnTo>
                    <a:pt x="197" y="0"/>
                  </a:lnTo>
                  <a:lnTo>
                    <a:pt x="197" y="0"/>
                  </a:lnTo>
                  <a:lnTo>
                    <a:pt x="138" y="0"/>
                  </a:lnTo>
                  <a:lnTo>
                    <a:pt x="138" y="0"/>
                  </a:lnTo>
                  <a:lnTo>
                    <a:pt x="109" y="0"/>
                  </a:lnTo>
                  <a:lnTo>
                    <a:pt x="94" y="0"/>
                  </a:lnTo>
                  <a:lnTo>
                    <a:pt x="94" y="0"/>
                  </a:lnTo>
                  <a:lnTo>
                    <a:pt x="75" y="2"/>
                  </a:lnTo>
                  <a:lnTo>
                    <a:pt x="58" y="8"/>
                  </a:lnTo>
                  <a:lnTo>
                    <a:pt x="58" y="8"/>
                  </a:lnTo>
                  <a:lnTo>
                    <a:pt x="41" y="17"/>
                  </a:lnTo>
                  <a:lnTo>
                    <a:pt x="29" y="28"/>
                  </a:lnTo>
                  <a:lnTo>
                    <a:pt x="17" y="41"/>
                  </a:lnTo>
                  <a:lnTo>
                    <a:pt x="9" y="57"/>
                  </a:lnTo>
                  <a:lnTo>
                    <a:pt x="9" y="57"/>
                  </a:lnTo>
                  <a:lnTo>
                    <a:pt x="3" y="75"/>
                  </a:lnTo>
                  <a:lnTo>
                    <a:pt x="2" y="92"/>
                  </a:lnTo>
                  <a:lnTo>
                    <a:pt x="2" y="108"/>
                  </a:lnTo>
                  <a:lnTo>
                    <a:pt x="2" y="108"/>
                  </a:lnTo>
                  <a:lnTo>
                    <a:pt x="2" y="166"/>
                  </a:lnTo>
                  <a:lnTo>
                    <a:pt x="2" y="166"/>
                  </a:lnTo>
                  <a:lnTo>
                    <a:pt x="2" y="283"/>
                  </a:lnTo>
                  <a:lnTo>
                    <a:pt x="2" y="283"/>
                  </a:lnTo>
                  <a:lnTo>
                    <a:pt x="0" y="1223"/>
                  </a:lnTo>
                  <a:lnTo>
                    <a:pt x="0" y="1223"/>
                  </a:lnTo>
                  <a:lnTo>
                    <a:pt x="0" y="1478"/>
                  </a:lnTo>
                  <a:lnTo>
                    <a:pt x="0" y="1478"/>
                  </a:lnTo>
                  <a:lnTo>
                    <a:pt x="0" y="1608"/>
                  </a:lnTo>
                  <a:lnTo>
                    <a:pt x="0" y="1624"/>
                  </a:lnTo>
                  <a:lnTo>
                    <a:pt x="0" y="1632"/>
                  </a:lnTo>
                  <a:lnTo>
                    <a:pt x="0" y="1637"/>
                  </a:lnTo>
                  <a:lnTo>
                    <a:pt x="0" y="1638"/>
                  </a:lnTo>
                  <a:lnTo>
                    <a:pt x="0" y="1640"/>
                  </a:lnTo>
                  <a:lnTo>
                    <a:pt x="0" y="1640"/>
                  </a:lnTo>
                  <a:lnTo>
                    <a:pt x="0" y="1646"/>
                  </a:lnTo>
                  <a:lnTo>
                    <a:pt x="0" y="1646"/>
                  </a:lnTo>
                  <a:lnTo>
                    <a:pt x="2" y="1655"/>
                  </a:lnTo>
                  <a:lnTo>
                    <a:pt x="5" y="1666"/>
                  </a:lnTo>
                  <a:lnTo>
                    <a:pt x="8" y="1675"/>
                  </a:lnTo>
                  <a:lnTo>
                    <a:pt x="12" y="1684"/>
                  </a:lnTo>
                  <a:lnTo>
                    <a:pt x="12" y="1684"/>
                  </a:lnTo>
                  <a:lnTo>
                    <a:pt x="18" y="1692"/>
                  </a:lnTo>
                  <a:lnTo>
                    <a:pt x="25" y="1700"/>
                  </a:lnTo>
                  <a:lnTo>
                    <a:pt x="32" y="1707"/>
                  </a:lnTo>
                  <a:lnTo>
                    <a:pt x="40" y="1714"/>
                  </a:lnTo>
                  <a:lnTo>
                    <a:pt x="40" y="1714"/>
                  </a:lnTo>
                  <a:lnTo>
                    <a:pt x="48" y="1720"/>
                  </a:lnTo>
                  <a:lnTo>
                    <a:pt x="57" y="1723"/>
                  </a:lnTo>
                  <a:lnTo>
                    <a:pt x="66" y="1727"/>
                  </a:lnTo>
                  <a:lnTo>
                    <a:pt x="77" y="1729"/>
                  </a:lnTo>
                  <a:lnTo>
                    <a:pt x="77" y="1729"/>
                  </a:lnTo>
                  <a:lnTo>
                    <a:pt x="86" y="1730"/>
                  </a:lnTo>
                  <a:lnTo>
                    <a:pt x="86" y="1730"/>
                  </a:lnTo>
                  <a:lnTo>
                    <a:pt x="92" y="1730"/>
                  </a:lnTo>
                  <a:lnTo>
                    <a:pt x="94" y="1732"/>
                  </a:lnTo>
                  <a:lnTo>
                    <a:pt x="95" y="1732"/>
                  </a:lnTo>
                  <a:lnTo>
                    <a:pt x="103" y="1732"/>
                  </a:lnTo>
                  <a:lnTo>
                    <a:pt x="135" y="1730"/>
                  </a:lnTo>
                  <a:lnTo>
                    <a:pt x="135" y="1730"/>
                  </a:lnTo>
                  <a:lnTo>
                    <a:pt x="647" y="1729"/>
                  </a:lnTo>
                  <a:lnTo>
                    <a:pt x="647" y="1729"/>
                  </a:lnTo>
                  <a:lnTo>
                    <a:pt x="674" y="1727"/>
                  </a:lnTo>
                  <a:lnTo>
                    <a:pt x="674" y="1727"/>
                  </a:lnTo>
                  <a:lnTo>
                    <a:pt x="922" y="1726"/>
                  </a:lnTo>
                  <a:lnTo>
                    <a:pt x="1045" y="1724"/>
                  </a:lnTo>
                  <a:lnTo>
                    <a:pt x="1152" y="1720"/>
                  </a:lnTo>
                  <a:lnTo>
                    <a:pt x="1152" y="1720"/>
                  </a:lnTo>
                  <a:lnTo>
                    <a:pt x="1128" y="1720"/>
                  </a:lnTo>
                  <a:lnTo>
                    <a:pt x="1109" y="1720"/>
                  </a:lnTo>
                  <a:lnTo>
                    <a:pt x="1109" y="1720"/>
                  </a:lnTo>
                  <a:lnTo>
                    <a:pt x="1174" y="1718"/>
                  </a:lnTo>
                  <a:lnTo>
                    <a:pt x="1227" y="1717"/>
                  </a:lnTo>
                  <a:lnTo>
                    <a:pt x="1227" y="1717"/>
                  </a:lnTo>
                  <a:lnTo>
                    <a:pt x="1163" y="1717"/>
                  </a:lnTo>
                  <a:lnTo>
                    <a:pt x="1163" y="1717"/>
                  </a:lnTo>
                  <a:lnTo>
                    <a:pt x="1186" y="1715"/>
                  </a:lnTo>
                  <a:lnTo>
                    <a:pt x="1195" y="1714"/>
                  </a:lnTo>
                  <a:lnTo>
                    <a:pt x="1201" y="1712"/>
                  </a:lnTo>
                  <a:lnTo>
                    <a:pt x="1201" y="1712"/>
                  </a:lnTo>
                  <a:lnTo>
                    <a:pt x="1131" y="1710"/>
                  </a:lnTo>
                  <a:lnTo>
                    <a:pt x="1131" y="1710"/>
                  </a:lnTo>
                  <a:lnTo>
                    <a:pt x="1140" y="1709"/>
                  </a:lnTo>
                  <a:lnTo>
                    <a:pt x="1135" y="1707"/>
                  </a:lnTo>
                  <a:lnTo>
                    <a:pt x="1123" y="1707"/>
                  </a:lnTo>
                  <a:lnTo>
                    <a:pt x="1115" y="1706"/>
                  </a:lnTo>
                  <a:lnTo>
                    <a:pt x="1115" y="1706"/>
                  </a:lnTo>
                  <a:lnTo>
                    <a:pt x="1135" y="1706"/>
                  </a:lnTo>
                  <a:lnTo>
                    <a:pt x="1148" y="1704"/>
                  </a:lnTo>
                  <a:lnTo>
                    <a:pt x="1148" y="1704"/>
                  </a:lnTo>
                  <a:lnTo>
                    <a:pt x="1103" y="1704"/>
                  </a:lnTo>
                  <a:lnTo>
                    <a:pt x="1058" y="1703"/>
                  </a:lnTo>
                  <a:lnTo>
                    <a:pt x="980" y="1701"/>
                  </a:lnTo>
                  <a:lnTo>
                    <a:pt x="980" y="1701"/>
                  </a:lnTo>
                  <a:lnTo>
                    <a:pt x="1055" y="1698"/>
                  </a:lnTo>
                  <a:lnTo>
                    <a:pt x="1085" y="1697"/>
                  </a:lnTo>
                  <a:lnTo>
                    <a:pt x="1105" y="1692"/>
                  </a:lnTo>
                  <a:lnTo>
                    <a:pt x="1105" y="1692"/>
                  </a:lnTo>
                  <a:lnTo>
                    <a:pt x="1095" y="1689"/>
                  </a:lnTo>
                  <a:lnTo>
                    <a:pt x="1094" y="1687"/>
                  </a:lnTo>
                  <a:lnTo>
                    <a:pt x="1094" y="1686"/>
                  </a:lnTo>
                  <a:lnTo>
                    <a:pt x="1095" y="1684"/>
                  </a:lnTo>
                  <a:lnTo>
                    <a:pt x="1098" y="1683"/>
                  </a:lnTo>
                  <a:lnTo>
                    <a:pt x="1109" y="1678"/>
                  </a:lnTo>
                  <a:lnTo>
                    <a:pt x="1109" y="1678"/>
                  </a:lnTo>
                  <a:lnTo>
                    <a:pt x="1092" y="1677"/>
                  </a:lnTo>
                  <a:lnTo>
                    <a:pt x="1080" y="1674"/>
                  </a:lnTo>
                  <a:lnTo>
                    <a:pt x="1227" y="1674"/>
                  </a:lnTo>
                  <a:lnTo>
                    <a:pt x="1227" y="1674"/>
                  </a:lnTo>
                  <a:lnTo>
                    <a:pt x="1237" y="1674"/>
                  </a:lnTo>
                  <a:lnTo>
                    <a:pt x="1244" y="1671"/>
                  </a:lnTo>
                  <a:lnTo>
                    <a:pt x="1244" y="1671"/>
                  </a:lnTo>
                  <a:lnTo>
                    <a:pt x="1247" y="1669"/>
                  </a:lnTo>
                  <a:lnTo>
                    <a:pt x="1247" y="1669"/>
                  </a:lnTo>
                  <a:lnTo>
                    <a:pt x="1257" y="1663"/>
                  </a:lnTo>
                  <a:lnTo>
                    <a:pt x="1260" y="1658"/>
                  </a:lnTo>
                  <a:lnTo>
                    <a:pt x="1263" y="1652"/>
                  </a:lnTo>
                  <a:lnTo>
                    <a:pt x="1263" y="1652"/>
                  </a:lnTo>
                  <a:lnTo>
                    <a:pt x="1258" y="1661"/>
                  </a:lnTo>
                  <a:lnTo>
                    <a:pt x="1258" y="1661"/>
                  </a:lnTo>
                  <a:lnTo>
                    <a:pt x="1258" y="1664"/>
                  </a:lnTo>
                  <a:lnTo>
                    <a:pt x="1258" y="1664"/>
                  </a:lnTo>
                  <a:lnTo>
                    <a:pt x="1258" y="1664"/>
                  </a:lnTo>
                  <a:lnTo>
                    <a:pt x="1263" y="1660"/>
                  </a:lnTo>
                  <a:lnTo>
                    <a:pt x="1263" y="1660"/>
                  </a:lnTo>
                  <a:lnTo>
                    <a:pt x="1264" y="1655"/>
                  </a:lnTo>
                  <a:lnTo>
                    <a:pt x="1264" y="1655"/>
                  </a:lnTo>
                  <a:lnTo>
                    <a:pt x="1269" y="1647"/>
                  </a:lnTo>
                  <a:lnTo>
                    <a:pt x="1269" y="1647"/>
                  </a:lnTo>
                  <a:lnTo>
                    <a:pt x="1270" y="1643"/>
                  </a:lnTo>
                  <a:lnTo>
                    <a:pt x="1270" y="1643"/>
                  </a:lnTo>
                  <a:lnTo>
                    <a:pt x="1272" y="1638"/>
                  </a:lnTo>
                  <a:lnTo>
                    <a:pt x="1272" y="1638"/>
                  </a:lnTo>
                  <a:lnTo>
                    <a:pt x="1274" y="1632"/>
                  </a:lnTo>
                  <a:lnTo>
                    <a:pt x="1274" y="1632"/>
                  </a:lnTo>
                  <a:lnTo>
                    <a:pt x="1275" y="1621"/>
                  </a:lnTo>
                  <a:lnTo>
                    <a:pt x="1275" y="1621"/>
                  </a:lnTo>
                  <a:lnTo>
                    <a:pt x="1277" y="1597"/>
                  </a:lnTo>
                  <a:lnTo>
                    <a:pt x="1278" y="1560"/>
                  </a:lnTo>
                  <a:lnTo>
                    <a:pt x="1280" y="1462"/>
                  </a:lnTo>
                  <a:lnTo>
                    <a:pt x="1281" y="1245"/>
                  </a:lnTo>
                  <a:lnTo>
                    <a:pt x="1281" y="1245"/>
                  </a:lnTo>
                  <a:lnTo>
                    <a:pt x="1283" y="762"/>
                  </a:lnTo>
                  <a:lnTo>
                    <a:pt x="1286" y="541"/>
                  </a:lnTo>
                  <a:lnTo>
                    <a:pt x="1289" y="332"/>
                  </a:lnTo>
                  <a:lnTo>
                    <a:pt x="1289" y="332"/>
                  </a:lnTo>
                  <a:lnTo>
                    <a:pt x="1289" y="332"/>
                  </a:lnTo>
                  <a:lnTo>
                    <a:pt x="1290" y="333"/>
                  </a:lnTo>
                  <a:lnTo>
                    <a:pt x="1292" y="340"/>
                  </a:lnTo>
                  <a:lnTo>
                    <a:pt x="1292" y="346"/>
                  </a:lnTo>
                  <a:lnTo>
                    <a:pt x="1293" y="347"/>
                  </a:lnTo>
                  <a:lnTo>
                    <a:pt x="1295" y="347"/>
                  </a:lnTo>
                  <a:lnTo>
                    <a:pt x="1295" y="347"/>
                  </a:lnTo>
                  <a:lnTo>
                    <a:pt x="1295" y="337"/>
                  </a:lnTo>
                  <a:lnTo>
                    <a:pt x="1295" y="326"/>
                  </a:lnTo>
                  <a:lnTo>
                    <a:pt x="1295" y="326"/>
                  </a:lnTo>
                  <a:lnTo>
                    <a:pt x="1297" y="338"/>
                  </a:lnTo>
                  <a:lnTo>
                    <a:pt x="1297" y="343"/>
                  </a:lnTo>
                  <a:lnTo>
                    <a:pt x="1297" y="343"/>
                  </a:lnTo>
                  <a:lnTo>
                    <a:pt x="1298" y="343"/>
                  </a:lnTo>
                  <a:lnTo>
                    <a:pt x="1298" y="343"/>
                  </a:lnTo>
                  <a:lnTo>
                    <a:pt x="1298" y="327"/>
                  </a:lnTo>
                  <a:lnTo>
                    <a:pt x="1298" y="326"/>
                  </a:lnTo>
                  <a:lnTo>
                    <a:pt x="1298" y="326"/>
                  </a:lnTo>
                  <a:lnTo>
                    <a:pt x="1300" y="329"/>
                  </a:lnTo>
                  <a:lnTo>
                    <a:pt x="1300" y="329"/>
                  </a:lnTo>
                  <a:lnTo>
                    <a:pt x="1301" y="326"/>
                  </a:lnTo>
                  <a:lnTo>
                    <a:pt x="1301" y="326"/>
                  </a:lnTo>
                  <a:lnTo>
                    <a:pt x="1303" y="303"/>
                  </a:lnTo>
                  <a:lnTo>
                    <a:pt x="1304" y="292"/>
                  </a:lnTo>
                  <a:lnTo>
                    <a:pt x="1304" y="290"/>
                  </a:lnTo>
                  <a:lnTo>
                    <a:pt x="1306" y="295"/>
                  </a:lnTo>
                  <a:lnTo>
                    <a:pt x="1306" y="295"/>
                  </a:lnTo>
                  <a:lnTo>
                    <a:pt x="1304" y="310"/>
                  </a:lnTo>
                  <a:lnTo>
                    <a:pt x="1304" y="310"/>
                  </a:lnTo>
                  <a:lnTo>
                    <a:pt x="1306" y="304"/>
                  </a:lnTo>
                  <a:lnTo>
                    <a:pt x="1306" y="290"/>
                  </a:lnTo>
                  <a:lnTo>
                    <a:pt x="1306" y="275"/>
                  </a:lnTo>
                  <a:lnTo>
                    <a:pt x="1307" y="267"/>
                  </a:lnTo>
                  <a:lnTo>
                    <a:pt x="1307" y="267"/>
                  </a:lnTo>
                  <a:lnTo>
                    <a:pt x="1309" y="270"/>
                  </a:lnTo>
                  <a:lnTo>
                    <a:pt x="1310" y="270"/>
                  </a:lnTo>
                  <a:lnTo>
                    <a:pt x="1310" y="267"/>
                  </a:lnTo>
                  <a:lnTo>
                    <a:pt x="1310" y="267"/>
                  </a:lnTo>
                  <a:lnTo>
                    <a:pt x="1313" y="129"/>
                  </a:lnTo>
                  <a:lnTo>
                    <a:pt x="1313" y="129"/>
                  </a:lnTo>
                  <a:lnTo>
                    <a:pt x="1315" y="111"/>
                  </a:lnTo>
                  <a:lnTo>
                    <a:pt x="1315" y="111"/>
                  </a:lnTo>
                  <a:lnTo>
                    <a:pt x="1315" y="101"/>
                  </a:lnTo>
                  <a:lnTo>
                    <a:pt x="1315" y="97"/>
                  </a:lnTo>
                  <a:lnTo>
                    <a:pt x="1315" y="94"/>
                  </a:lnTo>
                  <a:lnTo>
                    <a:pt x="1315" y="94"/>
                  </a:lnTo>
                  <a:lnTo>
                    <a:pt x="1315" y="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3" name="AutoShape 3"/>
          <p:cNvSpPr>
            <a:spLocks noChangeAspect="1" noChangeArrowheads="1" noTextEdit="1"/>
          </p:cNvSpPr>
          <p:nvPr/>
        </p:nvSpPr>
        <p:spPr bwMode="auto">
          <a:xfrm>
            <a:off x="1259632" y="256317"/>
            <a:ext cx="7492670" cy="459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p:nvSpPr>
        <p:spPr>
          <a:xfrm>
            <a:off x="2976209" y="186478"/>
            <a:ext cx="4282946" cy="584775"/>
          </a:xfrm>
          <a:prstGeom prst="rect">
            <a:avLst/>
          </a:prstGeom>
          <a:noFill/>
        </p:spPr>
        <p:txBody>
          <a:bodyPr wrap="square" rtlCol="0">
            <a:spAutoFit/>
          </a:bodyPr>
          <a:lstStyle/>
          <a:p>
            <a:r>
              <a:rPr lang="en-GB" sz="3200" b="1" dirty="0" smtClean="0">
                <a:solidFill>
                  <a:srgbClr val="007D85"/>
                </a:solidFill>
              </a:rPr>
              <a:t>Adults – national data</a:t>
            </a:r>
            <a:endParaRPr lang="en-GB" sz="3200" b="1" dirty="0">
              <a:solidFill>
                <a:srgbClr val="007D85"/>
              </a:solidFill>
            </a:endParaRPr>
          </a:p>
        </p:txBody>
      </p:sp>
      <p:sp>
        <p:nvSpPr>
          <p:cNvPr id="19" name="TextBox 18"/>
          <p:cNvSpPr txBox="1"/>
          <p:nvPr/>
        </p:nvSpPr>
        <p:spPr>
          <a:xfrm>
            <a:off x="6936298" y="1497146"/>
            <a:ext cx="1816004" cy="646331"/>
          </a:xfrm>
          <a:prstGeom prst="rect">
            <a:avLst/>
          </a:prstGeom>
          <a:noFill/>
        </p:spPr>
        <p:txBody>
          <a:bodyPr wrap="square" rtlCol="0">
            <a:spAutoFit/>
          </a:bodyPr>
          <a:lstStyle/>
          <a:p>
            <a:pPr algn="ctr"/>
            <a:r>
              <a:rPr lang="en-GB" b="1" dirty="0" smtClean="0">
                <a:solidFill>
                  <a:schemeClr val="bg1"/>
                </a:solidFill>
              </a:rPr>
              <a:t>No overall </a:t>
            </a:r>
            <a:br>
              <a:rPr lang="en-GB" b="1" dirty="0" smtClean="0">
                <a:solidFill>
                  <a:schemeClr val="bg1"/>
                </a:solidFill>
              </a:rPr>
            </a:br>
            <a:r>
              <a:rPr lang="en-GB" b="1" dirty="0" smtClean="0">
                <a:solidFill>
                  <a:schemeClr val="bg1"/>
                </a:solidFill>
              </a:rPr>
              <a:t>political control</a:t>
            </a:r>
            <a:endParaRPr lang="en-GB" b="1" dirty="0">
              <a:solidFill>
                <a:schemeClr val="bg1"/>
              </a:solidFill>
            </a:endParaRPr>
          </a:p>
        </p:txBody>
      </p:sp>
      <p:sp>
        <p:nvSpPr>
          <p:cNvPr id="20" name="TextBox 19"/>
          <p:cNvSpPr txBox="1"/>
          <p:nvPr/>
        </p:nvSpPr>
        <p:spPr>
          <a:xfrm>
            <a:off x="4781550" y="3720370"/>
            <a:ext cx="3598481" cy="646331"/>
          </a:xfrm>
          <a:prstGeom prst="rect">
            <a:avLst/>
          </a:prstGeom>
          <a:noFill/>
        </p:spPr>
        <p:txBody>
          <a:bodyPr wrap="square" rtlCol="0">
            <a:spAutoFit/>
          </a:bodyPr>
          <a:lstStyle/>
          <a:p>
            <a:pPr algn="ctr"/>
            <a:r>
              <a:rPr lang="en-GB" b="1" dirty="0" smtClean="0">
                <a:solidFill>
                  <a:schemeClr val="bg1"/>
                </a:solidFill>
              </a:rPr>
              <a:t>Robust financial position despite rising demand for services</a:t>
            </a:r>
            <a:endParaRPr lang="en-GB" b="1" dirty="0">
              <a:solidFill>
                <a:schemeClr val="bg1"/>
              </a:solidFill>
            </a:endParaRPr>
          </a:p>
        </p:txBody>
      </p:sp>
      <p:grpSp>
        <p:nvGrpSpPr>
          <p:cNvPr id="23" name="Group 22"/>
          <p:cNvGrpSpPr/>
          <p:nvPr/>
        </p:nvGrpSpPr>
        <p:grpSpPr>
          <a:xfrm>
            <a:off x="5584212" y="2004398"/>
            <a:ext cx="2095076" cy="783376"/>
            <a:chOff x="6256338" y="2471738"/>
            <a:chExt cx="1095375" cy="409575"/>
          </a:xfrm>
        </p:grpSpPr>
        <p:sp>
          <p:nvSpPr>
            <p:cNvPr id="24" name="AutoShape 3"/>
            <p:cNvSpPr>
              <a:spLocks noChangeAspect="1" noChangeArrowheads="1" noTextEdit="1"/>
            </p:cNvSpPr>
            <p:nvPr/>
          </p:nvSpPr>
          <p:spPr bwMode="auto">
            <a:xfrm>
              <a:off x="6256338" y="2471738"/>
              <a:ext cx="10953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5"/>
            <p:cNvSpPr>
              <a:spLocks noEditPoints="1"/>
            </p:cNvSpPr>
            <p:nvPr/>
          </p:nvSpPr>
          <p:spPr bwMode="auto">
            <a:xfrm>
              <a:off x="6256338" y="2471738"/>
              <a:ext cx="1095375" cy="311150"/>
            </a:xfrm>
            <a:custGeom>
              <a:avLst/>
              <a:gdLst>
                <a:gd name="T0" fmla="*/ 0 w 690"/>
                <a:gd name="T1" fmla="*/ 196 h 196"/>
                <a:gd name="T2" fmla="*/ 0 w 690"/>
                <a:gd name="T3" fmla="*/ 176 h 196"/>
                <a:gd name="T4" fmla="*/ 326 w 690"/>
                <a:gd name="T5" fmla="*/ 0 h 196"/>
                <a:gd name="T6" fmla="*/ 328 w 690"/>
                <a:gd name="T7" fmla="*/ 0 h 196"/>
                <a:gd name="T8" fmla="*/ 690 w 690"/>
                <a:gd name="T9" fmla="*/ 158 h 196"/>
                <a:gd name="T10" fmla="*/ 690 w 690"/>
                <a:gd name="T11" fmla="*/ 184 h 196"/>
                <a:gd name="T12" fmla="*/ 328 w 690"/>
                <a:gd name="T13" fmla="*/ 56 h 196"/>
                <a:gd name="T14" fmla="*/ 0 w 690"/>
                <a:gd name="T15" fmla="*/ 196 h 196"/>
                <a:gd name="T16" fmla="*/ 4 w 690"/>
                <a:gd name="T17" fmla="*/ 178 h 196"/>
                <a:gd name="T18" fmla="*/ 4 w 690"/>
                <a:gd name="T19" fmla="*/ 190 h 196"/>
                <a:gd name="T20" fmla="*/ 326 w 690"/>
                <a:gd name="T21" fmla="*/ 52 h 196"/>
                <a:gd name="T22" fmla="*/ 328 w 690"/>
                <a:gd name="T23" fmla="*/ 52 h 196"/>
                <a:gd name="T24" fmla="*/ 688 w 690"/>
                <a:gd name="T25" fmla="*/ 180 h 196"/>
                <a:gd name="T26" fmla="*/ 688 w 690"/>
                <a:gd name="T27" fmla="*/ 160 h 196"/>
                <a:gd name="T28" fmla="*/ 328 w 690"/>
                <a:gd name="T29" fmla="*/ 2 h 196"/>
                <a:gd name="T30" fmla="*/ 4 w 690"/>
                <a:gd name="T31" fmla="*/ 17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0" h="196">
                  <a:moveTo>
                    <a:pt x="0" y="196"/>
                  </a:moveTo>
                  <a:lnTo>
                    <a:pt x="0" y="176"/>
                  </a:lnTo>
                  <a:lnTo>
                    <a:pt x="326" y="0"/>
                  </a:lnTo>
                  <a:lnTo>
                    <a:pt x="328" y="0"/>
                  </a:lnTo>
                  <a:lnTo>
                    <a:pt x="690" y="158"/>
                  </a:lnTo>
                  <a:lnTo>
                    <a:pt x="690" y="184"/>
                  </a:lnTo>
                  <a:lnTo>
                    <a:pt x="328" y="56"/>
                  </a:lnTo>
                  <a:lnTo>
                    <a:pt x="0" y="196"/>
                  </a:lnTo>
                  <a:close/>
                  <a:moveTo>
                    <a:pt x="4" y="178"/>
                  </a:moveTo>
                  <a:lnTo>
                    <a:pt x="4" y="190"/>
                  </a:lnTo>
                  <a:lnTo>
                    <a:pt x="326" y="52"/>
                  </a:lnTo>
                  <a:lnTo>
                    <a:pt x="328" y="52"/>
                  </a:lnTo>
                  <a:lnTo>
                    <a:pt x="688" y="180"/>
                  </a:lnTo>
                  <a:lnTo>
                    <a:pt x="688" y="160"/>
                  </a:lnTo>
                  <a:lnTo>
                    <a:pt x="328" y="2"/>
                  </a:lnTo>
                  <a:lnTo>
                    <a:pt x="4" y="178"/>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6"/>
            <p:cNvSpPr>
              <a:spLocks noEditPoints="1"/>
            </p:cNvSpPr>
            <p:nvPr/>
          </p:nvSpPr>
          <p:spPr bwMode="auto">
            <a:xfrm>
              <a:off x="6256338" y="2608263"/>
              <a:ext cx="1095375" cy="225425"/>
            </a:xfrm>
            <a:custGeom>
              <a:avLst/>
              <a:gdLst>
                <a:gd name="T0" fmla="*/ 0 w 690"/>
                <a:gd name="T1" fmla="*/ 142 h 142"/>
                <a:gd name="T2" fmla="*/ 0 w 690"/>
                <a:gd name="T3" fmla="*/ 120 h 142"/>
                <a:gd name="T4" fmla="*/ 2 w 690"/>
                <a:gd name="T5" fmla="*/ 120 h 142"/>
                <a:gd name="T6" fmla="*/ 326 w 690"/>
                <a:gd name="T7" fmla="*/ 0 h 142"/>
                <a:gd name="T8" fmla="*/ 690 w 690"/>
                <a:gd name="T9" fmla="*/ 106 h 142"/>
                <a:gd name="T10" fmla="*/ 690 w 690"/>
                <a:gd name="T11" fmla="*/ 122 h 142"/>
                <a:gd name="T12" fmla="*/ 688 w 690"/>
                <a:gd name="T13" fmla="*/ 122 h 142"/>
                <a:gd name="T14" fmla="*/ 328 w 690"/>
                <a:gd name="T15" fmla="*/ 50 h 142"/>
                <a:gd name="T16" fmla="*/ 0 w 690"/>
                <a:gd name="T17" fmla="*/ 142 h 142"/>
                <a:gd name="T18" fmla="*/ 4 w 690"/>
                <a:gd name="T19" fmla="*/ 122 h 142"/>
                <a:gd name="T20" fmla="*/ 4 w 690"/>
                <a:gd name="T21" fmla="*/ 138 h 142"/>
                <a:gd name="T22" fmla="*/ 326 w 690"/>
                <a:gd name="T23" fmla="*/ 46 h 142"/>
                <a:gd name="T24" fmla="*/ 328 w 690"/>
                <a:gd name="T25" fmla="*/ 46 h 142"/>
                <a:gd name="T26" fmla="*/ 688 w 690"/>
                <a:gd name="T27" fmla="*/ 118 h 142"/>
                <a:gd name="T28" fmla="*/ 688 w 690"/>
                <a:gd name="T29" fmla="*/ 108 h 142"/>
                <a:gd name="T30" fmla="*/ 328 w 690"/>
                <a:gd name="T31" fmla="*/ 4 h 142"/>
                <a:gd name="T32" fmla="*/ 4 w 690"/>
                <a:gd name="T33" fmla="*/ 12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0" h="142">
                  <a:moveTo>
                    <a:pt x="0" y="142"/>
                  </a:moveTo>
                  <a:lnTo>
                    <a:pt x="0" y="120"/>
                  </a:lnTo>
                  <a:lnTo>
                    <a:pt x="2" y="120"/>
                  </a:lnTo>
                  <a:lnTo>
                    <a:pt x="326" y="0"/>
                  </a:lnTo>
                  <a:lnTo>
                    <a:pt x="690" y="106"/>
                  </a:lnTo>
                  <a:lnTo>
                    <a:pt x="690" y="122"/>
                  </a:lnTo>
                  <a:lnTo>
                    <a:pt x="688" y="122"/>
                  </a:lnTo>
                  <a:lnTo>
                    <a:pt x="328" y="50"/>
                  </a:lnTo>
                  <a:lnTo>
                    <a:pt x="0" y="142"/>
                  </a:lnTo>
                  <a:close/>
                  <a:moveTo>
                    <a:pt x="4" y="122"/>
                  </a:moveTo>
                  <a:lnTo>
                    <a:pt x="4" y="138"/>
                  </a:lnTo>
                  <a:lnTo>
                    <a:pt x="326" y="46"/>
                  </a:lnTo>
                  <a:lnTo>
                    <a:pt x="328" y="46"/>
                  </a:lnTo>
                  <a:lnTo>
                    <a:pt x="688" y="118"/>
                  </a:lnTo>
                  <a:lnTo>
                    <a:pt x="688" y="108"/>
                  </a:lnTo>
                  <a:lnTo>
                    <a:pt x="328" y="4"/>
                  </a:lnTo>
                  <a:lnTo>
                    <a:pt x="4" y="122"/>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7"/>
            <p:cNvSpPr>
              <a:spLocks noEditPoints="1"/>
            </p:cNvSpPr>
            <p:nvPr/>
          </p:nvSpPr>
          <p:spPr bwMode="auto">
            <a:xfrm>
              <a:off x="6256338" y="2751138"/>
              <a:ext cx="1095375" cy="130175"/>
            </a:xfrm>
            <a:custGeom>
              <a:avLst/>
              <a:gdLst>
                <a:gd name="T0" fmla="*/ 0 w 690"/>
                <a:gd name="T1" fmla="*/ 82 h 82"/>
                <a:gd name="T2" fmla="*/ 0 w 690"/>
                <a:gd name="T3" fmla="*/ 60 h 82"/>
                <a:gd name="T4" fmla="*/ 326 w 690"/>
                <a:gd name="T5" fmla="*/ 0 h 82"/>
                <a:gd name="T6" fmla="*/ 328 w 690"/>
                <a:gd name="T7" fmla="*/ 0 h 82"/>
                <a:gd name="T8" fmla="*/ 690 w 690"/>
                <a:gd name="T9" fmla="*/ 48 h 82"/>
                <a:gd name="T10" fmla="*/ 690 w 690"/>
                <a:gd name="T11" fmla="*/ 62 h 82"/>
                <a:gd name="T12" fmla="*/ 690 w 690"/>
                <a:gd name="T13" fmla="*/ 62 h 82"/>
                <a:gd name="T14" fmla="*/ 328 w 690"/>
                <a:gd name="T15" fmla="*/ 46 h 82"/>
                <a:gd name="T16" fmla="*/ 0 w 690"/>
                <a:gd name="T17" fmla="*/ 82 h 82"/>
                <a:gd name="T18" fmla="*/ 4 w 690"/>
                <a:gd name="T19" fmla="*/ 62 h 82"/>
                <a:gd name="T20" fmla="*/ 4 w 690"/>
                <a:gd name="T21" fmla="*/ 78 h 82"/>
                <a:gd name="T22" fmla="*/ 326 w 690"/>
                <a:gd name="T23" fmla="*/ 42 h 82"/>
                <a:gd name="T24" fmla="*/ 328 w 690"/>
                <a:gd name="T25" fmla="*/ 42 h 82"/>
                <a:gd name="T26" fmla="*/ 688 w 690"/>
                <a:gd name="T27" fmla="*/ 60 h 82"/>
                <a:gd name="T28" fmla="*/ 688 w 690"/>
                <a:gd name="T29" fmla="*/ 52 h 82"/>
                <a:gd name="T30" fmla="*/ 326 w 690"/>
                <a:gd name="T31" fmla="*/ 2 h 82"/>
                <a:gd name="T32" fmla="*/ 4 w 690"/>
                <a:gd name="T33" fmla="*/ 6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0" h="82">
                  <a:moveTo>
                    <a:pt x="0" y="82"/>
                  </a:moveTo>
                  <a:lnTo>
                    <a:pt x="0" y="60"/>
                  </a:lnTo>
                  <a:lnTo>
                    <a:pt x="326" y="0"/>
                  </a:lnTo>
                  <a:lnTo>
                    <a:pt x="328" y="0"/>
                  </a:lnTo>
                  <a:lnTo>
                    <a:pt x="690" y="48"/>
                  </a:lnTo>
                  <a:lnTo>
                    <a:pt x="690" y="62"/>
                  </a:lnTo>
                  <a:lnTo>
                    <a:pt x="690" y="62"/>
                  </a:lnTo>
                  <a:lnTo>
                    <a:pt x="328" y="46"/>
                  </a:lnTo>
                  <a:lnTo>
                    <a:pt x="0" y="82"/>
                  </a:lnTo>
                  <a:close/>
                  <a:moveTo>
                    <a:pt x="4" y="62"/>
                  </a:moveTo>
                  <a:lnTo>
                    <a:pt x="4" y="78"/>
                  </a:lnTo>
                  <a:lnTo>
                    <a:pt x="326" y="42"/>
                  </a:lnTo>
                  <a:lnTo>
                    <a:pt x="328" y="42"/>
                  </a:lnTo>
                  <a:lnTo>
                    <a:pt x="688" y="60"/>
                  </a:lnTo>
                  <a:lnTo>
                    <a:pt x="688" y="52"/>
                  </a:lnTo>
                  <a:lnTo>
                    <a:pt x="326" y="2"/>
                  </a:lnTo>
                  <a:lnTo>
                    <a:pt x="4" y="62"/>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9" name="TextBox 28"/>
          <p:cNvSpPr txBox="1"/>
          <p:nvPr/>
        </p:nvSpPr>
        <p:spPr>
          <a:xfrm>
            <a:off x="4097965" y="2602140"/>
            <a:ext cx="1486247" cy="646331"/>
          </a:xfrm>
          <a:prstGeom prst="rect">
            <a:avLst/>
          </a:prstGeom>
          <a:noFill/>
        </p:spPr>
        <p:txBody>
          <a:bodyPr wrap="square" rtlCol="0">
            <a:spAutoFit/>
          </a:bodyPr>
          <a:lstStyle/>
          <a:p>
            <a:pPr algn="ctr"/>
            <a:r>
              <a:rPr lang="en-GB" b="1" dirty="0" smtClean="0">
                <a:solidFill>
                  <a:schemeClr val="bg1"/>
                </a:solidFill>
              </a:rPr>
              <a:t>£730m budget</a:t>
            </a:r>
            <a:endParaRPr lang="en-GB" b="1" dirty="0">
              <a:solidFill>
                <a:schemeClr val="bg1"/>
              </a:solidFill>
            </a:endParaRPr>
          </a:p>
        </p:txBody>
      </p:sp>
      <p:sp>
        <p:nvSpPr>
          <p:cNvPr id="30" name="TextBox 29"/>
          <p:cNvSpPr txBox="1"/>
          <p:nvPr/>
        </p:nvSpPr>
        <p:spPr>
          <a:xfrm>
            <a:off x="6936299" y="2787774"/>
            <a:ext cx="1816004" cy="646331"/>
          </a:xfrm>
          <a:prstGeom prst="rect">
            <a:avLst/>
          </a:prstGeom>
          <a:noFill/>
        </p:spPr>
        <p:txBody>
          <a:bodyPr wrap="square" rtlCol="0">
            <a:spAutoFit/>
          </a:bodyPr>
          <a:lstStyle/>
          <a:p>
            <a:pPr algn="ctr"/>
            <a:r>
              <a:rPr lang="en-GB" b="1" dirty="0" smtClean="0">
                <a:solidFill>
                  <a:schemeClr val="bg1"/>
                </a:solidFill>
              </a:rPr>
              <a:t>Second largest local employer</a:t>
            </a:r>
            <a:endParaRPr lang="en-GB" b="1" dirty="0">
              <a:solidFill>
                <a:schemeClr val="bg1"/>
              </a:solidFill>
            </a:endParaRPr>
          </a:p>
        </p:txBody>
      </p:sp>
      <p:pic>
        <p:nvPicPr>
          <p:cNvPr id="10" name="Picture 9"/>
          <p:cNvPicPr>
            <a:picLocks noChangeAspect="1"/>
          </p:cNvPicPr>
          <p:nvPr/>
        </p:nvPicPr>
        <p:blipFill>
          <a:blip r:embed="rId2"/>
          <a:stretch>
            <a:fillRect/>
          </a:stretch>
        </p:blipFill>
        <p:spPr>
          <a:xfrm>
            <a:off x="576711" y="751516"/>
            <a:ext cx="7803320" cy="4024011"/>
          </a:xfrm>
          <a:prstGeom prst="rect">
            <a:avLst/>
          </a:prstGeom>
        </p:spPr>
      </p:pic>
      <p:sp>
        <p:nvSpPr>
          <p:cNvPr id="11" name="TextBox 10"/>
          <p:cNvSpPr txBox="1"/>
          <p:nvPr/>
        </p:nvSpPr>
        <p:spPr>
          <a:xfrm>
            <a:off x="7966083" y="4702488"/>
            <a:ext cx="1088158" cy="338554"/>
          </a:xfrm>
          <a:prstGeom prst="rect">
            <a:avLst/>
          </a:prstGeom>
          <a:noFill/>
        </p:spPr>
        <p:txBody>
          <a:bodyPr wrap="square" rtlCol="0">
            <a:spAutoFit/>
          </a:bodyPr>
          <a:lstStyle/>
          <a:p>
            <a:r>
              <a:rPr lang="en-GB" sz="1600" dirty="0" smtClean="0"/>
              <a:t>Adults</a:t>
            </a:r>
            <a:r>
              <a:rPr lang="en-GB" sz="1200" dirty="0" smtClean="0"/>
              <a:t> </a:t>
            </a:r>
            <a:endParaRPr lang="en-GB" sz="1200" dirty="0"/>
          </a:p>
        </p:txBody>
      </p:sp>
      <p:pic>
        <p:nvPicPr>
          <p:cNvPr id="58" name="Picture 57"/>
          <p:cNvPicPr>
            <a:picLocks noChangeAspect="1"/>
          </p:cNvPicPr>
          <p:nvPr/>
        </p:nvPicPr>
        <p:blipFill>
          <a:blip r:embed="rId3"/>
          <a:stretch>
            <a:fillRect/>
          </a:stretch>
        </p:blipFill>
        <p:spPr>
          <a:xfrm>
            <a:off x="52511" y="4641281"/>
            <a:ext cx="701101" cy="475529"/>
          </a:xfrm>
          <a:prstGeom prst="rect">
            <a:avLst/>
          </a:prstGeom>
        </p:spPr>
      </p:pic>
    </p:spTree>
    <p:extLst>
      <p:ext uri="{BB962C8B-B14F-4D97-AF65-F5344CB8AC3E}">
        <p14:creationId xmlns:p14="http://schemas.microsoft.com/office/powerpoint/2010/main" val="2398625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4"/>
          <p:cNvGrpSpPr>
            <a:grpSpLocks noChangeAspect="1"/>
          </p:cNvGrpSpPr>
          <p:nvPr/>
        </p:nvGrpSpPr>
        <p:grpSpPr bwMode="auto">
          <a:xfrm rot="5400000">
            <a:off x="2387463" y="-2208403"/>
            <a:ext cx="5122782" cy="9327413"/>
            <a:chOff x="204" y="682"/>
            <a:chExt cx="1581" cy="1782"/>
          </a:xfrm>
        </p:grpSpPr>
        <p:sp>
          <p:nvSpPr>
            <p:cNvPr id="13" name="AutoShape 3"/>
            <p:cNvSpPr>
              <a:spLocks noChangeAspect="1" noChangeArrowheads="1" noTextEdit="1"/>
            </p:cNvSpPr>
            <p:nvPr/>
          </p:nvSpPr>
          <p:spPr bwMode="auto">
            <a:xfrm>
              <a:off x="204" y="682"/>
              <a:ext cx="1315" cy="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5"/>
            <p:cNvSpPr>
              <a:spLocks/>
            </p:cNvSpPr>
            <p:nvPr/>
          </p:nvSpPr>
          <p:spPr bwMode="auto">
            <a:xfrm>
              <a:off x="269" y="785"/>
              <a:ext cx="1516" cy="1679"/>
            </a:xfrm>
            <a:custGeom>
              <a:avLst/>
              <a:gdLst>
                <a:gd name="T0" fmla="*/ 1312 w 1315"/>
                <a:gd name="T1" fmla="*/ 69 h 1732"/>
                <a:gd name="T2" fmla="*/ 1297 w 1315"/>
                <a:gd name="T3" fmla="*/ 38 h 1732"/>
                <a:gd name="T4" fmla="*/ 1270 w 1315"/>
                <a:gd name="T5" fmla="*/ 17 h 1732"/>
                <a:gd name="T6" fmla="*/ 1238 w 1315"/>
                <a:gd name="T7" fmla="*/ 6 h 1732"/>
                <a:gd name="T8" fmla="*/ 1227 w 1315"/>
                <a:gd name="T9" fmla="*/ 5 h 1732"/>
                <a:gd name="T10" fmla="*/ 1166 w 1315"/>
                <a:gd name="T11" fmla="*/ 5 h 1732"/>
                <a:gd name="T12" fmla="*/ 833 w 1315"/>
                <a:gd name="T13" fmla="*/ 3 h 1732"/>
                <a:gd name="T14" fmla="*/ 316 w 1315"/>
                <a:gd name="T15" fmla="*/ 0 h 1732"/>
                <a:gd name="T16" fmla="*/ 138 w 1315"/>
                <a:gd name="T17" fmla="*/ 0 h 1732"/>
                <a:gd name="T18" fmla="*/ 75 w 1315"/>
                <a:gd name="T19" fmla="*/ 2 h 1732"/>
                <a:gd name="T20" fmla="*/ 29 w 1315"/>
                <a:gd name="T21" fmla="*/ 28 h 1732"/>
                <a:gd name="T22" fmla="*/ 3 w 1315"/>
                <a:gd name="T23" fmla="*/ 75 h 1732"/>
                <a:gd name="T24" fmla="*/ 2 w 1315"/>
                <a:gd name="T25" fmla="*/ 166 h 1732"/>
                <a:gd name="T26" fmla="*/ 0 w 1315"/>
                <a:gd name="T27" fmla="*/ 1223 h 1732"/>
                <a:gd name="T28" fmla="*/ 0 w 1315"/>
                <a:gd name="T29" fmla="*/ 1608 h 1732"/>
                <a:gd name="T30" fmla="*/ 0 w 1315"/>
                <a:gd name="T31" fmla="*/ 1638 h 1732"/>
                <a:gd name="T32" fmla="*/ 0 w 1315"/>
                <a:gd name="T33" fmla="*/ 1646 h 1732"/>
                <a:gd name="T34" fmla="*/ 12 w 1315"/>
                <a:gd name="T35" fmla="*/ 1684 h 1732"/>
                <a:gd name="T36" fmla="*/ 32 w 1315"/>
                <a:gd name="T37" fmla="*/ 1707 h 1732"/>
                <a:gd name="T38" fmla="*/ 57 w 1315"/>
                <a:gd name="T39" fmla="*/ 1723 h 1732"/>
                <a:gd name="T40" fmla="*/ 86 w 1315"/>
                <a:gd name="T41" fmla="*/ 1730 h 1732"/>
                <a:gd name="T42" fmla="*/ 95 w 1315"/>
                <a:gd name="T43" fmla="*/ 1732 h 1732"/>
                <a:gd name="T44" fmla="*/ 647 w 1315"/>
                <a:gd name="T45" fmla="*/ 1729 h 1732"/>
                <a:gd name="T46" fmla="*/ 922 w 1315"/>
                <a:gd name="T47" fmla="*/ 1726 h 1732"/>
                <a:gd name="T48" fmla="*/ 1128 w 1315"/>
                <a:gd name="T49" fmla="*/ 1720 h 1732"/>
                <a:gd name="T50" fmla="*/ 1227 w 1315"/>
                <a:gd name="T51" fmla="*/ 1717 h 1732"/>
                <a:gd name="T52" fmla="*/ 1186 w 1315"/>
                <a:gd name="T53" fmla="*/ 1715 h 1732"/>
                <a:gd name="T54" fmla="*/ 1131 w 1315"/>
                <a:gd name="T55" fmla="*/ 1710 h 1732"/>
                <a:gd name="T56" fmla="*/ 1123 w 1315"/>
                <a:gd name="T57" fmla="*/ 1707 h 1732"/>
                <a:gd name="T58" fmla="*/ 1148 w 1315"/>
                <a:gd name="T59" fmla="*/ 1704 h 1732"/>
                <a:gd name="T60" fmla="*/ 980 w 1315"/>
                <a:gd name="T61" fmla="*/ 1701 h 1732"/>
                <a:gd name="T62" fmla="*/ 1105 w 1315"/>
                <a:gd name="T63" fmla="*/ 1692 h 1732"/>
                <a:gd name="T64" fmla="*/ 1094 w 1315"/>
                <a:gd name="T65" fmla="*/ 1686 h 1732"/>
                <a:gd name="T66" fmla="*/ 1109 w 1315"/>
                <a:gd name="T67" fmla="*/ 1678 h 1732"/>
                <a:gd name="T68" fmla="*/ 1227 w 1315"/>
                <a:gd name="T69" fmla="*/ 1674 h 1732"/>
                <a:gd name="T70" fmla="*/ 1247 w 1315"/>
                <a:gd name="T71" fmla="*/ 1669 h 1732"/>
                <a:gd name="T72" fmla="*/ 1263 w 1315"/>
                <a:gd name="T73" fmla="*/ 1652 h 1732"/>
                <a:gd name="T74" fmla="*/ 1258 w 1315"/>
                <a:gd name="T75" fmla="*/ 1664 h 1732"/>
                <a:gd name="T76" fmla="*/ 1263 w 1315"/>
                <a:gd name="T77" fmla="*/ 1660 h 1732"/>
                <a:gd name="T78" fmla="*/ 1269 w 1315"/>
                <a:gd name="T79" fmla="*/ 1647 h 1732"/>
                <a:gd name="T80" fmla="*/ 1272 w 1315"/>
                <a:gd name="T81" fmla="*/ 1638 h 1732"/>
                <a:gd name="T82" fmla="*/ 1275 w 1315"/>
                <a:gd name="T83" fmla="*/ 1621 h 1732"/>
                <a:gd name="T84" fmla="*/ 1281 w 1315"/>
                <a:gd name="T85" fmla="*/ 1245 h 1732"/>
                <a:gd name="T86" fmla="*/ 1289 w 1315"/>
                <a:gd name="T87" fmla="*/ 332 h 1732"/>
                <a:gd name="T88" fmla="*/ 1292 w 1315"/>
                <a:gd name="T89" fmla="*/ 340 h 1732"/>
                <a:gd name="T90" fmla="*/ 1295 w 1315"/>
                <a:gd name="T91" fmla="*/ 347 h 1732"/>
                <a:gd name="T92" fmla="*/ 1297 w 1315"/>
                <a:gd name="T93" fmla="*/ 338 h 1732"/>
                <a:gd name="T94" fmla="*/ 1298 w 1315"/>
                <a:gd name="T95" fmla="*/ 343 h 1732"/>
                <a:gd name="T96" fmla="*/ 1300 w 1315"/>
                <a:gd name="T97" fmla="*/ 329 h 1732"/>
                <a:gd name="T98" fmla="*/ 1303 w 1315"/>
                <a:gd name="T99" fmla="*/ 303 h 1732"/>
                <a:gd name="T100" fmla="*/ 1306 w 1315"/>
                <a:gd name="T101" fmla="*/ 295 h 1732"/>
                <a:gd name="T102" fmla="*/ 1306 w 1315"/>
                <a:gd name="T103" fmla="*/ 290 h 1732"/>
                <a:gd name="T104" fmla="*/ 1309 w 1315"/>
                <a:gd name="T105" fmla="*/ 270 h 1732"/>
                <a:gd name="T106" fmla="*/ 1313 w 1315"/>
                <a:gd name="T107" fmla="*/ 129 h 1732"/>
                <a:gd name="T108" fmla="*/ 1315 w 1315"/>
                <a:gd name="T109" fmla="*/ 101 h 1732"/>
                <a:gd name="T110" fmla="*/ 1315 w 1315"/>
                <a:gd name="T111" fmla="*/ 9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5" h="1732">
                  <a:moveTo>
                    <a:pt x="1315" y="91"/>
                  </a:moveTo>
                  <a:lnTo>
                    <a:pt x="1315" y="91"/>
                  </a:lnTo>
                  <a:lnTo>
                    <a:pt x="1313" y="80"/>
                  </a:lnTo>
                  <a:lnTo>
                    <a:pt x="1312" y="69"/>
                  </a:lnTo>
                  <a:lnTo>
                    <a:pt x="1307" y="58"/>
                  </a:lnTo>
                  <a:lnTo>
                    <a:pt x="1303" y="48"/>
                  </a:lnTo>
                  <a:lnTo>
                    <a:pt x="1303" y="48"/>
                  </a:lnTo>
                  <a:lnTo>
                    <a:pt x="1297" y="38"/>
                  </a:lnTo>
                  <a:lnTo>
                    <a:pt x="1289" y="31"/>
                  </a:lnTo>
                  <a:lnTo>
                    <a:pt x="1280" y="23"/>
                  </a:lnTo>
                  <a:lnTo>
                    <a:pt x="1270" y="17"/>
                  </a:lnTo>
                  <a:lnTo>
                    <a:pt x="1270" y="17"/>
                  </a:lnTo>
                  <a:lnTo>
                    <a:pt x="1260" y="12"/>
                  </a:lnTo>
                  <a:lnTo>
                    <a:pt x="1249" y="8"/>
                  </a:lnTo>
                  <a:lnTo>
                    <a:pt x="1249" y="8"/>
                  </a:lnTo>
                  <a:lnTo>
                    <a:pt x="1238" y="6"/>
                  </a:lnTo>
                  <a:lnTo>
                    <a:pt x="1238" y="6"/>
                  </a:lnTo>
                  <a:lnTo>
                    <a:pt x="1232" y="5"/>
                  </a:lnTo>
                  <a:lnTo>
                    <a:pt x="1229" y="5"/>
                  </a:lnTo>
                  <a:lnTo>
                    <a:pt x="1227" y="5"/>
                  </a:lnTo>
                  <a:lnTo>
                    <a:pt x="1227" y="5"/>
                  </a:lnTo>
                  <a:lnTo>
                    <a:pt x="1207" y="5"/>
                  </a:lnTo>
                  <a:lnTo>
                    <a:pt x="1207" y="5"/>
                  </a:lnTo>
                  <a:lnTo>
                    <a:pt x="1166" y="5"/>
                  </a:lnTo>
                  <a:lnTo>
                    <a:pt x="1166" y="5"/>
                  </a:lnTo>
                  <a:lnTo>
                    <a:pt x="1000" y="5"/>
                  </a:lnTo>
                  <a:lnTo>
                    <a:pt x="833" y="3"/>
                  </a:lnTo>
                  <a:lnTo>
                    <a:pt x="833" y="3"/>
                  </a:lnTo>
                  <a:lnTo>
                    <a:pt x="807" y="3"/>
                  </a:lnTo>
                  <a:lnTo>
                    <a:pt x="807" y="3"/>
                  </a:lnTo>
                  <a:lnTo>
                    <a:pt x="316" y="0"/>
                  </a:lnTo>
                  <a:lnTo>
                    <a:pt x="316" y="0"/>
                  </a:lnTo>
                  <a:lnTo>
                    <a:pt x="197" y="0"/>
                  </a:lnTo>
                  <a:lnTo>
                    <a:pt x="197" y="0"/>
                  </a:lnTo>
                  <a:lnTo>
                    <a:pt x="138" y="0"/>
                  </a:lnTo>
                  <a:lnTo>
                    <a:pt x="138" y="0"/>
                  </a:lnTo>
                  <a:lnTo>
                    <a:pt x="109" y="0"/>
                  </a:lnTo>
                  <a:lnTo>
                    <a:pt x="94" y="0"/>
                  </a:lnTo>
                  <a:lnTo>
                    <a:pt x="94" y="0"/>
                  </a:lnTo>
                  <a:lnTo>
                    <a:pt x="75" y="2"/>
                  </a:lnTo>
                  <a:lnTo>
                    <a:pt x="58" y="8"/>
                  </a:lnTo>
                  <a:lnTo>
                    <a:pt x="58" y="8"/>
                  </a:lnTo>
                  <a:lnTo>
                    <a:pt x="41" y="17"/>
                  </a:lnTo>
                  <a:lnTo>
                    <a:pt x="29" y="28"/>
                  </a:lnTo>
                  <a:lnTo>
                    <a:pt x="17" y="41"/>
                  </a:lnTo>
                  <a:lnTo>
                    <a:pt x="9" y="57"/>
                  </a:lnTo>
                  <a:lnTo>
                    <a:pt x="9" y="57"/>
                  </a:lnTo>
                  <a:lnTo>
                    <a:pt x="3" y="75"/>
                  </a:lnTo>
                  <a:lnTo>
                    <a:pt x="2" y="92"/>
                  </a:lnTo>
                  <a:lnTo>
                    <a:pt x="2" y="108"/>
                  </a:lnTo>
                  <a:lnTo>
                    <a:pt x="2" y="108"/>
                  </a:lnTo>
                  <a:lnTo>
                    <a:pt x="2" y="166"/>
                  </a:lnTo>
                  <a:lnTo>
                    <a:pt x="2" y="166"/>
                  </a:lnTo>
                  <a:lnTo>
                    <a:pt x="2" y="283"/>
                  </a:lnTo>
                  <a:lnTo>
                    <a:pt x="2" y="283"/>
                  </a:lnTo>
                  <a:lnTo>
                    <a:pt x="0" y="1223"/>
                  </a:lnTo>
                  <a:lnTo>
                    <a:pt x="0" y="1223"/>
                  </a:lnTo>
                  <a:lnTo>
                    <a:pt x="0" y="1478"/>
                  </a:lnTo>
                  <a:lnTo>
                    <a:pt x="0" y="1478"/>
                  </a:lnTo>
                  <a:lnTo>
                    <a:pt x="0" y="1608"/>
                  </a:lnTo>
                  <a:lnTo>
                    <a:pt x="0" y="1624"/>
                  </a:lnTo>
                  <a:lnTo>
                    <a:pt x="0" y="1632"/>
                  </a:lnTo>
                  <a:lnTo>
                    <a:pt x="0" y="1637"/>
                  </a:lnTo>
                  <a:lnTo>
                    <a:pt x="0" y="1638"/>
                  </a:lnTo>
                  <a:lnTo>
                    <a:pt x="0" y="1640"/>
                  </a:lnTo>
                  <a:lnTo>
                    <a:pt x="0" y="1640"/>
                  </a:lnTo>
                  <a:lnTo>
                    <a:pt x="0" y="1646"/>
                  </a:lnTo>
                  <a:lnTo>
                    <a:pt x="0" y="1646"/>
                  </a:lnTo>
                  <a:lnTo>
                    <a:pt x="2" y="1655"/>
                  </a:lnTo>
                  <a:lnTo>
                    <a:pt x="5" y="1666"/>
                  </a:lnTo>
                  <a:lnTo>
                    <a:pt x="8" y="1675"/>
                  </a:lnTo>
                  <a:lnTo>
                    <a:pt x="12" y="1684"/>
                  </a:lnTo>
                  <a:lnTo>
                    <a:pt x="12" y="1684"/>
                  </a:lnTo>
                  <a:lnTo>
                    <a:pt x="18" y="1692"/>
                  </a:lnTo>
                  <a:lnTo>
                    <a:pt x="25" y="1700"/>
                  </a:lnTo>
                  <a:lnTo>
                    <a:pt x="32" y="1707"/>
                  </a:lnTo>
                  <a:lnTo>
                    <a:pt x="40" y="1714"/>
                  </a:lnTo>
                  <a:lnTo>
                    <a:pt x="40" y="1714"/>
                  </a:lnTo>
                  <a:lnTo>
                    <a:pt x="48" y="1720"/>
                  </a:lnTo>
                  <a:lnTo>
                    <a:pt x="57" y="1723"/>
                  </a:lnTo>
                  <a:lnTo>
                    <a:pt x="66" y="1727"/>
                  </a:lnTo>
                  <a:lnTo>
                    <a:pt x="77" y="1729"/>
                  </a:lnTo>
                  <a:lnTo>
                    <a:pt x="77" y="1729"/>
                  </a:lnTo>
                  <a:lnTo>
                    <a:pt x="86" y="1730"/>
                  </a:lnTo>
                  <a:lnTo>
                    <a:pt x="86" y="1730"/>
                  </a:lnTo>
                  <a:lnTo>
                    <a:pt x="92" y="1730"/>
                  </a:lnTo>
                  <a:lnTo>
                    <a:pt x="94" y="1732"/>
                  </a:lnTo>
                  <a:lnTo>
                    <a:pt x="95" y="1732"/>
                  </a:lnTo>
                  <a:lnTo>
                    <a:pt x="103" y="1732"/>
                  </a:lnTo>
                  <a:lnTo>
                    <a:pt x="135" y="1730"/>
                  </a:lnTo>
                  <a:lnTo>
                    <a:pt x="135" y="1730"/>
                  </a:lnTo>
                  <a:lnTo>
                    <a:pt x="647" y="1729"/>
                  </a:lnTo>
                  <a:lnTo>
                    <a:pt x="647" y="1729"/>
                  </a:lnTo>
                  <a:lnTo>
                    <a:pt x="674" y="1727"/>
                  </a:lnTo>
                  <a:lnTo>
                    <a:pt x="674" y="1727"/>
                  </a:lnTo>
                  <a:lnTo>
                    <a:pt x="922" y="1726"/>
                  </a:lnTo>
                  <a:lnTo>
                    <a:pt x="1045" y="1724"/>
                  </a:lnTo>
                  <a:lnTo>
                    <a:pt x="1152" y="1720"/>
                  </a:lnTo>
                  <a:lnTo>
                    <a:pt x="1152" y="1720"/>
                  </a:lnTo>
                  <a:lnTo>
                    <a:pt x="1128" y="1720"/>
                  </a:lnTo>
                  <a:lnTo>
                    <a:pt x="1109" y="1720"/>
                  </a:lnTo>
                  <a:lnTo>
                    <a:pt x="1109" y="1720"/>
                  </a:lnTo>
                  <a:lnTo>
                    <a:pt x="1174" y="1718"/>
                  </a:lnTo>
                  <a:lnTo>
                    <a:pt x="1227" y="1717"/>
                  </a:lnTo>
                  <a:lnTo>
                    <a:pt x="1227" y="1717"/>
                  </a:lnTo>
                  <a:lnTo>
                    <a:pt x="1163" y="1717"/>
                  </a:lnTo>
                  <a:lnTo>
                    <a:pt x="1163" y="1717"/>
                  </a:lnTo>
                  <a:lnTo>
                    <a:pt x="1186" y="1715"/>
                  </a:lnTo>
                  <a:lnTo>
                    <a:pt x="1195" y="1714"/>
                  </a:lnTo>
                  <a:lnTo>
                    <a:pt x="1201" y="1712"/>
                  </a:lnTo>
                  <a:lnTo>
                    <a:pt x="1201" y="1712"/>
                  </a:lnTo>
                  <a:lnTo>
                    <a:pt x="1131" y="1710"/>
                  </a:lnTo>
                  <a:lnTo>
                    <a:pt x="1131" y="1710"/>
                  </a:lnTo>
                  <a:lnTo>
                    <a:pt x="1140" y="1709"/>
                  </a:lnTo>
                  <a:lnTo>
                    <a:pt x="1135" y="1707"/>
                  </a:lnTo>
                  <a:lnTo>
                    <a:pt x="1123" y="1707"/>
                  </a:lnTo>
                  <a:lnTo>
                    <a:pt x="1115" y="1706"/>
                  </a:lnTo>
                  <a:lnTo>
                    <a:pt x="1115" y="1706"/>
                  </a:lnTo>
                  <a:lnTo>
                    <a:pt x="1135" y="1706"/>
                  </a:lnTo>
                  <a:lnTo>
                    <a:pt x="1148" y="1704"/>
                  </a:lnTo>
                  <a:lnTo>
                    <a:pt x="1148" y="1704"/>
                  </a:lnTo>
                  <a:lnTo>
                    <a:pt x="1103" y="1704"/>
                  </a:lnTo>
                  <a:lnTo>
                    <a:pt x="1058" y="1703"/>
                  </a:lnTo>
                  <a:lnTo>
                    <a:pt x="980" y="1701"/>
                  </a:lnTo>
                  <a:lnTo>
                    <a:pt x="980" y="1701"/>
                  </a:lnTo>
                  <a:lnTo>
                    <a:pt x="1055" y="1698"/>
                  </a:lnTo>
                  <a:lnTo>
                    <a:pt x="1085" y="1697"/>
                  </a:lnTo>
                  <a:lnTo>
                    <a:pt x="1105" y="1692"/>
                  </a:lnTo>
                  <a:lnTo>
                    <a:pt x="1105" y="1692"/>
                  </a:lnTo>
                  <a:lnTo>
                    <a:pt x="1095" y="1689"/>
                  </a:lnTo>
                  <a:lnTo>
                    <a:pt x="1094" y="1687"/>
                  </a:lnTo>
                  <a:lnTo>
                    <a:pt x="1094" y="1686"/>
                  </a:lnTo>
                  <a:lnTo>
                    <a:pt x="1095" y="1684"/>
                  </a:lnTo>
                  <a:lnTo>
                    <a:pt x="1098" y="1683"/>
                  </a:lnTo>
                  <a:lnTo>
                    <a:pt x="1109" y="1678"/>
                  </a:lnTo>
                  <a:lnTo>
                    <a:pt x="1109" y="1678"/>
                  </a:lnTo>
                  <a:lnTo>
                    <a:pt x="1092" y="1677"/>
                  </a:lnTo>
                  <a:lnTo>
                    <a:pt x="1080" y="1674"/>
                  </a:lnTo>
                  <a:lnTo>
                    <a:pt x="1227" y="1674"/>
                  </a:lnTo>
                  <a:lnTo>
                    <a:pt x="1227" y="1674"/>
                  </a:lnTo>
                  <a:lnTo>
                    <a:pt x="1237" y="1674"/>
                  </a:lnTo>
                  <a:lnTo>
                    <a:pt x="1244" y="1671"/>
                  </a:lnTo>
                  <a:lnTo>
                    <a:pt x="1244" y="1671"/>
                  </a:lnTo>
                  <a:lnTo>
                    <a:pt x="1247" y="1669"/>
                  </a:lnTo>
                  <a:lnTo>
                    <a:pt x="1247" y="1669"/>
                  </a:lnTo>
                  <a:lnTo>
                    <a:pt x="1257" y="1663"/>
                  </a:lnTo>
                  <a:lnTo>
                    <a:pt x="1260" y="1658"/>
                  </a:lnTo>
                  <a:lnTo>
                    <a:pt x="1263" y="1652"/>
                  </a:lnTo>
                  <a:lnTo>
                    <a:pt x="1263" y="1652"/>
                  </a:lnTo>
                  <a:lnTo>
                    <a:pt x="1258" y="1661"/>
                  </a:lnTo>
                  <a:lnTo>
                    <a:pt x="1258" y="1661"/>
                  </a:lnTo>
                  <a:lnTo>
                    <a:pt x="1258" y="1664"/>
                  </a:lnTo>
                  <a:lnTo>
                    <a:pt x="1258" y="1664"/>
                  </a:lnTo>
                  <a:lnTo>
                    <a:pt x="1258" y="1664"/>
                  </a:lnTo>
                  <a:lnTo>
                    <a:pt x="1263" y="1660"/>
                  </a:lnTo>
                  <a:lnTo>
                    <a:pt x="1263" y="1660"/>
                  </a:lnTo>
                  <a:lnTo>
                    <a:pt x="1264" y="1655"/>
                  </a:lnTo>
                  <a:lnTo>
                    <a:pt x="1264" y="1655"/>
                  </a:lnTo>
                  <a:lnTo>
                    <a:pt x="1269" y="1647"/>
                  </a:lnTo>
                  <a:lnTo>
                    <a:pt x="1269" y="1647"/>
                  </a:lnTo>
                  <a:lnTo>
                    <a:pt x="1270" y="1643"/>
                  </a:lnTo>
                  <a:lnTo>
                    <a:pt x="1270" y="1643"/>
                  </a:lnTo>
                  <a:lnTo>
                    <a:pt x="1272" y="1638"/>
                  </a:lnTo>
                  <a:lnTo>
                    <a:pt x="1272" y="1638"/>
                  </a:lnTo>
                  <a:lnTo>
                    <a:pt x="1274" y="1632"/>
                  </a:lnTo>
                  <a:lnTo>
                    <a:pt x="1274" y="1632"/>
                  </a:lnTo>
                  <a:lnTo>
                    <a:pt x="1275" y="1621"/>
                  </a:lnTo>
                  <a:lnTo>
                    <a:pt x="1275" y="1621"/>
                  </a:lnTo>
                  <a:lnTo>
                    <a:pt x="1277" y="1597"/>
                  </a:lnTo>
                  <a:lnTo>
                    <a:pt x="1278" y="1560"/>
                  </a:lnTo>
                  <a:lnTo>
                    <a:pt x="1280" y="1462"/>
                  </a:lnTo>
                  <a:lnTo>
                    <a:pt x="1281" y="1245"/>
                  </a:lnTo>
                  <a:lnTo>
                    <a:pt x="1281" y="1245"/>
                  </a:lnTo>
                  <a:lnTo>
                    <a:pt x="1283" y="762"/>
                  </a:lnTo>
                  <a:lnTo>
                    <a:pt x="1286" y="541"/>
                  </a:lnTo>
                  <a:lnTo>
                    <a:pt x="1289" y="332"/>
                  </a:lnTo>
                  <a:lnTo>
                    <a:pt x="1289" y="332"/>
                  </a:lnTo>
                  <a:lnTo>
                    <a:pt x="1289" y="332"/>
                  </a:lnTo>
                  <a:lnTo>
                    <a:pt x="1290" y="333"/>
                  </a:lnTo>
                  <a:lnTo>
                    <a:pt x="1292" y="340"/>
                  </a:lnTo>
                  <a:lnTo>
                    <a:pt x="1292" y="346"/>
                  </a:lnTo>
                  <a:lnTo>
                    <a:pt x="1293" y="347"/>
                  </a:lnTo>
                  <a:lnTo>
                    <a:pt x="1295" y="347"/>
                  </a:lnTo>
                  <a:lnTo>
                    <a:pt x="1295" y="347"/>
                  </a:lnTo>
                  <a:lnTo>
                    <a:pt x="1295" y="337"/>
                  </a:lnTo>
                  <a:lnTo>
                    <a:pt x="1295" y="326"/>
                  </a:lnTo>
                  <a:lnTo>
                    <a:pt x="1295" y="326"/>
                  </a:lnTo>
                  <a:lnTo>
                    <a:pt x="1297" y="338"/>
                  </a:lnTo>
                  <a:lnTo>
                    <a:pt x="1297" y="343"/>
                  </a:lnTo>
                  <a:lnTo>
                    <a:pt x="1297" y="343"/>
                  </a:lnTo>
                  <a:lnTo>
                    <a:pt x="1298" y="343"/>
                  </a:lnTo>
                  <a:lnTo>
                    <a:pt x="1298" y="343"/>
                  </a:lnTo>
                  <a:lnTo>
                    <a:pt x="1298" y="327"/>
                  </a:lnTo>
                  <a:lnTo>
                    <a:pt x="1298" y="326"/>
                  </a:lnTo>
                  <a:lnTo>
                    <a:pt x="1298" y="326"/>
                  </a:lnTo>
                  <a:lnTo>
                    <a:pt x="1300" y="329"/>
                  </a:lnTo>
                  <a:lnTo>
                    <a:pt x="1300" y="329"/>
                  </a:lnTo>
                  <a:lnTo>
                    <a:pt x="1301" y="326"/>
                  </a:lnTo>
                  <a:lnTo>
                    <a:pt x="1301" y="326"/>
                  </a:lnTo>
                  <a:lnTo>
                    <a:pt x="1303" y="303"/>
                  </a:lnTo>
                  <a:lnTo>
                    <a:pt x="1304" y="292"/>
                  </a:lnTo>
                  <a:lnTo>
                    <a:pt x="1304" y="290"/>
                  </a:lnTo>
                  <a:lnTo>
                    <a:pt x="1306" y="295"/>
                  </a:lnTo>
                  <a:lnTo>
                    <a:pt x="1306" y="295"/>
                  </a:lnTo>
                  <a:lnTo>
                    <a:pt x="1304" y="310"/>
                  </a:lnTo>
                  <a:lnTo>
                    <a:pt x="1304" y="310"/>
                  </a:lnTo>
                  <a:lnTo>
                    <a:pt x="1306" y="304"/>
                  </a:lnTo>
                  <a:lnTo>
                    <a:pt x="1306" y="290"/>
                  </a:lnTo>
                  <a:lnTo>
                    <a:pt x="1306" y="275"/>
                  </a:lnTo>
                  <a:lnTo>
                    <a:pt x="1307" y="267"/>
                  </a:lnTo>
                  <a:lnTo>
                    <a:pt x="1307" y="267"/>
                  </a:lnTo>
                  <a:lnTo>
                    <a:pt x="1309" y="270"/>
                  </a:lnTo>
                  <a:lnTo>
                    <a:pt x="1310" y="270"/>
                  </a:lnTo>
                  <a:lnTo>
                    <a:pt x="1310" y="267"/>
                  </a:lnTo>
                  <a:lnTo>
                    <a:pt x="1310" y="267"/>
                  </a:lnTo>
                  <a:lnTo>
                    <a:pt x="1313" y="129"/>
                  </a:lnTo>
                  <a:lnTo>
                    <a:pt x="1313" y="129"/>
                  </a:lnTo>
                  <a:lnTo>
                    <a:pt x="1315" y="111"/>
                  </a:lnTo>
                  <a:lnTo>
                    <a:pt x="1315" y="111"/>
                  </a:lnTo>
                  <a:lnTo>
                    <a:pt x="1315" y="101"/>
                  </a:lnTo>
                  <a:lnTo>
                    <a:pt x="1315" y="97"/>
                  </a:lnTo>
                  <a:lnTo>
                    <a:pt x="1315" y="94"/>
                  </a:lnTo>
                  <a:lnTo>
                    <a:pt x="1315" y="94"/>
                  </a:lnTo>
                  <a:lnTo>
                    <a:pt x="1315" y="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3" name="AutoShape 3"/>
          <p:cNvSpPr>
            <a:spLocks noChangeAspect="1" noChangeArrowheads="1" noTextEdit="1"/>
          </p:cNvSpPr>
          <p:nvPr/>
        </p:nvSpPr>
        <p:spPr bwMode="auto">
          <a:xfrm>
            <a:off x="1259632" y="256317"/>
            <a:ext cx="7492670" cy="459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p:nvSpPr>
        <p:spPr>
          <a:xfrm>
            <a:off x="2123728" y="185867"/>
            <a:ext cx="5147042" cy="584775"/>
          </a:xfrm>
          <a:prstGeom prst="rect">
            <a:avLst/>
          </a:prstGeom>
          <a:noFill/>
        </p:spPr>
        <p:txBody>
          <a:bodyPr wrap="square" rtlCol="0">
            <a:spAutoFit/>
          </a:bodyPr>
          <a:lstStyle/>
          <a:p>
            <a:r>
              <a:rPr lang="en-GB" sz="3200" b="1" dirty="0" smtClean="0">
                <a:solidFill>
                  <a:srgbClr val="007D85"/>
                </a:solidFill>
              </a:rPr>
              <a:t>Young people – national data</a:t>
            </a:r>
            <a:endParaRPr lang="en-GB" sz="3200" b="1" dirty="0">
              <a:solidFill>
                <a:srgbClr val="007D85"/>
              </a:solidFill>
            </a:endParaRPr>
          </a:p>
        </p:txBody>
      </p:sp>
      <p:sp>
        <p:nvSpPr>
          <p:cNvPr id="19" name="TextBox 18"/>
          <p:cNvSpPr txBox="1"/>
          <p:nvPr/>
        </p:nvSpPr>
        <p:spPr>
          <a:xfrm>
            <a:off x="6936298" y="1497146"/>
            <a:ext cx="1816004" cy="646331"/>
          </a:xfrm>
          <a:prstGeom prst="rect">
            <a:avLst/>
          </a:prstGeom>
          <a:noFill/>
        </p:spPr>
        <p:txBody>
          <a:bodyPr wrap="square" rtlCol="0">
            <a:spAutoFit/>
          </a:bodyPr>
          <a:lstStyle/>
          <a:p>
            <a:pPr algn="ctr"/>
            <a:r>
              <a:rPr lang="en-GB" b="1" dirty="0" smtClean="0">
                <a:solidFill>
                  <a:schemeClr val="bg1"/>
                </a:solidFill>
              </a:rPr>
              <a:t>No overall </a:t>
            </a:r>
            <a:br>
              <a:rPr lang="en-GB" b="1" dirty="0" smtClean="0">
                <a:solidFill>
                  <a:schemeClr val="bg1"/>
                </a:solidFill>
              </a:rPr>
            </a:br>
            <a:r>
              <a:rPr lang="en-GB" b="1" dirty="0" smtClean="0">
                <a:solidFill>
                  <a:schemeClr val="bg1"/>
                </a:solidFill>
              </a:rPr>
              <a:t>political control</a:t>
            </a:r>
            <a:endParaRPr lang="en-GB" b="1" dirty="0">
              <a:solidFill>
                <a:schemeClr val="bg1"/>
              </a:solidFill>
            </a:endParaRPr>
          </a:p>
        </p:txBody>
      </p:sp>
      <p:sp>
        <p:nvSpPr>
          <p:cNvPr id="20" name="TextBox 19"/>
          <p:cNvSpPr txBox="1"/>
          <p:nvPr/>
        </p:nvSpPr>
        <p:spPr>
          <a:xfrm>
            <a:off x="4781550" y="3720370"/>
            <a:ext cx="3598481" cy="646331"/>
          </a:xfrm>
          <a:prstGeom prst="rect">
            <a:avLst/>
          </a:prstGeom>
          <a:noFill/>
        </p:spPr>
        <p:txBody>
          <a:bodyPr wrap="square" rtlCol="0">
            <a:spAutoFit/>
          </a:bodyPr>
          <a:lstStyle/>
          <a:p>
            <a:pPr algn="ctr"/>
            <a:r>
              <a:rPr lang="en-GB" b="1" dirty="0" smtClean="0">
                <a:solidFill>
                  <a:schemeClr val="bg1"/>
                </a:solidFill>
              </a:rPr>
              <a:t>Robust financial position despite rising demand for services</a:t>
            </a:r>
            <a:endParaRPr lang="en-GB" b="1" dirty="0">
              <a:solidFill>
                <a:schemeClr val="bg1"/>
              </a:solidFill>
            </a:endParaRPr>
          </a:p>
        </p:txBody>
      </p:sp>
      <p:grpSp>
        <p:nvGrpSpPr>
          <p:cNvPr id="23" name="Group 22"/>
          <p:cNvGrpSpPr/>
          <p:nvPr/>
        </p:nvGrpSpPr>
        <p:grpSpPr>
          <a:xfrm>
            <a:off x="5584212" y="2004398"/>
            <a:ext cx="2095076" cy="783376"/>
            <a:chOff x="6256338" y="2471738"/>
            <a:chExt cx="1095375" cy="409575"/>
          </a:xfrm>
        </p:grpSpPr>
        <p:sp>
          <p:nvSpPr>
            <p:cNvPr id="24" name="AutoShape 3"/>
            <p:cNvSpPr>
              <a:spLocks noChangeAspect="1" noChangeArrowheads="1" noTextEdit="1"/>
            </p:cNvSpPr>
            <p:nvPr/>
          </p:nvSpPr>
          <p:spPr bwMode="auto">
            <a:xfrm>
              <a:off x="6256338" y="2471738"/>
              <a:ext cx="10953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5"/>
            <p:cNvSpPr>
              <a:spLocks noEditPoints="1"/>
            </p:cNvSpPr>
            <p:nvPr/>
          </p:nvSpPr>
          <p:spPr bwMode="auto">
            <a:xfrm>
              <a:off x="6256338" y="2471738"/>
              <a:ext cx="1095375" cy="311150"/>
            </a:xfrm>
            <a:custGeom>
              <a:avLst/>
              <a:gdLst>
                <a:gd name="T0" fmla="*/ 0 w 690"/>
                <a:gd name="T1" fmla="*/ 196 h 196"/>
                <a:gd name="T2" fmla="*/ 0 w 690"/>
                <a:gd name="T3" fmla="*/ 176 h 196"/>
                <a:gd name="T4" fmla="*/ 326 w 690"/>
                <a:gd name="T5" fmla="*/ 0 h 196"/>
                <a:gd name="T6" fmla="*/ 328 w 690"/>
                <a:gd name="T7" fmla="*/ 0 h 196"/>
                <a:gd name="T8" fmla="*/ 690 w 690"/>
                <a:gd name="T9" fmla="*/ 158 h 196"/>
                <a:gd name="T10" fmla="*/ 690 w 690"/>
                <a:gd name="T11" fmla="*/ 184 h 196"/>
                <a:gd name="T12" fmla="*/ 328 w 690"/>
                <a:gd name="T13" fmla="*/ 56 h 196"/>
                <a:gd name="T14" fmla="*/ 0 w 690"/>
                <a:gd name="T15" fmla="*/ 196 h 196"/>
                <a:gd name="T16" fmla="*/ 4 w 690"/>
                <a:gd name="T17" fmla="*/ 178 h 196"/>
                <a:gd name="T18" fmla="*/ 4 w 690"/>
                <a:gd name="T19" fmla="*/ 190 h 196"/>
                <a:gd name="T20" fmla="*/ 326 w 690"/>
                <a:gd name="T21" fmla="*/ 52 h 196"/>
                <a:gd name="T22" fmla="*/ 328 w 690"/>
                <a:gd name="T23" fmla="*/ 52 h 196"/>
                <a:gd name="T24" fmla="*/ 688 w 690"/>
                <a:gd name="T25" fmla="*/ 180 h 196"/>
                <a:gd name="T26" fmla="*/ 688 w 690"/>
                <a:gd name="T27" fmla="*/ 160 h 196"/>
                <a:gd name="T28" fmla="*/ 328 w 690"/>
                <a:gd name="T29" fmla="*/ 2 h 196"/>
                <a:gd name="T30" fmla="*/ 4 w 690"/>
                <a:gd name="T31" fmla="*/ 17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0" h="196">
                  <a:moveTo>
                    <a:pt x="0" y="196"/>
                  </a:moveTo>
                  <a:lnTo>
                    <a:pt x="0" y="176"/>
                  </a:lnTo>
                  <a:lnTo>
                    <a:pt x="326" y="0"/>
                  </a:lnTo>
                  <a:lnTo>
                    <a:pt x="328" y="0"/>
                  </a:lnTo>
                  <a:lnTo>
                    <a:pt x="690" y="158"/>
                  </a:lnTo>
                  <a:lnTo>
                    <a:pt x="690" y="184"/>
                  </a:lnTo>
                  <a:lnTo>
                    <a:pt x="328" y="56"/>
                  </a:lnTo>
                  <a:lnTo>
                    <a:pt x="0" y="196"/>
                  </a:lnTo>
                  <a:close/>
                  <a:moveTo>
                    <a:pt x="4" y="178"/>
                  </a:moveTo>
                  <a:lnTo>
                    <a:pt x="4" y="190"/>
                  </a:lnTo>
                  <a:lnTo>
                    <a:pt x="326" y="52"/>
                  </a:lnTo>
                  <a:lnTo>
                    <a:pt x="328" y="52"/>
                  </a:lnTo>
                  <a:lnTo>
                    <a:pt x="688" y="180"/>
                  </a:lnTo>
                  <a:lnTo>
                    <a:pt x="688" y="160"/>
                  </a:lnTo>
                  <a:lnTo>
                    <a:pt x="328" y="2"/>
                  </a:lnTo>
                  <a:lnTo>
                    <a:pt x="4" y="178"/>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6"/>
            <p:cNvSpPr>
              <a:spLocks noEditPoints="1"/>
            </p:cNvSpPr>
            <p:nvPr/>
          </p:nvSpPr>
          <p:spPr bwMode="auto">
            <a:xfrm>
              <a:off x="6256338" y="2608263"/>
              <a:ext cx="1095375" cy="225425"/>
            </a:xfrm>
            <a:custGeom>
              <a:avLst/>
              <a:gdLst>
                <a:gd name="T0" fmla="*/ 0 w 690"/>
                <a:gd name="T1" fmla="*/ 142 h 142"/>
                <a:gd name="T2" fmla="*/ 0 w 690"/>
                <a:gd name="T3" fmla="*/ 120 h 142"/>
                <a:gd name="T4" fmla="*/ 2 w 690"/>
                <a:gd name="T5" fmla="*/ 120 h 142"/>
                <a:gd name="T6" fmla="*/ 326 w 690"/>
                <a:gd name="T7" fmla="*/ 0 h 142"/>
                <a:gd name="T8" fmla="*/ 690 w 690"/>
                <a:gd name="T9" fmla="*/ 106 h 142"/>
                <a:gd name="T10" fmla="*/ 690 w 690"/>
                <a:gd name="T11" fmla="*/ 122 h 142"/>
                <a:gd name="T12" fmla="*/ 688 w 690"/>
                <a:gd name="T13" fmla="*/ 122 h 142"/>
                <a:gd name="T14" fmla="*/ 328 w 690"/>
                <a:gd name="T15" fmla="*/ 50 h 142"/>
                <a:gd name="T16" fmla="*/ 0 w 690"/>
                <a:gd name="T17" fmla="*/ 142 h 142"/>
                <a:gd name="T18" fmla="*/ 4 w 690"/>
                <a:gd name="T19" fmla="*/ 122 h 142"/>
                <a:gd name="T20" fmla="*/ 4 w 690"/>
                <a:gd name="T21" fmla="*/ 138 h 142"/>
                <a:gd name="T22" fmla="*/ 326 w 690"/>
                <a:gd name="T23" fmla="*/ 46 h 142"/>
                <a:gd name="T24" fmla="*/ 328 w 690"/>
                <a:gd name="T25" fmla="*/ 46 h 142"/>
                <a:gd name="T26" fmla="*/ 688 w 690"/>
                <a:gd name="T27" fmla="*/ 118 h 142"/>
                <a:gd name="T28" fmla="*/ 688 w 690"/>
                <a:gd name="T29" fmla="*/ 108 h 142"/>
                <a:gd name="T30" fmla="*/ 328 w 690"/>
                <a:gd name="T31" fmla="*/ 4 h 142"/>
                <a:gd name="T32" fmla="*/ 4 w 690"/>
                <a:gd name="T33" fmla="*/ 12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0" h="142">
                  <a:moveTo>
                    <a:pt x="0" y="142"/>
                  </a:moveTo>
                  <a:lnTo>
                    <a:pt x="0" y="120"/>
                  </a:lnTo>
                  <a:lnTo>
                    <a:pt x="2" y="120"/>
                  </a:lnTo>
                  <a:lnTo>
                    <a:pt x="326" y="0"/>
                  </a:lnTo>
                  <a:lnTo>
                    <a:pt x="690" y="106"/>
                  </a:lnTo>
                  <a:lnTo>
                    <a:pt x="690" y="122"/>
                  </a:lnTo>
                  <a:lnTo>
                    <a:pt x="688" y="122"/>
                  </a:lnTo>
                  <a:lnTo>
                    <a:pt x="328" y="50"/>
                  </a:lnTo>
                  <a:lnTo>
                    <a:pt x="0" y="142"/>
                  </a:lnTo>
                  <a:close/>
                  <a:moveTo>
                    <a:pt x="4" y="122"/>
                  </a:moveTo>
                  <a:lnTo>
                    <a:pt x="4" y="138"/>
                  </a:lnTo>
                  <a:lnTo>
                    <a:pt x="326" y="46"/>
                  </a:lnTo>
                  <a:lnTo>
                    <a:pt x="328" y="46"/>
                  </a:lnTo>
                  <a:lnTo>
                    <a:pt x="688" y="118"/>
                  </a:lnTo>
                  <a:lnTo>
                    <a:pt x="688" y="108"/>
                  </a:lnTo>
                  <a:lnTo>
                    <a:pt x="328" y="4"/>
                  </a:lnTo>
                  <a:lnTo>
                    <a:pt x="4" y="122"/>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7"/>
            <p:cNvSpPr>
              <a:spLocks noEditPoints="1"/>
            </p:cNvSpPr>
            <p:nvPr/>
          </p:nvSpPr>
          <p:spPr bwMode="auto">
            <a:xfrm>
              <a:off x="6256338" y="2751138"/>
              <a:ext cx="1095375" cy="130175"/>
            </a:xfrm>
            <a:custGeom>
              <a:avLst/>
              <a:gdLst>
                <a:gd name="T0" fmla="*/ 0 w 690"/>
                <a:gd name="T1" fmla="*/ 82 h 82"/>
                <a:gd name="T2" fmla="*/ 0 w 690"/>
                <a:gd name="T3" fmla="*/ 60 h 82"/>
                <a:gd name="T4" fmla="*/ 326 w 690"/>
                <a:gd name="T5" fmla="*/ 0 h 82"/>
                <a:gd name="T6" fmla="*/ 328 w 690"/>
                <a:gd name="T7" fmla="*/ 0 h 82"/>
                <a:gd name="T8" fmla="*/ 690 w 690"/>
                <a:gd name="T9" fmla="*/ 48 h 82"/>
                <a:gd name="T10" fmla="*/ 690 w 690"/>
                <a:gd name="T11" fmla="*/ 62 h 82"/>
                <a:gd name="T12" fmla="*/ 690 w 690"/>
                <a:gd name="T13" fmla="*/ 62 h 82"/>
                <a:gd name="T14" fmla="*/ 328 w 690"/>
                <a:gd name="T15" fmla="*/ 46 h 82"/>
                <a:gd name="T16" fmla="*/ 0 w 690"/>
                <a:gd name="T17" fmla="*/ 82 h 82"/>
                <a:gd name="T18" fmla="*/ 4 w 690"/>
                <a:gd name="T19" fmla="*/ 62 h 82"/>
                <a:gd name="T20" fmla="*/ 4 w 690"/>
                <a:gd name="T21" fmla="*/ 78 h 82"/>
                <a:gd name="T22" fmla="*/ 326 w 690"/>
                <a:gd name="T23" fmla="*/ 42 h 82"/>
                <a:gd name="T24" fmla="*/ 328 w 690"/>
                <a:gd name="T25" fmla="*/ 42 h 82"/>
                <a:gd name="T26" fmla="*/ 688 w 690"/>
                <a:gd name="T27" fmla="*/ 60 h 82"/>
                <a:gd name="T28" fmla="*/ 688 w 690"/>
                <a:gd name="T29" fmla="*/ 52 h 82"/>
                <a:gd name="T30" fmla="*/ 326 w 690"/>
                <a:gd name="T31" fmla="*/ 2 h 82"/>
                <a:gd name="T32" fmla="*/ 4 w 690"/>
                <a:gd name="T33" fmla="*/ 6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0" h="82">
                  <a:moveTo>
                    <a:pt x="0" y="82"/>
                  </a:moveTo>
                  <a:lnTo>
                    <a:pt x="0" y="60"/>
                  </a:lnTo>
                  <a:lnTo>
                    <a:pt x="326" y="0"/>
                  </a:lnTo>
                  <a:lnTo>
                    <a:pt x="328" y="0"/>
                  </a:lnTo>
                  <a:lnTo>
                    <a:pt x="690" y="48"/>
                  </a:lnTo>
                  <a:lnTo>
                    <a:pt x="690" y="62"/>
                  </a:lnTo>
                  <a:lnTo>
                    <a:pt x="690" y="62"/>
                  </a:lnTo>
                  <a:lnTo>
                    <a:pt x="328" y="46"/>
                  </a:lnTo>
                  <a:lnTo>
                    <a:pt x="0" y="82"/>
                  </a:lnTo>
                  <a:close/>
                  <a:moveTo>
                    <a:pt x="4" y="62"/>
                  </a:moveTo>
                  <a:lnTo>
                    <a:pt x="4" y="78"/>
                  </a:lnTo>
                  <a:lnTo>
                    <a:pt x="326" y="42"/>
                  </a:lnTo>
                  <a:lnTo>
                    <a:pt x="328" y="42"/>
                  </a:lnTo>
                  <a:lnTo>
                    <a:pt x="688" y="60"/>
                  </a:lnTo>
                  <a:lnTo>
                    <a:pt x="688" y="52"/>
                  </a:lnTo>
                  <a:lnTo>
                    <a:pt x="326" y="2"/>
                  </a:lnTo>
                  <a:lnTo>
                    <a:pt x="4" y="62"/>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29" name="TextBox 28"/>
          <p:cNvSpPr txBox="1"/>
          <p:nvPr/>
        </p:nvSpPr>
        <p:spPr>
          <a:xfrm>
            <a:off x="4097965" y="2602140"/>
            <a:ext cx="1486247" cy="646331"/>
          </a:xfrm>
          <a:prstGeom prst="rect">
            <a:avLst/>
          </a:prstGeom>
          <a:noFill/>
        </p:spPr>
        <p:txBody>
          <a:bodyPr wrap="square" rtlCol="0">
            <a:spAutoFit/>
          </a:bodyPr>
          <a:lstStyle/>
          <a:p>
            <a:pPr algn="ctr"/>
            <a:r>
              <a:rPr lang="en-GB" b="1" dirty="0" smtClean="0">
                <a:solidFill>
                  <a:schemeClr val="bg1"/>
                </a:solidFill>
              </a:rPr>
              <a:t>£730m budget</a:t>
            </a:r>
            <a:endParaRPr lang="en-GB" b="1" dirty="0">
              <a:solidFill>
                <a:schemeClr val="bg1"/>
              </a:solidFill>
            </a:endParaRPr>
          </a:p>
        </p:txBody>
      </p:sp>
      <p:sp>
        <p:nvSpPr>
          <p:cNvPr id="30" name="TextBox 29"/>
          <p:cNvSpPr txBox="1"/>
          <p:nvPr/>
        </p:nvSpPr>
        <p:spPr>
          <a:xfrm>
            <a:off x="6936299" y="2787774"/>
            <a:ext cx="1816004" cy="646331"/>
          </a:xfrm>
          <a:prstGeom prst="rect">
            <a:avLst/>
          </a:prstGeom>
          <a:noFill/>
        </p:spPr>
        <p:txBody>
          <a:bodyPr wrap="square" rtlCol="0">
            <a:spAutoFit/>
          </a:bodyPr>
          <a:lstStyle/>
          <a:p>
            <a:pPr algn="ctr"/>
            <a:r>
              <a:rPr lang="en-GB" b="1" dirty="0" smtClean="0">
                <a:solidFill>
                  <a:schemeClr val="bg1"/>
                </a:solidFill>
              </a:rPr>
              <a:t>Second largest local employer</a:t>
            </a:r>
            <a:endParaRPr lang="en-GB" b="1" dirty="0">
              <a:solidFill>
                <a:schemeClr val="bg1"/>
              </a:solidFill>
            </a:endParaRPr>
          </a:p>
        </p:txBody>
      </p:sp>
      <p:pic>
        <p:nvPicPr>
          <p:cNvPr id="4" name="Picture 3"/>
          <p:cNvPicPr>
            <a:picLocks noChangeAspect="1"/>
          </p:cNvPicPr>
          <p:nvPr/>
        </p:nvPicPr>
        <p:blipFill>
          <a:blip r:embed="rId2"/>
          <a:stretch>
            <a:fillRect/>
          </a:stretch>
        </p:blipFill>
        <p:spPr>
          <a:xfrm>
            <a:off x="740395" y="777125"/>
            <a:ext cx="7725841" cy="4078491"/>
          </a:xfrm>
          <a:prstGeom prst="rect">
            <a:avLst/>
          </a:prstGeom>
        </p:spPr>
      </p:pic>
      <p:pic>
        <p:nvPicPr>
          <p:cNvPr id="5" name="Picture 4"/>
          <p:cNvPicPr>
            <a:picLocks noChangeAspect="1"/>
          </p:cNvPicPr>
          <p:nvPr/>
        </p:nvPicPr>
        <p:blipFill>
          <a:blip r:embed="rId3"/>
          <a:stretch>
            <a:fillRect/>
          </a:stretch>
        </p:blipFill>
        <p:spPr>
          <a:xfrm>
            <a:off x="52511" y="4641281"/>
            <a:ext cx="701101" cy="475529"/>
          </a:xfrm>
          <a:prstGeom prst="rect">
            <a:avLst/>
          </a:prstGeom>
        </p:spPr>
      </p:pic>
      <p:sp>
        <p:nvSpPr>
          <p:cNvPr id="21" name="TextBox 20"/>
          <p:cNvSpPr txBox="1"/>
          <p:nvPr/>
        </p:nvSpPr>
        <p:spPr>
          <a:xfrm>
            <a:off x="7882094" y="4701760"/>
            <a:ext cx="995873" cy="338554"/>
          </a:xfrm>
          <a:prstGeom prst="rect">
            <a:avLst/>
          </a:prstGeom>
          <a:noFill/>
        </p:spPr>
        <p:txBody>
          <a:bodyPr wrap="square" rtlCol="0">
            <a:spAutoFit/>
          </a:bodyPr>
          <a:lstStyle/>
          <a:p>
            <a:r>
              <a:rPr lang="en-GB" sz="1600" dirty="0" smtClean="0"/>
              <a:t>Children </a:t>
            </a:r>
            <a:r>
              <a:rPr lang="en-GB" sz="1200" dirty="0" smtClean="0"/>
              <a:t> </a:t>
            </a:r>
            <a:endParaRPr lang="en-GB" sz="1200" dirty="0"/>
          </a:p>
        </p:txBody>
      </p:sp>
    </p:spTree>
    <p:extLst>
      <p:ext uri="{BB962C8B-B14F-4D97-AF65-F5344CB8AC3E}">
        <p14:creationId xmlns:p14="http://schemas.microsoft.com/office/powerpoint/2010/main" val="3173924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5"/>
          <p:cNvSpPr>
            <a:spLocks/>
          </p:cNvSpPr>
          <p:nvPr/>
        </p:nvSpPr>
        <p:spPr bwMode="auto">
          <a:xfrm rot="10800000">
            <a:off x="187984" y="1160561"/>
            <a:ext cx="3807952" cy="3934965"/>
          </a:xfrm>
          <a:custGeom>
            <a:avLst/>
            <a:gdLst>
              <a:gd name="T0" fmla="*/ 1312 w 1315"/>
              <a:gd name="T1" fmla="*/ 69 h 1732"/>
              <a:gd name="T2" fmla="*/ 1297 w 1315"/>
              <a:gd name="T3" fmla="*/ 38 h 1732"/>
              <a:gd name="T4" fmla="*/ 1270 w 1315"/>
              <a:gd name="T5" fmla="*/ 17 h 1732"/>
              <a:gd name="T6" fmla="*/ 1238 w 1315"/>
              <a:gd name="T7" fmla="*/ 6 h 1732"/>
              <a:gd name="T8" fmla="*/ 1227 w 1315"/>
              <a:gd name="T9" fmla="*/ 5 h 1732"/>
              <a:gd name="T10" fmla="*/ 1166 w 1315"/>
              <a:gd name="T11" fmla="*/ 5 h 1732"/>
              <a:gd name="T12" fmla="*/ 833 w 1315"/>
              <a:gd name="T13" fmla="*/ 3 h 1732"/>
              <a:gd name="T14" fmla="*/ 316 w 1315"/>
              <a:gd name="T15" fmla="*/ 0 h 1732"/>
              <a:gd name="T16" fmla="*/ 138 w 1315"/>
              <a:gd name="T17" fmla="*/ 0 h 1732"/>
              <a:gd name="T18" fmla="*/ 75 w 1315"/>
              <a:gd name="T19" fmla="*/ 2 h 1732"/>
              <a:gd name="T20" fmla="*/ 29 w 1315"/>
              <a:gd name="T21" fmla="*/ 28 h 1732"/>
              <a:gd name="T22" fmla="*/ 3 w 1315"/>
              <a:gd name="T23" fmla="*/ 75 h 1732"/>
              <a:gd name="T24" fmla="*/ 2 w 1315"/>
              <a:gd name="T25" fmla="*/ 166 h 1732"/>
              <a:gd name="T26" fmla="*/ 0 w 1315"/>
              <a:gd name="T27" fmla="*/ 1223 h 1732"/>
              <a:gd name="T28" fmla="*/ 0 w 1315"/>
              <a:gd name="T29" fmla="*/ 1608 h 1732"/>
              <a:gd name="T30" fmla="*/ 0 w 1315"/>
              <a:gd name="T31" fmla="*/ 1638 h 1732"/>
              <a:gd name="T32" fmla="*/ 0 w 1315"/>
              <a:gd name="T33" fmla="*/ 1646 h 1732"/>
              <a:gd name="T34" fmla="*/ 12 w 1315"/>
              <a:gd name="T35" fmla="*/ 1684 h 1732"/>
              <a:gd name="T36" fmla="*/ 32 w 1315"/>
              <a:gd name="T37" fmla="*/ 1707 h 1732"/>
              <a:gd name="T38" fmla="*/ 57 w 1315"/>
              <a:gd name="T39" fmla="*/ 1723 h 1732"/>
              <a:gd name="T40" fmla="*/ 86 w 1315"/>
              <a:gd name="T41" fmla="*/ 1730 h 1732"/>
              <a:gd name="T42" fmla="*/ 95 w 1315"/>
              <a:gd name="T43" fmla="*/ 1732 h 1732"/>
              <a:gd name="T44" fmla="*/ 647 w 1315"/>
              <a:gd name="T45" fmla="*/ 1729 h 1732"/>
              <a:gd name="T46" fmla="*/ 922 w 1315"/>
              <a:gd name="T47" fmla="*/ 1726 h 1732"/>
              <a:gd name="T48" fmla="*/ 1128 w 1315"/>
              <a:gd name="T49" fmla="*/ 1720 h 1732"/>
              <a:gd name="T50" fmla="*/ 1227 w 1315"/>
              <a:gd name="T51" fmla="*/ 1717 h 1732"/>
              <a:gd name="T52" fmla="*/ 1186 w 1315"/>
              <a:gd name="T53" fmla="*/ 1715 h 1732"/>
              <a:gd name="T54" fmla="*/ 1131 w 1315"/>
              <a:gd name="T55" fmla="*/ 1710 h 1732"/>
              <a:gd name="T56" fmla="*/ 1123 w 1315"/>
              <a:gd name="T57" fmla="*/ 1707 h 1732"/>
              <a:gd name="T58" fmla="*/ 1148 w 1315"/>
              <a:gd name="T59" fmla="*/ 1704 h 1732"/>
              <a:gd name="T60" fmla="*/ 980 w 1315"/>
              <a:gd name="T61" fmla="*/ 1701 h 1732"/>
              <a:gd name="T62" fmla="*/ 1105 w 1315"/>
              <a:gd name="T63" fmla="*/ 1692 h 1732"/>
              <a:gd name="T64" fmla="*/ 1094 w 1315"/>
              <a:gd name="T65" fmla="*/ 1686 h 1732"/>
              <a:gd name="T66" fmla="*/ 1109 w 1315"/>
              <a:gd name="T67" fmla="*/ 1678 h 1732"/>
              <a:gd name="T68" fmla="*/ 1227 w 1315"/>
              <a:gd name="T69" fmla="*/ 1674 h 1732"/>
              <a:gd name="T70" fmla="*/ 1247 w 1315"/>
              <a:gd name="T71" fmla="*/ 1669 h 1732"/>
              <a:gd name="T72" fmla="*/ 1263 w 1315"/>
              <a:gd name="T73" fmla="*/ 1652 h 1732"/>
              <a:gd name="T74" fmla="*/ 1258 w 1315"/>
              <a:gd name="T75" fmla="*/ 1664 h 1732"/>
              <a:gd name="T76" fmla="*/ 1263 w 1315"/>
              <a:gd name="T77" fmla="*/ 1660 h 1732"/>
              <a:gd name="T78" fmla="*/ 1269 w 1315"/>
              <a:gd name="T79" fmla="*/ 1647 h 1732"/>
              <a:gd name="T80" fmla="*/ 1272 w 1315"/>
              <a:gd name="T81" fmla="*/ 1638 h 1732"/>
              <a:gd name="T82" fmla="*/ 1275 w 1315"/>
              <a:gd name="T83" fmla="*/ 1621 h 1732"/>
              <a:gd name="T84" fmla="*/ 1281 w 1315"/>
              <a:gd name="T85" fmla="*/ 1245 h 1732"/>
              <a:gd name="T86" fmla="*/ 1289 w 1315"/>
              <a:gd name="T87" fmla="*/ 332 h 1732"/>
              <a:gd name="T88" fmla="*/ 1292 w 1315"/>
              <a:gd name="T89" fmla="*/ 340 h 1732"/>
              <a:gd name="T90" fmla="*/ 1295 w 1315"/>
              <a:gd name="T91" fmla="*/ 347 h 1732"/>
              <a:gd name="T92" fmla="*/ 1297 w 1315"/>
              <a:gd name="T93" fmla="*/ 338 h 1732"/>
              <a:gd name="T94" fmla="*/ 1298 w 1315"/>
              <a:gd name="T95" fmla="*/ 343 h 1732"/>
              <a:gd name="T96" fmla="*/ 1300 w 1315"/>
              <a:gd name="T97" fmla="*/ 329 h 1732"/>
              <a:gd name="T98" fmla="*/ 1303 w 1315"/>
              <a:gd name="T99" fmla="*/ 303 h 1732"/>
              <a:gd name="T100" fmla="*/ 1306 w 1315"/>
              <a:gd name="T101" fmla="*/ 295 h 1732"/>
              <a:gd name="T102" fmla="*/ 1306 w 1315"/>
              <a:gd name="T103" fmla="*/ 290 h 1732"/>
              <a:gd name="T104" fmla="*/ 1309 w 1315"/>
              <a:gd name="T105" fmla="*/ 270 h 1732"/>
              <a:gd name="T106" fmla="*/ 1313 w 1315"/>
              <a:gd name="T107" fmla="*/ 129 h 1732"/>
              <a:gd name="T108" fmla="*/ 1315 w 1315"/>
              <a:gd name="T109" fmla="*/ 101 h 1732"/>
              <a:gd name="T110" fmla="*/ 1315 w 1315"/>
              <a:gd name="T111" fmla="*/ 9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5" h="1732">
                <a:moveTo>
                  <a:pt x="1315" y="91"/>
                </a:moveTo>
                <a:lnTo>
                  <a:pt x="1315" y="91"/>
                </a:lnTo>
                <a:lnTo>
                  <a:pt x="1313" y="80"/>
                </a:lnTo>
                <a:lnTo>
                  <a:pt x="1312" y="69"/>
                </a:lnTo>
                <a:lnTo>
                  <a:pt x="1307" y="58"/>
                </a:lnTo>
                <a:lnTo>
                  <a:pt x="1303" y="48"/>
                </a:lnTo>
                <a:lnTo>
                  <a:pt x="1303" y="48"/>
                </a:lnTo>
                <a:lnTo>
                  <a:pt x="1297" y="38"/>
                </a:lnTo>
                <a:lnTo>
                  <a:pt x="1289" y="31"/>
                </a:lnTo>
                <a:lnTo>
                  <a:pt x="1280" y="23"/>
                </a:lnTo>
                <a:lnTo>
                  <a:pt x="1270" y="17"/>
                </a:lnTo>
                <a:lnTo>
                  <a:pt x="1270" y="17"/>
                </a:lnTo>
                <a:lnTo>
                  <a:pt x="1260" y="12"/>
                </a:lnTo>
                <a:lnTo>
                  <a:pt x="1249" y="8"/>
                </a:lnTo>
                <a:lnTo>
                  <a:pt x="1249" y="8"/>
                </a:lnTo>
                <a:lnTo>
                  <a:pt x="1238" y="6"/>
                </a:lnTo>
                <a:lnTo>
                  <a:pt x="1238" y="6"/>
                </a:lnTo>
                <a:lnTo>
                  <a:pt x="1232" y="5"/>
                </a:lnTo>
                <a:lnTo>
                  <a:pt x="1229" y="5"/>
                </a:lnTo>
                <a:lnTo>
                  <a:pt x="1227" y="5"/>
                </a:lnTo>
                <a:lnTo>
                  <a:pt x="1227" y="5"/>
                </a:lnTo>
                <a:lnTo>
                  <a:pt x="1207" y="5"/>
                </a:lnTo>
                <a:lnTo>
                  <a:pt x="1207" y="5"/>
                </a:lnTo>
                <a:lnTo>
                  <a:pt x="1166" y="5"/>
                </a:lnTo>
                <a:lnTo>
                  <a:pt x="1166" y="5"/>
                </a:lnTo>
                <a:lnTo>
                  <a:pt x="1000" y="5"/>
                </a:lnTo>
                <a:lnTo>
                  <a:pt x="833" y="3"/>
                </a:lnTo>
                <a:lnTo>
                  <a:pt x="833" y="3"/>
                </a:lnTo>
                <a:lnTo>
                  <a:pt x="807" y="3"/>
                </a:lnTo>
                <a:lnTo>
                  <a:pt x="807" y="3"/>
                </a:lnTo>
                <a:lnTo>
                  <a:pt x="316" y="0"/>
                </a:lnTo>
                <a:lnTo>
                  <a:pt x="316" y="0"/>
                </a:lnTo>
                <a:lnTo>
                  <a:pt x="197" y="0"/>
                </a:lnTo>
                <a:lnTo>
                  <a:pt x="197" y="0"/>
                </a:lnTo>
                <a:lnTo>
                  <a:pt x="138" y="0"/>
                </a:lnTo>
                <a:lnTo>
                  <a:pt x="138" y="0"/>
                </a:lnTo>
                <a:lnTo>
                  <a:pt x="109" y="0"/>
                </a:lnTo>
                <a:lnTo>
                  <a:pt x="94" y="0"/>
                </a:lnTo>
                <a:lnTo>
                  <a:pt x="94" y="0"/>
                </a:lnTo>
                <a:lnTo>
                  <a:pt x="75" y="2"/>
                </a:lnTo>
                <a:lnTo>
                  <a:pt x="58" y="8"/>
                </a:lnTo>
                <a:lnTo>
                  <a:pt x="58" y="8"/>
                </a:lnTo>
                <a:lnTo>
                  <a:pt x="41" y="17"/>
                </a:lnTo>
                <a:lnTo>
                  <a:pt x="29" y="28"/>
                </a:lnTo>
                <a:lnTo>
                  <a:pt x="17" y="41"/>
                </a:lnTo>
                <a:lnTo>
                  <a:pt x="9" y="57"/>
                </a:lnTo>
                <a:lnTo>
                  <a:pt x="9" y="57"/>
                </a:lnTo>
                <a:lnTo>
                  <a:pt x="3" y="75"/>
                </a:lnTo>
                <a:lnTo>
                  <a:pt x="2" y="92"/>
                </a:lnTo>
                <a:lnTo>
                  <a:pt x="2" y="108"/>
                </a:lnTo>
                <a:lnTo>
                  <a:pt x="2" y="108"/>
                </a:lnTo>
                <a:lnTo>
                  <a:pt x="2" y="166"/>
                </a:lnTo>
                <a:lnTo>
                  <a:pt x="2" y="166"/>
                </a:lnTo>
                <a:lnTo>
                  <a:pt x="2" y="283"/>
                </a:lnTo>
                <a:lnTo>
                  <a:pt x="2" y="283"/>
                </a:lnTo>
                <a:lnTo>
                  <a:pt x="0" y="1223"/>
                </a:lnTo>
                <a:lnTo>
                  <a:pt x="0" y="1223"/>
                </a:lnTo>
                <a:lnTo>
                  <a:pt x="0" y="1478"/>
                </a:lnTo>
                <a:lnTo>
                  <a:pt x="0" y="1478"/>
                </a:lnTo>
                <a:lnTo>
                  <a:pt x="0" y="1608"/>
                </a:lnTo>
                <a:lnTo>
                  <a:pt x="0" y="1624"/>
                </a:lnTo>
                <a:lnTo>
                  <a:pt x="0" y="1632"/>
                </a:lnTo>
                <a:lnTo>
                  <a:pt x="0" y="1637"/>
                </a:lnTo>
                <a:lnTo>
                  <a:pt x="0" y="1638"/>
                </a:lnTo>
                <a:lnTo>
                  <a:pt x="0" y="1640"/>
                </a:lnTo>
                <a:lnTo>
                  <a:pt x="0" y="1640"/>
                </a:lnTo>
                <a:lnTo>
                  <a:pt x="0" y="1646"/>
                </a:lnTo>
                <a:lnTo>
                  <a:pt x="0" y="1646"/>
                </a:lnTo>
                <a:lnTo>
                  <a:pt x="2" y="1655"/>
                </a:lnTo>
                <a:lnTo>
                  <a:pt x="5" y="1666"/>
                </a:lnTo>
                <a:lnTo>
                  <a:pt x="8" y="1675"/>
                </a:lnTo>
                <a:lnTo>
                  <a:pt x="12" y="1684"/>
                </a:lnTo>
                <a:lnTo>
                  <a:pt x="12" y="1684"/>
                </a:lnTo>
                <a:lnTo>
                  <a:pt x="18" y="1692"/>
                </a:lnTo>
                <a:lnTo>
                  <a:pt x="25" y="1700"/>
                </a:lnTo>
                <a:lnTo>
                  <a:pt x="32" y="1707"/>
                </a:lnTo>
                <a:lnTo>
                  <a:pt x="40" y="1714"/>
                </a:lnTo>
                <a:lnTo>
                  <a:pt x="40" y="1714"/>
                </a:lnTo>
                <a:lnTo>
                  <a:pt x="48" y="1720"/>
                </a:lnTo>
                <a:lnTo>
                  <a:pt x="57" y="1723"/>
                </a:lnTo>
                <a:lnTo>
                  <a:pt x="66" y="1727"/>
                </a:lnTo>
                <a:lnTo>
                  <a:pt x="77" y="1729"/>
                </a:lnTo>
                <a:lnTo>
                  <a:pt x="77" y="1729"/>
                </a:lnTo>
                <a:lnTo>
                  <a:pt x="86" y="1730"/>
                </a:lnTo>
                <a:lnTo>
                  <a:pt x="86" y="1730"/>
                </a:lnTo>
                <a:lnTo>
                  <a:pt x="92" y="1730"/>
                </a:lnTo>
                <a:lnTo>
                  <a:pt x="94" y="1732"/>
                </a:lnTo>
                <a:lnTo>
                  <a:pt x="95" y="1732"/>
                </a:lnTo>
                <a:lnTo>
                  <a:pt x="103" y="1732"/>
                </a:lnTo>
                <a:lnTo>
                  <a:pt x="135" y="1730"/>
                </a:lnTo>
                <a:lnTo>
                  <a:pt x="135" y="1730"/>
                </a:lnTo>
                <a:lnTo>
                  <a:pt x="647" y="1729"/>
                </a:lnTo>
                <a:lnTo>
                  <a:pt x="647" y="1729"/>
                </a:lnTo>
                <a:lnTo>
                  <a:pt x="674" y="1727"/>
                </a:lnTo>
                <a:lnTo>
                  <a:pt x="674" y="1727"/>
                </a:lnTo>
                <a:lnTo>
                  <a:pt x="922" y="1726"/>
                </a:lnTo>
                <a:lnTo>
                  <a:pt x="1045" y="1724"/>
                </a:lnTo>
                <a:lnTo>
                  <a:pt x="1152" y="1720"/>
                </a:lnTo>
                <a:lnTo>
                  <a:pt x="1152" y="1720"/>
                </a:lnTo>
                <a:lnTo>
                  <a:pt x="1128" y="1720"/>
                </a:lnTo>
                <a:lnTo>
                  <a:pt x="1109" y="1720"/>
                </a:lnTo>
                <a:lnTo>
                  <a:pt x="1109" y="1720"/>
                </a:lnTo>
                <a:lnTo>
                  <a:pt x="1174" y="1718"/>
                </a:lnTo>
                <a:lnTo>
                  <a:pt x="1227" y="1717"/>
                </a:lnTo>
                <a:lnTo>
                  <a:pt x="1227" y="1717"/>
                </a:lnTo>
                <a:lnTo>
                  <a:pt x="1163" y="1717"/>
                </a:lnTo>
                <a:lnTo>
                  <a:pt x="1163" y="1717"/>
                </a:lnTo>
                <a:lnTo>
                  <a:pt x="1186" y="1715"/>
                </a:lnTo>
                <a:lnTo>
                  <a:pt x="1195" y="1714"/>
                </a:lnTo>
                <a:lnTo>
                  <a:pt x="1201" y="1712"/>
                </a:lnTo>
                <a:lnTo>
                  <a:pt x="1201" y="1712"/>
                </a:lnTo>
                <a:lnTo>
                  <a:pt x="1131" y="1710"/>
                </a:lnTo>
                <a:lnTo>
                  <a:pt x="1131" y="1710"/>
                </a:lnTo>
                <a:lnTo>
                  <a:pt x="1140" y="1709"/>
                </a:lnTo>
                <a:lnTo>
                  <a:pt x="1135" y="1707"/>
                </a:lnTo>
                <a:lnTo>
                  <a:pt x="1123" y="1707"/>
                </a:lnTo>
                <a:lnTo>
                  <a:pt x="1115" y="1706"/>
                </a:lnTo>
                <a:lnTo>
                  <a:pt x="1115" y="1706"/>
                </a:lnTo>
                <a:lnTo>
                  <a:pt x="1135" y="1706"/>
                </a:lnTo>
                <a:lnTo>
                  <a:pt x="1148" y="1704"/>
                </a:lnTo>
                <a:lnTo>
                  <a:pt x="1148" y="1704"/>
                </a:lnTo>
                <a:lnTo>
                  <a:pt x="1103" y="1704"/>
                </a:lnTo>
                <a:lnTo>
                  <a:pt x="1058" y="1703"/>
                </a:lnTo>
                <a:lnTo>
                  <a:pt x="980" y="1701"/>
                </a:lnTo>
                <a:lnTo>
                  <a:pt x="980" y="1701"/>
                </a:lnTo>
                <a:lnTo>
                  <a:pt x="1055" y="1698"/>
                </a:lnTo>
                <a:lnTo>
                  <a:pt x="1085" y="1697"/>
                </a:lnTo>
                <a:lnTo>
                  <a:pt x="1105" y="1692"/>
                </a:lnTo>
                <a:lnTo>
                  <a:pt x="1105" y="1692"/>
                </a:lnTo>
                <a:lnTo>
                  <a:pt x="1095" y="1689"/>
                </a:lnTo>
                <a:lnTo>
                  <a:pt x="1094" y="1687"/>
                </a:lnTo>
                <a:lnTo>
                  <a:pt x="1094" y="1686"/>
                </a:lnTo>
                <a:lnTo>
                  <a:pt x="1095" y="1684"/>
                </a:lnTo>
                <a:lnTo>
                  <a:pt x="1098" y="1683"/>
                </a:lnTo>
                <a:lnTo>
                  <a:pt x="1109" y="1678"/>
                </a:lnTo>
                <a:lnTo>
                  <a:pt x="1109" y="1678"/>
                </a:lnTo>
                <a:lnTo>
                  <a:pt x="1092" y="1677"/>
                </a:lnTo>
                <a:lnTo>
                  <a:pt x="1080" y="1674"/>
                </a:lnTo>
                <a:lnTo>
                  <a:pt x="1227" y="1674"/>
                </a:lnTo>
                <a:lnTo>
                  <a:pt x="1227" y="1674"/>
                </a:lnTo>
                <a:lnTo>
                  <a:pt x="1237" y="1674"/>
                </a:lnTo>
                <a:lnTo>
                  <a:pt x="1244" y="1671"/>
                </a:lnTo>
                <a:lnTo>
                  <a:pt x="1244" y="1671"/>
                </a:lnTo>
                <a:lnTo>
                  <a:pt x="1247" y="1669"/>
                </a:lnTo>
                <a:lnTo>
                  <a:pt x="1247" y="1669"/>
                </a:lnTo>
                <a:lnTo>
                  <a:pt x="1257" y="1663"/>
                </a:lnTo>
                <a:lnTo>
                  <a:pt x="1260" y="1658"/>
                </a:lnTo>
                <a:lnTo>
                  <a:pt x="1263" y="1652"/>
                </a:lnTo>
                <a:lnTo>
                  <a:pt x="1263" y="1652"/>
                </a:lnTo>
                <a:lnTo>
                  <a:pt x="1258" y="1661"/>
                </a:lnTo>
                <a:lnTo>
                  <a:pt x="1258" y="1661"/>
                </a:lnTo>
                <a:lnTo>
                  <a:pt x="1258" y="1664"/>
                </a:lnTo>
                <a:lnTo>
                  <a:pt x="1258" y="1664"/>
                </a:lnTo>
                <a:lnTo>
                  <a:pt x="1258" y="1664"/>
                </a:lnTo>
                <a:lnTo>
                  <a:pt x="1263" y="1660"/>
                </a:lnTo>
                <a:lnTo>
                  <a:pt x="1263" y="1660"/>
                </a:lnTo>
                <a:lnTo>
                  <a:pt x="1264" y="1655"/>
                </a:lnTo>
                <a:lnTo>
                  <a:pt x="1264" y="1655"/>
                </a:lnTo>
                <a:lnTo>
                  <a:pt x="1269" y="1647"/>
                </a:lnTo>
                <a:lnTo>
                  <a:pt x="1269" y="1647"/>
                </a:lnTo>
                <a:lnTo>
                  <a:pt x="1270" y="1643"/>
                </a:lnTo>
                <a:lnTo>
                  <a:pt x="1270" y="1643"/>
                </a:lnTo>
                <a:lnTo>
                  <a:pt x="1272" y="1638"/>
                </a:lnTo>
                <a:lnTo>
                  <a:pt x="1272" y="1638"/>
                </a:lnTo>
                <a:lnTo>
                  <a:pt x="1274" y="1632"/>
                </a:lnTo>
                <a:lnTo>
                  <a:pt x="1274" y="1632"/>
                </a:lnTo>
                <a:lnTo>
                  <a:pt x="1275" y="1621"/>
                </a:lnTo>
                <a:lnTo>
                  <a:pt x="1275" y="1621"/>
                </a:lnTo>
                <a:lnTo>
                  <a:pt x="1277" y="1597"/>
                </a:lnTo>
                <a:lnTo>
                  <a:pt x="1278" y="1560"/>
                </a:lnTo>
                <a:lnTo>
                  <a:pt x="1280" y="1462"/>
                </a:lnTo>
                <a:lnTo>
                  <a:pt x="1281" y="1245"/>
                </a:lnTo>
                <a:lnTo>
                  <a:pt x="1281" y="1245"/>
                </a:lnTo>
                <a:lnTo>
                  <a:pt x="1283" y="762"/>
                </a:lnTo>
                <a:lnTo>
                  <a:pt x="1286" y="541"/>
                </a:lnTo>
                <a:lnTo>
                  <a:pt x="1289" y="332"/>
                </a:lnTo>
                <a:lnTo>
                  <a:pt x="1289" y="332"/>
                </a:lnTo>
                <a:lnTo>
                  <a:pt x="1289" y="332"/>
                </a:lnTo>
                <a:lnTo>
                  <a:pt x="1290" y="333"/>
                </a:lnTo>
                <a:lnTo>
                  <a:pt x="1292" y="340"/>
                </a:lnTo>
                <a:lnTo>
                  <a:pt x="1292" y="346"/>
                </a:lnTo>
                <a:lnTo>
                  <a:pt x="1293" y="347"/>
                </a:lnTo>
                <a:lnTo>
                  <a:pt x="1295" y="347"/>
                </a:lnTo>
                <a:lnTo>
                  <a:pt x="1295" y="347"/>
                </a:lnTo>
                <a:lnTo>
                  <a:pt x="1295" y="337"/>
                </a:lnTo>
                <a:lnTo>
                  <a:pt x="1295" y="326"/>
                </a:lnTo>
                <a:lnTo>
                  <a:pt x="1295" y="326"/>
                </a:lnTo>
                <a:lnTo>
                  <a:pt x="1297" y="338"/>
                </a:lnTo>
                <a:lnTo>
                  <a:pt x="1297" y="343"/>
                </a:lnTo>
                <a:lnTo>
                  <a:pt x="1297" y="343"/>
                </a:lnTo>
                <a:lnTo>
                  <a:pt x="1298" y="343"/>
                </a:lnTo>
                <a:lnTo>
                  <a:pt x="1298" y="343"/>
                </a:lnTo>
                <a:lnTo>
                  <a:pt x="1298" y="327"/>
                </a:lnTo>
                <a:lnTo>
                  <a:pt x="1298" y="326"/>
                </a:lnTo>
                <a:lnTo>
                  <a:pt x="1298" y="326"/>
                </a:lnTo>
                <a:lnTo>
                  <a:pt x="1300" y="329"/>
                </a:lnTo>
                <a:lnTo>
                  <a:pt x="1300" y="329"/>
                </a:lnTo>
                <a:lnTo>
                  <a:pt x="1301" y="326"/>
                </a:lnTo>
                <a:lnTo>
                  <a:pt x="1301" y="326"/>
                </a:lnTo>
                <a:lnTo>
                  <a:pt x="1303" y="303"/>
                </a:lnTo>
                <a:lnTo>
                  <a:pt x="1304" y="292"/>
                </a:lnTo>
                <a:lnTo>
                  <a:pt x="1304" y="290"/>
                </a:lnTo>
                <a:lnTo>
                  <a:pt x="1306" y="295"/>
                </a:lnTo>
                <a:lnTo>
                  <a:pt x="1306" y="295"/>
                </a:lnTo>
                <a:lnTo>
                  <a:pt x="1304" y="310"/>
                </a:lnTo>
                <a:lnTo>
                  <a:pt x="1304" y="310"/>
                </a:lnTo>
                <a:lnTo>
                  <a:pt x="1306" y="304"/>
                </a:lnTo>
                <a:lnTo>
                  <a:pt x="1306" y="290"/>
                </a:lnTo>
                <a:lnTo>
                  <a:pt x="1306" y="275"/>
                </a:lnTo>
                <a:lnTo>
                  <a:pt x="1307" y="267"/>
                </a:lnTo>
                <a:lnTo>
                  <a:pt x="1307" y="267"/>
                </a:lnTo>
                <a:lnTo>
                  <a:pt x="1309" y="270"/>
                </a:lnTo>
                <a:lnTo>
                  <a:pt x="1310" y="270"/>
                </a:lnTo>
                <a:lnTo>
                  <a:pt x="1310" y="267"/>
                </a:lnTo>
                <a:lnTo>
                  <a:pt x="1310" y="267"/>
                </a:lnTo>
                <a:lnTo>
                  <a:pt x="1313" y="129"/>
                </a:lnTo>
                <a:lnTo>
                  <a:pt x="1313" y="129"/>
                </a:lnTo>
                <a:lnTo>
                  <a:pt x="1315" y="111"/>
                </a:lnTo>
                <a:lnTo>
                  <a:pt x="1315" y="111"/>
                </a:lnTo>
                <a:lnTo>
                  <a:pt x="1315" y="101"/>
                </a:lnTo>
                <a:lnTo>
                  <a:pt x="1315" y="97"/>
                </a:lnTo>
                <a:lnTo>
                  <a:pt x="1315" y="94"/>
                </a:lnTo>
                <a:lnTo>
                  <a:pt x="1315" y="94"/>
                </a:lnTo>
                <a:lnTo>
                  <a:pt x="1315" y="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AutoShape 3"/>
          <p:cNvSpPr>
            <a:spLocks noChangeAspect="1" noChangeArrowheads="1" noTextEdit="1"/>
          </p:cNvSpPr>
          <p:nvPr/>
        </p:nvSpPr>
        <p:spPr bwMode="auto">
          <a:xfrm>
            <a:off x="5004048" y="535462"/>
            <a:ext cx="3302636" cy="410296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20" name="Group 8"/>
          <p:cNvGrpSpPr>
            <a:grpSpLocks noChangeAspect="1"/>
          </p:cNvGrpSpPr>
          <p:nvPr/>
        </p:nvGrpSpPr>
        <p:grpSpPr bwMode="auto">
          <a:xfrm>
            <a:off x="251520" y="177724"/>
            <a:ext cx="8568952" cy="881858"/>
            <a:chOff x="1190" y="1833"/>
            <a:chExt cx="4136" cy="330"/>
          </a:xfrm>
        </p:grpSpPr>
        <p:sp>
          <p:nvSpPr>
            <p:cNvPr id="21" name="AutoShape 7"/>
            <p:cNvSpPr>
              <a:spLocks noChangeAspect="1" noChangeArrowheads="1" noTextEdit="1"/>
            </p:cNvSpPr>
            <p:nvPr/>
          </p:nvSpPr>
          <p:spPr bwMode="auto">
            <a:xfrm>
              <a:off x="1190" y="1833"/>
              <a:ext cx="41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9"/>
            <p:cNvSpPr>
              <a:spLocks/>
            </p:cNvSpPr>
            <p:nvPr/>
          </p:nvSpPr>
          <p:spPr bwMode="auto">
            <a:xfrm>
              <a:off x="1190" y="1835"/>
              <a:ext cx="4136" cy="328"/>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3" name="TextBox 22"/>
          <p:cNvSpPr txBox="1"/>
          <p:nvPr/>
        </p:nvSpPr>
        <p:spPr>
          <a:xfrm>
            <a:off x="1907704" y="284187"/>
            <a:ext cx="7489156" cy="461665"/>
          </a:xfrm>
          <a:prstGeom prst="rect">
            <a:avLst/>
          </a:prstGeom>
          <a:noFill/>
        </p:spPr>
        <p:txBody>
          <a:bodyPr wrap="square" rtlCol="0">
            <a:spAutoFit/>
          </a:bodyPr>
          <a:lstStyle/>
          <a:p>
            <a:r>
              <a:rPr lang="en-GB" sz="2400" b="1" dirty="0" smtClean="0">
                <a:solidFill>
                  <a:srgbClr val="007D85"/>
                </a:solidFill>
                <a:latin typeface="+mj-lt"/>
              </a:rPr>
              <a:t>Milton Keynes Gambling Profile  </a:t>
            </a:r>
            <a:endParaRPr lang="en-GB" sz="2400" b="1" dirty="0">
              <a:solidFill>
                <a:srgbClr val="007D85"/>
              </a:solidFill>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227040759"/>
              </p:ext>
            </p:extLst>
          </p:nvPr>
        </p:nvGraphicFramePr>
        <p:xfrm>
          <a:off x="3995936" y="1131590"/>
          <a:ext cx="4373863" cy="3891928"/>
        </p:xfrm>
        <a:graphic>
          <a:graphicData uri="http://schemas.openxmlformats.org/drawingml/2006/table">
            <a:tbl>
              <a:tblPr firstRow="1" firstCol="1" bandRow="1"/>
              <a:tblGrid>
                <a:gridCol w="2067841">
                  <a:extLst>
                    <a:ext uri="{9D8B030D-6E8A-4147-A177-3AD203B41FA5}">
                      <a16:colId xmlns:a16="http://schemas.microsoft.com/office/drawing/2014/main" val="1237762561"/>
                    </a:ext>
                  </a:extLst>
                </a:gridCol>
                <a:gridCol w="768674">
                  <a:extLst>
                    <a:ext uri="{9D8B030D-6E8A-4147-A177-3AD203B41FA5}">
                      <a16:colId xmlns:a16="http://schemas.microsoft.com/office/drawing/2014/main" val="3980299517"/>
                    </a:ext>
                  </a:extLst>
                </a:gridCol>
                <a:gridCol w="768674">
                  <a:extLst>
                    <a:ext uri="{9D8B030D-6E8A-4147-A177-3AD203B41FA5}">
                      <a16:colId xmlns:a16="http://schemas.microsoft.com/office/drawing/2014/main" val="662736161"/>
                    </a:ext>
                  </a:extLst>
                </a:gridCol>
                <a:gridCol w="768674">
                  <a:extLst>
                    <a:ext uri="{9D8B030D-6E8A-4147-A177-3AD203B41FA5}">
                      <a16:colId xmlns:a16="http://schemas.microsoft.com/office/drawing/2014/main" val="26987568"/>
                    </a:ext>
                  </a:extLst>
                </a:gridCol>
              </a:tblGrid>
              <a:tr h="198166">
                <a:tc>
                  <a:txBody>
                    <a:bodyPr/>
                    <a:lstStyle/>
                    <a:p>
                      <a:pPr>
                        <a:lnSpc>
                          <a:spcPct val="107000"/>
                        </a:lnSpc>
                        <a:spcAft>
                          <a:spcPts val="0"/>
                        </a:spcAft>
                      </a:pPr>
                      <a:r>
                        <a:rPr lang="en-GB"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Location</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Machines</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Premises</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Total</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4797613"/>
                  </a:ext>
                </a:extLst>
              </a:tr>
              <a:tr h="175893">
                <a:tc>
                  <a:txBody>
                    <a:bodyPr/>
                    <a:lstStyle/>
                    <a:p>
                      <a:pPr>
                        <a:lnSpc>
                          <a:spcPct val="107000"/>
                        </a:lnSpc>
                        <a:spcAft>
                          <a:spcPts val="0"/>
                        </a:spcAft>
                      </a:pPr>
                      <a:r>
                        <a:rPr lang="en-GB" sz="9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Milton Keynes</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121</a:t>
                      </a: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34</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155</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043546"/>
                  </a:ext>
                </a:extLst>
              </a:tr>
              <a:tr h="185151">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Central Milton Keynes</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14</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7</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21</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08304"/>
                  </a:ext>
                </a:extLst>
              </a:tr>
              <a:tr h="185151">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Bletchley Park</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10</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9</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19</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343377"/>
                  </a:ext>
                </a:extLst>
              </a:tr>
              <a:tr h="185151">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Wolverton</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12</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17</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6486770"/>
                  </a:ext>
                </a:extLst>
              </a:tr>
              <a:tr h="185151">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Newport Pagnell South</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11</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2</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13</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4342227"/>
                  </a:ext>
                </a:extLst>
              </a:tr>
              <a:tr h="185151">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Newport Pagnell North &amp; Hanslope</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9</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2</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11</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917222"/>
                  </a:ext>
                </a:extLst>
              </a:tr>
              <a:tr h="185151">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Bletchley East</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9</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10</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0215434"/>
                  </a:ext>
                </a:extLst>
              </a:tr>
              <a:tr h="185151">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Stony Stratford</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9</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10</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166511"/>
                  </a:ext>
                </a:extLst>
              </a:tr>
              <a:tr h="185151">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Broughton</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6</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7</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8434686"/>
                  </a:ext>
                </a:extLst>
              </a:tr>
              <a:tr h="185151">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Olney</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6</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6</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3165456"/>
                  </a:ext>
                </a:extLst>
              </a:tr>
              <a:tr h="185151">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Bradwell</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9839013"/>
                  </a:ext>
                </a:extLst>
              </a:tr>
              <a:tr h="185151">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Campbell Park &amp; Old Woughton</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4003930"/>
                  </a:ext>
                </a:extLst>
              </a:tr>
              <a:tr h="185151">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Monkston</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4</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36031"/>
                  </a:ext>
                </a:extLst>
              </a:tr>
              <a:tr h="185151">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Stantonbury</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4</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5</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4877805"/>
                  </a:ext>
                </a:extLst>
              </a:tr>
              <a:tr h="185151">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Danesborough &amp; Walton</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4</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4</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6924524"/>
                  </a:ext>
                </a:extLst>
              </a:tr>
              <a:tr h="185151">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Loughton &amp; Shenley</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3</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4</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5236398"/>
                  </a:ext>
                </a:extLst>
              </a:tr>
              <a:tr h="185151">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Shenley Brook End</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4</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4</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2811337"/>
                  </a:ext>
                </a:extLst>
              </a:tr>
              <a:tr h="185151">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Bletchley West</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2</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3</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746945"/>
                  </a:ext>
                </a:extLst>
              </a:tr>
              <a:tr h="185151">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Tattenhoe</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2</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3</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491171"/>
                  </a:ext>
                </a:extLst>
              </a:tr>
              <a:tr h="185151">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Woughton &amp; Fishermead</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2</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3</a:t>
                      </a:r>
                      <a:endParaRPr lang="en-GB"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63" marR="58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740354"/>
                  </a:ext>
                </a:extLst>
              </a:tr>
            </a:tbl>
          </a:graphicData>
        </a:graphic>
      </p:graphicFrame>
      <p:sp>
        <p:nvSpPr>
          <p:cNvPr id="8" name="Rectangle 7"/>
          <p:cNvSpPr/>
          <p:nvPr/>
        </p:nvSpPr>
        <p:spPr>
          <a:xfrm>
            <a:off x="251097" y="1419622"/>
            <a:ext cx="3744838" cy="3323987"/>
          </a:xfrm>
          <a:prstGeom prst="rect">
            <a:avLst/>
          </a:prstGeom>
        </p:spPr>
        <p:txBody>
          <a:bodyPr wrap="square">
            <a:spAutoFit/>
          </a:bodyPr>
          <a:lstStyle/>
          <a:p>
            <a:pPr marL="285750" indent="-285750">
              <a:buFont typeface="Arial" panose="020B0604020202020204" pitchFamily="34" charset="0"/>
              <a:buChar char="•"/>
            </a:pPr>
            <a:r>
              <a:rPr lang="en-GB" sz="1400" dirty="0"/>
              <a:t>There are </a:t>
            </a:r>
            <a:r>
              <a:rPr lang="en-GB" b="1" dirty="0"/>
              <a:t>121</a:t>
            </a:r>
            <a:r>
              <a:rPr lang="en-GB" sz="1400" dirty="0"/>
              <a:t> gambling machines and </a:t>
            </a:r>
            <a:r>
              <a:rPr lang="en-GB" b="1" dirty="0"/>
              <a:t>34 </a:t>
            </a:r>
            <a:r>
              <a:rPr lang="en-GB" sz="1400" dirty="0"/>
              <a:t>gambling premises in Milton </a:t>
            </a:r>
            <a:r>
              <a:rPr lang="en-GB" sz="1400" dirty="0" smtClean="0"/>
              <a:t>Keynes. </a:t>
            </a:r>
          </a:p>
          <a:p>
            <a:endParaRPr lang="en-GB" sz="1400" dirty="0" smtClean="0"/>
          </a:p>
          <a:p>
            <a:pPr marL="285750" indent="-285750">
              <a:buFont typeface="Arial" panose="020B0604020202020204" pitchFamily="34" charset="0"/>
              <a:buChar char="•"/>
            </a:pPr>
            <a:r>
              <a:rPr lang="en-GB" sz="1400" dirty="0"/>
              <a:t>T</a:t>
            </a:r>
            <a:r>
              <a:rPr lang="en-GB" sz="1400" dirty="0" smtClean="0"/>
              <a:t>his </a:t>
            </a:r>
            <a:r>
              <a:rPr lang="en-GB" sz="1400" dirty="0"/>
              <a:t>includes</a:t>
            </a:r>
            <a:r>
              <a:rPr lang="en-GB" sz="1400" b="1" dirty="0"/>
              <a:t> </a:t>
            </a:r>
            <a:r>
              <a:rPr lang="en-GB" b="1" dirty="0"/>
              <a:t>7</a:t>
            </a:r>
            <a:r>
              <a:rPr lang="en-GB" sz="1400" b="1" dirty="0" smtClean="0"/>
              <a:t> </a:t>
            </a:r>
            <a:r>
              <a:rPr lang="en-GB" sz="1400" dirty="0"/>
              <a:t>adult gaming centres, </a:t>
            </a:r>
            <a:r>
              <a:rPr lang="en-GB" b="1" dirty="0"/>
              <a:t>25 </a:t>
            </a:r>
            <a:r>
              <a:rPr lang="en-GB" sz="1400" dirty="0"/>
              <a:t>betting premises, </a:t>
            </a:r>
            <a:r>
              <a:rPr lang="en-GB" sz="1400" dirty="0" smtClean="0"/>
              <a:t> </a:t>
            </a:r>
            <a:r>
              <a:rPr lang="en-GB" b="1" dirty="0" smtClean="0"/>
              <a:t>1</a:t>
            </a:r>
            <a:r>
              <a:rPr lang="en-GB" sz="1400" dirty="0" smtClean="0"/>
              <a:t> casino </a:t>
            </a:r>
            <a:r>
              <a:rPr lang="en-GB" sz="1400" dirty="0"/>
              <a:t>and</a:t>
            </a:r>
            <a:r>
              <a:rPr lang="en-GB" sz="1400" b="1" dirty="0"/>
              <a:t> </a:t>
            </a:r>
            <a:r>
              <a:rPr lang="en-GB" b="1" dirty="0"/>
              <a:t>1</a:t>
            </a:r>
            <a:r>
              <a:rPr lang="en-GB" sz="1400" b="1" dirty="0" smtClean="0"/>
              <a:t> </a:t>
            </a:r>
            <a:r>
              <a:rPr lang="en-GB" sz="1400" dirty="0"/>
              <a:t>bingo centre. </a:t>
            </a:r>
            <a:endParaRPr lang="en-GB" sz="1400" dirty="0" smtClean="0"/>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r>
              <a:rPr lang="en-GB" sz="1400" dirty="0" smtClean="0"/>
              <a:t>A </a:t>
            </a:r>
            <a:r>
              <a:rPr lang="en-GB" sz="1400" dirty="0"/>
              <a:t>majority of these premises are located within the wards of Bletchley Park (</a:t>
            </a:r>
            <a:r>
              <a:rPr lang="en-GB" b="1" dirty="0"/>
              <a:t>9</a:t>
            </a:r>
            <a:r>
              <a:rPr lang="en-GB" sz="1400" dirty="0"/>
              <a:t>), Central Milton Keynes (</a:t>
            </a:r>
            <a:r>
              <a:rPr lang="en-GB" b="1" dirty="0"/>
              <a:t>7</a:t>
            </a:r>
            <a:r>
              <a:rPr lang="en-GB" sz="1400" dirty="0"/>
              <a:t>) and Wolverton (</a:t>
            </a:r>
            <a:r>
              <a:rPr lang="en-GB" b="1" dirty="0"/>
              <a:t>5</a:t>
            </a:r>
            <a:r>
              <a:rPr lang="en-GB" sz="1400" dirty="0" smtClean="0"/>
              <a:t>).</a:t>
            </a:r>
          </a:p>
          <a:p>
            <a:pPr marL="285750" indent="-285750">
              <a:buFont typeface="Arial" panose="020B0604020202020204" pitchFamily="34" charset="0"/>
              <a:buChar char="•"/>
            </a:pPr>
            <a:r>
              <a:rPr lang="en-GB" sz="1400" dirty="0" smtClean="0"/>
              <a:t>There </a:t>
            </a:r>
            <a:r>
              <a:rPr lang="en-GB" sz="1400" dirty="0"/>
              <a:t>may be </a:t>
            </a:r>
            <a:r>
              <a:rPr lang="en-GB" b="1" dirty="0"/>
              <a:t>1,446 </a:t>
            </a:r>
            <a:r>
              <a:rPr lang="en-GB" sz="1400" dirty="0"/>
              <a:t>people (aged 16 and over) who have a problem with </a:t>
            </a:r>
            <a:r>
              <a:rPr lang="en-GB" sz="1400" dirty="0" smtClean="0"/>
              <a:t>gambling. </a:t>
            </a:r>
            <a:endParaRPr lang="en-GB" sz="1400" dirty="0"/>
          </a:p>
        </p:txBody>
      </p:sp>
    </p:spTree>
    <p:extLst>
      <p:ext uri="{BB962C8B-B14F-4D97-AF65-F5344CB8AC3E}">
        <p14:creationId xmlns:p14="http://schemas.microsoft.com/office/powerpoint/2010/main" val="259831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rot="10800000">
            <a:off x="3707904" y="1017877"/>
            <a:ext cx="4950804" cy="3934965"/>
          </a:xfrm>
          <a:custGeom>
            <a:avLst/>
            <a:gdLst>
              <a:gd name="T0" fmla="*/ 1312 w 1315"/>
              <a:gd name="T1" fmla="*/ 69 h 1732"/>
              <a:gd name="T2" fmla="*/ 1297 w 1315"/>
              <a:gd name="T3" fmla="*/ 38 h 1732"/>
              <a:gd name="T4" fmla="*/ 1270 w 1315"/>
              <a:gd name="T5" fmla="*/ 17 h 1732"/>
              <a:gd name="T6" fmla="*/ 1238 w 1315"/>
              <a:gd name="T7" fmla="*/ 6 h 1732"/>
              <a:gd name="T8" fmla="*/ 1227 w 1315"/>
              <a:gd name="T9" fmla="*/ 5 h 1732"/>
              <a:gd name="T10" fmla="*/ 1166 w 1315"/>
              <a:gd name="T11" fmla="*/ 5 h 1732"/>
              <a:gd name="T12" fmla="*/ 833 w 1315"/>
              <a:gd name="T13" fmla="*/ 3 h 1732"/>
              <a:gd name="T14" fmla="*/ 316 w 1315"/>
              <a:gd name="T15" fmla="*/ 0 h 1732"/>
              <a:gd name="T16" fmla="*/ 138 w 1315"/>
              <a:gd name="T17" fmla="*/ 0 h 1732"/>
              <a:gd name="T18" fmla="*/ 75 w 1315"/>
              <a:gd name="T19" fmla="*/ 2 h 1732"/>
              <a:gd name="T20" fmla="*/ 29 w 1315"/>
              <a:gd name="T21" fmla="*/ 28 h 1732"/>
              <a:gd name="T22" fmla="*/ 3 w 1315"/>
              <a:gd name="T23" fmla="*/ 75 h 1732"/>
              <a:gd name="T24" fmla="*/ 2 w 1315"/>
              <a:gd name="T25" fmla="*/ 166 h 1732"/>
              <a:gd name="T26" fmla="*/ 0 w 1315"/>
              <a:gd name="T27" fmla="*/ 1223 h 1732"/>
              <a:gd name="T28" fmla="*/ 0 w 1315"/>
              <a:gd name="T29" fmla="*/ 1608 h 1732"/>
              <a:gd name="T30" fmla="*/ 0 w 1315"/>
              <a:gd name="T31" fmla="*/ 1638 h 1732"/>
              <a:gd name="T32" fmla="*/ 0 w 1315"/>
              <a:gd name="T33" fmla="*/ 1646 h 1732"/>
              <a:gd name="T34" fmla="*/ 12 w 1315"/>
              <a:gd name="T35" fmla="*/ 1684 h 1732"/>
              <a:gd name="T36" fmla="*/ 32 w 1315"/>
              <a:gd name="T37" fmla="*/ 1707 h 1732"/>
              <a:gd name="T38" fmla="*/ 57 w 1315"/>
              <a:gd name="T39" fmla="*/ 1723 h 1732"/>
              <a:gd name="T40" fmla="*/ 86 w 1315"/>
              <a:gd name="T41" fmla="*/ 1730 h 1732"/>
              <a:gd name="T42" fmla="*/ 95 w 1315"/>
              <a:gd name="T43" fmla="*/ 1732 h 1732"/>
              <a:gd name="T44" fmla="*/ 647 w 1315"/>
              <a:gd name="T45" fmla="*/ 1729 h 1732"/>
              <a:gd name="T46" fmla="*/ 922 w 1315"/>
              <a:gd name="T47" fmla="*/ 1726 h 1732"/>
              <a:gd name="T48" fmla="*/ 1128 w 1315"/>
              <a:gd name="T49" fmla="*/ 1720 h 1732"/>
              <a:gd name="T50" fmla="*/ 1227 w 1315"/>
              <a:gd name="T51" fmla="*/ 1717 h 1732"/>
              <a:gd name="T52" fmla="*/ 1186 w 1315"/>
              <a:gd name="T53" fmla="*/ 1715 h 1732"/>
              <a:gd name="T54" fmla="*/ 1131 w 1315"/>
              <a:gd name="T55" fmla="*/ 1710 h 1732"/>
              <a:gd name="T56" fmla="*/ 1123 w 1315"/>
              <a:gd name="T57" fmla="*/ 1707 h 1732"/>
              <a:gd name="T58" fmla="*/ 1148 w 1315"/>
              <a:gd name="T59" fmla="*/ 1704 h 1732"/>
              <a:gd name="T60" fmla="*/ 980 w 1315"/>
              <a:gd name="T61" fmla="*/ 1701 h 1732"/>
              <a:gd name="T62" fmla="*/ 1105 w 1315"/>
              <a:gd name="T63" fmla="*/ 1692 h 1732"/>
              <a:gd name="T64" fmla="*/ 1094 w 1315"/>
              <a:gd name="T65" fmla="*/ 1686 h 1732"/>
              <a:gd name="T66" fmla="*/ 1109 w 1315"/>
              <a:gd name="T67" fmla="*/ 1678 h 1732"/>
              <a:gd name="T68" fmla="*/ 1227 w 1315"/>
              <a:gd name="T69" fmla="*/ 1674 h 1732"/>
              <a:gd name="T70" fmla="*/ 1247 w 1315"/>
              <a:gd name="T71" fmla="*/ 1669 h 1732"/>
              <a:gd name="T72" fmla="*/ 1263 w 1315"/>
              <a:gd name="T73" fmla="*/ 1652 h 1732"/>
              <a:gd name="T74" fmla="*/ 1258 w 1315"/>
              <a:gd name="T75" fmla="*/ 1664 h 1732"/>
              <a:gd name="T76" fmla="*/ 1263 w 1315"/>
              <a:gd name="T77" fmla="*/ 1660 h 1732"/>
              <a:gd name="T78" fmla="*/ 1269 w 1315"/>
              <a:gd name="T79" fmla="*/ 1647 h 1732"/>
              <a:gd name="T80" fmla="*/ 1272 w 1315"/>
              <a:gd name="T81" fmla="*/ 1638 h 1732"/>
              <a:gd name="T82" fmla="*/ 1275 w 1315"/>
              <a:gd name="T83" fmla="*/ 1621 h 1732"/>
              <a:gd name="T84" fmla="*/ 1281 w 1315"/>
              <a:gd name="T85" fmla="*/ 1245 h 1732"/>
              <a:gd name="T86" fmla="*/ 1289 w 1315"/>
              <a:gd name="T87" fmla="*/ 332 h 1732"/>
              <a:gd name="T88" fmla="*/ 1292 w 1315"/>
              <a:gd name="T89" fmla="*/ 340 h 1732"/>
              <a:gd name="T90" fmla="*/ 1295 w 1315"/>
              <a:gd name="T91" fmla="*/ 347 h 1732"/>
              <a:gd name="T92" fmla="*/ 1297 w 1315"/>
              <a:gd name="T93" fmla="*/ 338 h 1732"/>
              <a:gd name="T94" fmla="*/ 1298 w 1315"/>
              <a:gd name="T95" fmla="*/ 343 h 1732"/>
              <a:gd name="T96" fmla="*/ 1300 w 1315"/>
              <a:gd name="T97" fmla="*/ 329 h 1732"/>
              <a:gd name="T98" fmla="*/ 1303 w 1315"/>
              <a:gd name="T99" fmla="*/ 303 h 1732"/>
              <a:gd name="T100" fmla="*/ 1306 w 1315"/>
              <a:gd name="T101" fmla="*/ 295 h 1732"/>
              <a:gd name="T102" fmla="*/ 1306 w 1315"/>
              <a:gd name="T103" fmla="*/ 290 h 1732"/>
              <a:gd name="T104" fmla="*/ 1309 w 1315"/>
              <a:gd name="T105" fmla="*/ 270 h 1732"/>
              <a:gd name="T106" fmla="*/ 1313 w 1315"/>
              <a:gd name="T107" fmla="*/ 129 h 1732"/>
              <a:gd name="T108" fmla="*/ 1315 w 1315"/>
              <a:gd name="T109" fmla="*/ 101 h 1732"/>
              <a:gd name="T110" fmla="*/ 1315 w 1315"/>
              <a:gd name="T111" fmla="*/ 9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5" h="1732">
                <a:moveTo>
                  <a:pt x="1315" y="91"/>
                </a:moveTo>
                <a:lnTo>
                  <a:pt x="1315" y="91"/>
                </a:lnTo>
                <a:lnTo>
                  <a:pt x="1313" y="80"/>
                </a:lnTo>
                <a:lnTo>
                  <a:pt x="1312" y="69"/>
                </a:lnTo>
                <a:lnTo>
                  <a:pt x="1307" y="58"/>
                </a:lnTo>
                <a:lnTo>
                  <a:pt x="1303" y="48"/>
                </a:lnTo>
                <a:lnTo>
                  <a:pt x="1303" y="48"/>
                </a:lnTo>
                <a:lnTo>
                  <a:pt x="1297" y="38"/>
                </a:lnTo>
                <a:lnTo>
                  <a:pt x="1289" y="31"/>
                </a:lnTo>
                <a:lnTo>
                  <a:pt x="1280" y="23"/>
                </a:lnTo>
                <a:lnTo>
                  <a:pt x="1270" y="17"/>
                </a:lnTo>
                <a:lnTo>
                  <a:pt x="1270" y="17"/>
                </a:lnTo>
                <a:lnTo>
                  <a:pt x="1260" y="12"/>
                </a:lnTo>
                <a:lnTo>
                  <a:pt x="1249" y="8"/>
                </a:lnTo>
                <a:lnTo>
                  <a:pt x="1249" y="8"/>
                </a:lnTo>
                <a:lnTo>
                  <a:pt x="1238" y="6"/>
                </a:lnTo>
                <a:lnTo>
                  <a:pt x="1238" y="6"/>
                </a:lnTo>
                <a:lnTo>
                  <a:pt x="1232" y="5"/>
                </a:lnTo>
                <a:lnTo>
                  <a:pt x="1229" y="5"/>
                </a:lnTo>
                <a:lnTo>
                  <a:pt x="1227" y="5"/>
                </a:lnTo>
                <a:lnTo>
                  <a:pt x="1227" y="5"/>
                </a:lnTo>
                <a:lnTo>
                  <a:pt x="1207" y="5"/>
                </a:lnTo>
                <a:lnTo>
                  <a:pt x="1207" y="5"/>
                </a:lnTo>
                <a:lnTo>
                  <a:pt x="1166" y="5"/>
                </a:lnTo>
                <a:lnTo>
                  <a:pt x="1166" y="5"/>
                </a:lnTo>
                <a:lnTo>
                  <a:pt x="1000" y="5"/>
                </a:lnTo>
                <a:lnTo>
                  <a:pt x="833" y="3"/>
                </a:lnTo>
                <a:lnTo>
                  <a:pt x="833" y="3"/>
                </a:lnTo>
                <a:lnTo>
                  <a:pt x="807" y="3"/>
                </a:lnTo>
                <a:lnTo>
                  <a:pt x="807" y="3"/>
                </a:lnTo>
                <a:lnTo>
                  <a:pt x="316" y="0"/>
                </a:lnTo>
                <a:lnTo>
                  <a:pt x="316" y="0"/>
                </a:lnTo>
                <a:lnTo>
                  <a:pt x="197" y="0"/>
                </a:lnTo>
                <a:lnTo>
                  <a:pt x="197" y="0"/>
                </a:lnTo>
                <a:lnTo>
                  <a:pt x="138" y="0"/>
                </a:lnTo>
                <a:lnTo>
                  <a:pt x="138" y="0"/>
                </a:lnTo>
                <a:lnTo>
                  <a:pt x="109" y="0"/>
                </a:lnTo>
                <a:lnTo>
                  <a:pt x="94" y="0"/>
                </a:lnTo>
                <a:lnTo>
                  <a:pt x="94" y="0"/>
                </a:lnTo>
                <a:lnTo>
                  <a:pt x="75" y="2"/>
                </a:lnTo>
                <a:lnTo>
                  <a:pt x="58" y="8"/>
                </a:lnTo>
                <a:lnTo>
                  <a:pt x="58" y="8"/>
                </a:lnTo>
                <a:lnTo>
                  <a:pt x="41" y="17"/>
                </a:lnTo>
                <a:lnTo>
                  <a:pt x="29" y="28"/>
                </a:lnTo>
                <a:lnTo>
                  <a:pt x="17" y="41"/>
                </a:lnTo>
                <a:lnTo>
                  <a:pt x="9" y="57"/>
                </a:lnTo>
                <a:lnTo>
                  <a:pt x="9" y="57"/>
                </a:lnTo>
                <a:lnTo>
                  <a:pt x="3" y="75"/>
                </a:lnTo>
                <a:lnTo>
                  <a:pt x="2" y="92"/>
                </a:lnTo>
                <a:lnTo>
                  <a:pt x="2" y="108"/>
                </a:lnTo>
                <a:lnTo>
                  <a:pt x="2" y="108"/>
                </a:lnTo>
                <a:lnTo>
                  <a:pt x="2" y="166"/>
                </a:lnTo>
                <a:lnTo>
                  <a:pt x="2" y="166"/>
                </a:lnTo>
                <a:lnTo>
                  <a:pt x="2" y="283"/>
                </a:lnTo>
                <a:lnTo>
                  <a:pt x="2" y="283"/>
                </a:lnTo>
                <a:lnTo>
                  <a:pt x="0" y="1223"/>
                </a:lnTo>
                <a:lnTo>
                  <a:pt x="0" y="1223"/>
                </a:lnTo>
                <a:lnTo>
                  <a:pt x="0" y="1478"/>
                </a:lnTo>
                <a:lnTo>
                  <a:pt x="0" y="1478"/>
                </a:lnTo>
                <a:lnTo>
                  <a:pt x="0" y="1608"/>
                </a:lnTo>
                <a:lnTo>
                  <a:pt x="0" y="1624"/>
                </a:lnTo>
                <a:lnTo>
                  <a:pt x="0" y="1632"/>
                </a:lnTo>
                <a:lnTo>
                  <a:pt x="0" y="1637"/>
                </a:lnTo>
                <a:lnTo>
                  <a:pt x="0" y="1638"/>
                </a:lnTo>
                <a:lnTo>
                  <a:pt x="0" y="1640"/>
                </a:lnTo>
                <a:lnTo>
                  <a:pt x="0" y="1640"/>
                </a:lnTo>
                <a:lnTo>
                  <a:pt x="0" y="1646"/>
                </a:lnTo>
                <a:lnTo>
                  <a:pt x="0" y="1646"/>
                </a:lnTo>
                <a:lnTo>
                  <a:pt x="2" y="1655"/>
                </a:lnTo>
                <a:lnTo>
                  <a:pt x="5" y="1666"/>
                </a:lnTo>
                <a:lnTo>
                  <a:pt x="8" y="1675"/>
                </a:lnTo>
                <a:lnTo>
                  <a:pt x="12" y="1684"/>
                </a:lnTo>
                <a:lnTo>
                  <a:pt x="12" y="1684"/>
                </a:lnTo>
                <a:lnTo>
                  <a:pt x="18" y="1692"/>
                </a:lnTo>
                <a:lnTo>
                  <a:pt x="25" y="1700"/>
                </a:lnTo>
                <a:lnTo>
                  <a:pt x="32" y="1707"/>
                </a:lnTo>
                <a:lnTo>
                  <a:pt x="40" y="1714"/>
                </a:lnTo>
                <a:lnTo>
                  <a:pt x="40" y="1714"/>
                </a:lnTo>
                <a:lnTo>
                  <a:pt x="48" y="1720"/>
                </a:lnTo>
                <a:lnTo>
                  <a:pt x="57" y="1723"/>
                </a:lnTo>
                <a:lnTo>
                  <a:pt x="66" y="1727"/>
                </a:lnTo>
                <a:lnTo>
                  <a:pt x="77" y="1729"/>
                </a:lnTo>
                <a:lnTo>
                  <a:pt x="77" y="1729"/>
                </a:lnTo>
                <a:lnTo>
                  <a:pt x="86" y="1730"/>
                </a:lnTo>
                <a:lnTo>
                  <a:pt x="86" y="1730"/>
                </a:lnTo>
                <a:lnTo>
                  <a:pt x="92" y="1730"/>
                </a:lnTo>
                <a:lnTo>
                  <a:pt x="94" y="1732"/>
                </a:lnTo>
                <a:lnTo>
                  <a:pt x="95" y="1732"/>
                </a:lnTo>
                <a:lnTo>
                  <a:pt x="103" y="1732"/>
                </a:lnTo>
                <a:lnTo>
                  <a:pt x="135" y="1730"/>
                </a:lnTo>
                <a:lnTo>
                  <a:pt x="135" y="1730"/>
                </a:lnTo>
                <a:lnTo>
                  <a:pt x="647" y="1729"/>
                </a:lnTo>
                <a:lnTo>
                  <a:pt x="647" y="1729"/>
                </a:lnTo>
                <a:lnTo>
                  <a:pt x="674" y="1727"/>
                </a:lnTo>
                <a:lnTo>
                  <a:pt x="674" y="1727"/>
                </a:lnTo>
                <a:lnTo>
                  <a:pt x="922" y="1726"/>
                </a:lnTo>
                <a:lnTo>
                  <a:pt x="1045" y="1724"/>
                </a:lnTo>
                <a:lnTo>
                  <a:pt x="1152" y="1720"/>
                </a:lnTo>
                <a:lnTo>
                  <a:pt x="1152" y="1720"/>
                </a:lnTo>
                <a:lnTo>
                  <a:pt x="1128" y="1720"/>
                </a:lnTo>
                <a:lnTo>
                  <a:pt x="1109" y="1720"/>
                </a:lnTo>
                <a:lnTo>
                  <a:pt x="1109" y="1720"/>
                </a:lnTo>
                <a:lnTo>
                  <a:pt x="1174" y="1718"/>
                </a:lnTo>
                <a:lnTo>
                  <a:pt x="1227" y="1717"/>
                </a:lnTo>
                <a:lnTo>
                  <a:pt x="1227" y="1717"/>
                </a:lnTo>
                <a:lnTo>
                  <a:pt x="1163" y="1717"/>
                </a:lnTo>
                <a:lnTo>
                  <a:pt x="1163" y="1717"/>
                </a:lnTo>
                <a:lnTo>
                  <a:pt x="1186" y="1715"/>
                </a:lnTo>
                <a:lnTo>
                  <a:pt x="1195" y="1714"/>
                </a:lnTo>
                <a:lnTo>
                  <a:pt x="1201" y="1712"/>
                </a:lnTo>
                <a:lnTo>
                  <a:pt x="1201" y="1712"/>
                </a:lnTo>
                <a:lnTo>
                  <a:pt x="1131" y="1710"/>
                </a:lnTo>
                <a:lnTo>
                  <a:pt x="1131" y="1710"/>
                </a:lnTo>
                <a:lnTo>
                  <a:pt x="1140" y="1709"/>
                </a:lnTo>
                <a:lnTo>
                  <a:pt x="1135" y="1707"/>
                </a:lnTo>
                <a:lnTo>
                  <a:pt x="1123" y="1707"/>
                </a:lnTo>
                <a:lnTo>
                  <a:pt x="1115" y="1706"/>
                </a:lnTo>
                <a:lnTo>
                  <a:pt x="1115" y="1706"/>
                </a:lnTo>
                <a:lnTo>
                  <a:pt x="1135" y="1706"/>
                </a:lnTo>
                <a:lnTo>
                  <a:pt x="1148" y="1704"/>
                </a:lnTo>
                <a:lnTo>
                  <a:pt x="1148" y="1704"/>
                </a:lnTo>
                <a:lnTo>
                  <a:pt x="1103" y="1704"/>
                </a:lnTo>
                <a:lnTo>
                  <a:pt x="1058" y="1703"/>
                </a:lnTo>
                <a:lnTo>
                  <a:pt x="980" y="1701"/>
                </a:lnTo>
                <a:lnTo>
                  <a:pt x="980" y="1701"/>
                </a:lnTo>
                <a:lnTo>
                  <a:pt x="1055" y="1698"/>
                </a:lnTo>
                <a:lnTo>
                  <a:pt x="1085" y="1697"/>
                </a:lnTo>
                <a:lnTo>
                  <a:pt x="1105" y="1692"/>
                </a:lnTo>
                <a:lnTo>
                  <a:pt x="1105" y="1692"/>
                </a:lnTo>
                <a:lnTo>
                  <a:pt x="1095" y="1689"/>
                </a:lnTo>
                <a:lnTo>
                  <a:pt x="1094" y="1687"/>
                </a:lnTo>
                <a:lnTo>
                  <a:pt x="1094" y="1686"/>
                </a:lnTo>
                <a:lnTo>
                  <a:pt x="1095" y="1684"/>
                </a:lnTo>
                <a:lnTo>
                  <a:pt x="1098" y="1683"/>
                </a:lnTo>
                <a:lnTo>
                  <a:pt x="1109" y="1678"/>
                </a:lnTo>
                <a:lnTo>
                  <a:pt x="1109" y="1678"/>
                </a:lnTo>
                <a:lnTo>
                  <a:pt x="1092" y="1677"/>
                </a:lnTo>
                <a:lnTo>
                  <a:pt x="1080" y="1674"/>
                </a:lnTo>
                <a:lnTo>
                  <a:pt x="1227" y="1674"/>
                </a:lnTo>
                <a:lnTo>
                  <a:pt x="1227" y="1674"/>
                </a:lnTo>
                <a:lnTo>
                  <a:pt x="1237" y="1674"/>
                </a:lnTo>
                <a:lnTo>
                  <a:pt x="1244" y="1671"/>
                </a:lnTo>
                <a:lnTo>
                  <a:pt x="1244" y="1671"/>
                </a:lnTo>
                <a:lnTo>
                  <a:pt x="1247" y="1669"/>
                </a:lnTo>
                <a:lnTo>
                  <a:pt x="1247" y="1669"/>
                </a:lnTo>
                <a:lnTo>
                  <a:pt x="1257" y="1663"/>
                </a:lnTo>
                <a:lnTo>
                  <a:pt x="1260" y="1658"/>
                </a:lnTo>
                <a:lnTo>
                  <a:pt x="1263" y="1652"/>
                </a:lnTo>
                <a:lnTo>
                  <a:pt x="1263" y="1652"/>
                </a:lnTo>
                <a:lnTo>
                  <a:pt x="1258" y="1661"/>
                </a:lnTo>
                <a:lnTo>
                  <a:pt x="1258" y="1661"/>
                </a:lnTo>
                <a:lnTo>
                  <a:pt x="1258" y="1664"/>
                </a:lnTo>
                <a:lnTo>
                  <a:pt x="1258" y="1664"/>
                </a:lnTo>
                <a:lnTo>
                  <a:pt x="1258" y="1664"/>
                </a:lnTo>
                <a:lnTo>
                  <a:pt x="1263" y="1660"/>
                </a:lnTo>
                <a:lnTo>
                  <a:pt x="1263" y="1660"/>
                </a:lnTo>
                <a:lnTo>
                  <a:pt x="1264" y="1655"/>
                </a:lnTo>
                <a:lnTo>
                  <a:pt x="1264" y="1655"/>
                </a:lnTo>
                <a:lnTo>
                  <a:pt x="1269" y="1647"/>
                </a:lnTo>
                <a:lnTo>
                  <a:pt x="1269" y="1647"/>
                </a:lnTo>
                <a:lnTo>
                  <a:pt x="1270" y="1643"/>
                </a:lnTo>
                <a:lnTo>
                  <a:pt x="1270" y="1643"/>
                </a:lnTo>
                <a:lnTo>
                  <a:pt x="1272" y="1638"/>
                </a:lnTo>
                <a:lnTo>
                  <a:pt x="1272" y="1638"/>
                </a:lnTo>
                <a:lnTo>
                  <a:pt x="1274" y="1632"/>
                </a:lnTo>
                <a:lnTo>
                  <a:pt x="1274" y="1632"/>
                </a:lnTo>
                <a:lnTo>
                  <a:pt x="1275" y="1621"/>
                </a:lnTo>
                <a:lnTo>
                  <a:pt x="1275" y="1621"/>
                </a:lnTo>
                <a:lnTo>
                  <a:pt x="1277" y="1597"/>
                </a:lnTo>
                <a:lnTo>
                  <a:pt x="1278" y="1560"/>
                </a:lnTo>
                <a:lnTo>
                  <a:pt x="1280" y="1462"/>
                </a:lnTo>
                <a:lnTo>
                  <a:pt x="1281" y="1245"/>
                </a:lnTo>
                <a:lnTo>
                  <a:pt x="1281" y="1245"/>
                </a:lnTo>
                <a:lnTo>
                  <a:pt x="1283" y="762"/>
                </a:lnTo>
                <a:lnTo>
                  <a:pt x="1286" y="541"/>
                </a:lnTo>
                <a:lnTo>
                  <a:pt x="1289" y="332"/>
                </a:lnTo>
                <a:lnTo>
                  <a:pt x="1289" y="332"/>
                </a:lnTo>
                <a:lnTo>
                  <a:pt x="1289" y="332"/>
                </a:lnTo>
                <a:lnTo>
                  <a:pt x="1290" y="333"/>
                </a:lnTo>
                <a:lnTo>
                  <a:pt x="1292" y="340"/>
                </a:lnTo>
                <a:lnTo>
                  <a:pt x="1292" y="346"/>
                </a:lnTo>
                <a:lnTo>
                  <a:pt x="1293" y="347"/>
                </a:lnTo>
                <a:lnTo>
                  <a:pt x="1295" y="347"/>
                </a:lnTo>
                <a:lnTo>
                  <a:pt x="1295" y="347"/>
                </a:lnTo>
                <a:lnTo>
                  <a:pt x="1295" y="337"/>
                </a:lnTo>
                <a:lnTo>
                  <a:pt x="1295" y="326"/>
                </a:lnTo>
                <a:lnTo>
                  <a:pt x="1295" y="326"/>
                </a:lnTo>
                <a:lnTo>
                  <a:pt x="1297" y="338"/>
                </a:lnTo>
                <a:lnTo>
                  <a:pt x="1297" y="343"/>
                </a:lnTo>
                <a:lnTo>
                  <a:pt x="1297" y="343"/>
                </a:lnTo>
                <a:lnTo>
                  <a:pt x="1298" y="343"/>
                </a:lnTo>
                <a:lnTo>
                  <a:pt x="1298" y="343"/>
                </a:lnTo>
                <a:lnTo>
                  <a:pt x="1298" y="327"/>
                </a:lnTo>
                <a:lnTo>
                  <a:pt x="1298" y="326"/>
                </a:lnTo>
                <a:lnTo>
                  <a:pt x="1298" y="326"/>
                </a:lnTo>
                <a:lnTo>
                  <a:pt x="1300" y="329"/>
                </a:lnTo>
                <a:lnTo>
                  <a:pt x="1300" y="329"/>
                </a:lnTo>
                <a:lnTo>
                  <a:pt x="1301" y="326"/>
                </a:lnTo>
                <a:lnTo>
                  <a:pt x="1301" y="326"/>
                </a:lnTo>
                <a:lnTo>
                  <a:pt x="1303" y="303"/>
                </a:lnTo>
                <a:lnTo>
                  <a:pt x="1304" y="292"/>
                </a:lnTo>
                <a:lnTo>
                  <a:pt x="1304" y="290"/>
                </a:lnTo>
                <a:lnTo>
                  <a:pt x="1306" y="295"/>
                </a:lnTo>
                <a:lnTo>
                  <a:pt x="1306" y="295"/>
                </a:lnTo>
                <a:lnTo>
                  <a:pt x="1304" y="310"/>
                </a:lnTo>
                <a:lnTo>
                  <a:pt x="1304" y="310"/>
                </a:lnTo>
                <a:lnTo>
                  <a:pt x="1306" y="304"/>
                </a:lnTo>
                <a:lnTo>
                  <a:pt x="1306" y="290"/>
                </a:lnTo>
                <a:lnTo>
                  <a:pt x="1306" y="275"/>
                </a:lnTo>
                <a:lnTo>
                  <a:pt x="1307" y="267"/>
                </a:lnTo>
                <a:lnTo>
                  <a:pt x="1307" y="267"/>
                </a:lnTo>
                <a:lnTo>
                  <a:pt x="1309" y="270"/>
                </a:lnTo>
                <a:lnTo>
                  <a:pt x="1310" y="270"/>
                </a:lnTo>
                <a:lnTo>
                  <a:pt x="1310" y="267"/>
                </a:lnTo>
                <a:lnTo>
                  <a:pt x="1310" y="267"/>
                </a:lnTo>
                <a:lnTo>
                  <a:pt x="1313" y="129"/>
                </a:lnTo>
                <a:lnTo>
                  <a:pt x="1313" y="129"/>
                </a:lnTo>
                <a:lnTo>
                  <a:pt x="1315" y="111"/>
                </a:lnTo>
                <a:lnTo>
                  <a:pt x="1315" y="111"/>
                </a:lnTo>
                <a:lnTo>
                  <a:pt x="1315" y="101"/>
                </a:lnTo>
                <a:lnTo>
                  <a:pt x="1315" y="97"/>
                </a:lnTo>
                <a:lnTo>
                  <a:pt x="1315" y="94"/>
                </a:lnTo>
                <a:lnTo>
                  <a:pt x="1315" y="94"/>
                </a:lnTo>
                <a:lnTo>
                  <a:pt x="1315" y="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8" name="Content Placeholder 7"/>
          <p:cNvPicPr>
            <a:picLocks noGrp="1" noChangeAspect="1"/>
          </p:cNvPicPr>
          <p:nvPr>
            <p:ph idx="1"/>
          </p:nvPr>
        </p:nvPicPr>
        <p:blipFill>
          <a:blip r:embed="rId2"/>
          <a:stretch>
            <a:fillRect/>
          </a:stretch>
        </p:blipFill>
        <p:spPr>
          <a:xfrm>
            <a:off x="246981" y="1102303"/>
            <a:ext cx="3305894" cy="3850539"/>
          </a:xfrm>
          <a:prstGeom prst="rect">
            <a:avLst/>
          </a:prstGeom>
        </p:spPr>
      </p:pic>
      <p:grpSp>
        <p:nvGrpSpPr>
          <p:cNvPr id="4" name="Group 8"/>
          <p:cNvGrpSpPr>
            <a:grpSpLocks noChangeAspect="1"/>
          </p:cNvGrpSpPr>
          <p:nvPr/>
        </p:nvGrpSpPr>
        <p:grpSpPr bwMode="auto">
          <a:xfrm>
            <a:off x="246981" y="85503"/>
            <a:ext cx="8568952" cy="881858"/>
            <a:chOff x="1190" y="1833"/>
            <a:chExt cx="4136" cy="330"/>
          </a:xfrm>
        </p:grpSpPr>
        <p:sp>
          <p:nvSpPr>
            <p:cNvPr id="5" name="AutoShape 7"/>
            <p:cNvSpPr>
              <a:spLocks noChangeAspect="1" noChangeArrowheads="1" noTextEdit="1"/>
            </p:cNvSpPr>
            <p:nvPr/>
          </p:nvSpPr>
          <p:spPr bwMode="auto">
            <a:xfrm>
              <a:off x="1190" y="1833"/>
              <a:ext cx="41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 name="Freeform 9"/>
            <p:cNvSpPr>
              <a:spLocks/>
            </p:cNvSpPr>
            <p:nvPr/>
          </p:nvSpPr>
          <p:spPr bwMode="auto">
            <a:xfrm>
              <a:off x="1190" y="1835"/>
              <a:ext cx="4136" cy="328"/>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7" name="TextBox 6"/>
          <p:cNvSpPr txBox="1"/>
          <p:nvPr/>
        </p:nvSpPr>
        <p:spPr>
          <a:xfrm>
            <a:off x="2051720" y="235140"/>
            <a:ext cx="5328592" cy="523220"/>
          </a:xfrm>
          <a:prstGeom prst="rect">
            <a:avLst/>
          </a:prstGeom>
          <a:noFill/>
        </p:spPr>
        <p:txBody>
          <a:bodyPr wrap="square" rtlCol="0">
            <a:spAutoFit/>
          </a:bodyPr>
          <a:lstStyle/>
          <a:p>
            <a:r>
              <a:rPr lang="en-GB" sz="2800" b="1" dirty="0" smtClean="0">
                <a:solidFill>
                  <a:srgbClr val="007D85"/>
                </a:solidFill>
                <a:latin typeface="+mj-lt"/>
              </a:rPr>
              <a:t>Gambling in Milton Keynes IMD </a:t>
            </a:r>
            <a:endParaRPr lang="en-GB" sz="2800" b="1" dirty="0">
              <a:solidFill>
                <a:srgbClr val="007D85"/>
              </a:solidFill>
              <a:latin typeface="+mj-lt"/>
            </a:endParaRPr>
          </a:p>
        </p:txBody>
      </p:sp>
      <p:sp>
        <p:nvSpPr>
          <p:cNvPr id="9" name="Rectangle 8"/>
          <p:cNvSpPr/>
          <p:nvPr/>
        </p:nvSpPr>
        <p:spPr>
          <a:xfrm>
            <a:off x="3897306" y="1419622"/>
            <a:ext cx="4572000" cy="3447098"/>
          </a:xfrm>
          <a:prstGeom prst="rect">
            <a:avLst/>
          </a:prstGeom>
        </p:spPr>
        <p:txBody>
          <a:bodyPr>
            <a:spAutoFit/>
          </a:bodyPr>
          <a:lstStyle/>
          <a:p>
            <a:pPr marL="285750" indent="-285750">
              <a:buFont typeface="Wingdings" panose="05000000000000000000" pitchFamily="2" charset="2"/>
              <a:buChar char="§"/>
            </a:pPr>
            <a:r>
              <a:rPr lang="en-GB" sz="1400" dirty="0"/>
              <a:t>O</a:t>
            </a:r>
            <a:r>
              <a:rPr lang="en-GB" sz="1400" dirty="0" smtClean="0"/>
              <a:t>ver </a:t>
            </a:r>
            <a:r>
              <a:rPr lang="en-GB" sz="1400" dirty="0"/>
              <a:t>half of gambling premises (53%) within Milton Keynes are located in the two most deprived deciles of the local </a:t>
            </a:r>
            <a:r>
              <a:rPr lang="en-GB" sz="1400" dirty="0" smtClean="0"/>
              <a:t>authority. </a:t>
            </a:r>
          </a:p>
          <a:p>
            <a:pPr marL="285750" indent="-285750">
              <a:buFont typeface="Wingdings" panose="05000000000000000000" pitchFamily="2" charset="2"/>
              <a:buChar char="§"/>
            </a:pPr>
            <a:endParaRPr lang="en-GB" sz="1400" dirty="0" smtClean="0"/>
          </a:p>
          <a:p>
            <a:pPr marL="285750" indent="-285750">
              <a:buFont typeface="Wingdings" panose="05000000000000000000" pitchFamily="2" charset="2"/>
              <a:buChar char="§"/>
            </a:pPr>
            <a:r>
              <a:rPr lang="en-GB" sz="1400" dirty="0" smtClean="0"/>
              <a:t>Gambling </a:t>
            </a:r>
            <a:r>
              <a:rPr lang="en-GB" sz="1400" dirty="0"/>
              <a:t>machine locations appear less correlated with deprivation. </a:t>
            </a:r>
            <a:endParaRPr lang="en-GB" sz="1400" dirty="0" smtClean="0"/>
          </a:p>
          <a:p>
            <a:pPr marL="285750" indent="-285750">
              <a:buFont typeface="Wingdings" panose="05000000000000000000" pitchFamily="2" charset="2"/>
              <a:buChar char="§"/>
            </a:pPr>
            <a:endParaRPr lang="en-GB" sz="1400" dirty="0" smtClean="0"/>
          </a:p>
          <a:p>
            <a:pPr marL="285750" indent="-285750">
              <a:buFont typeface="Wingdings" panose="05000000000000000000" pitchFamily="2" charset="2"/>
              <a:buChar char="§"/>
            </a:pPr>
            <a:r>
              <a:rPr lang="en-GB" b="1" dirty="0" smtClean="0"/>
              <a:t>26 </a:t>
            </a:r>
            <a:r>
              <a:rPr lang="en-GB" sz="1400" dirty="0" smtClean="0"/>
              <a:t>of the licence locations  are in </a:t>
            </a:r>
            <a:r>
              <a:rPr lang="en-GB" sz="1400" dirty="0"/>
              <a:t>deciles one to five (</a:t>
            </a:r>
            <a:r>
              <a:rPr lang="en-GB" sz="1400" b="1" dirty="0"/>
              <a:t>more deprived</a:t>
            </a:r>
            <a:r>
              <a:rPr lang="en-GB" sz="1400" dirty="0" smtClean="0"/>
              <a:t>)</a:t>
            </a:r>
          </a:p>
          <a:p>
            <a:pPr marL="285750" indent="-285750">
              <a:buFont typeface="Wingdings" panose="05000000000000000000" pitchFamily="2" charset="2"/>
              <a:buChar char="§"/>
            </a:pPr>
            <a:endParaRPr lang="en-GB" sz="1400" dirty="0" smtClean="0"/>
          </a:p>
          <a:p>
            <a:pPr marL="285750" indent="-285750">
              <a:buFont typeface="Wingdings" panose="05000000000000000000" pitchFamily="2" charset="2"/>
              <a:buChar char="§"/>
            </a:pPr>
            <a:r>
              <a:rPr lang="en-GB" b="1" dirty="0" smtClean="0"/>
              <a:t> </a:t>
            </a:r>
            <a:r>
              <a:rPr lang="en-GB" b="1" dirty="0"/>
              <a:t>8 </a:t>
            </a:r>
            <a:r>
              <a:rPr lang="en-GB" sz="1400" dirty="0"/>
              <a:t>in deciles six to ten (</a:t>
            </a:r>
            <a:r>
              <a:rPr lang="en-GB" sz="1400" b="1" dirty="0"/>
              <a:t>less deprived</a:t>
            </a:r>
            <a:r>
              <a:rPr lang="en-GB" sz="1400" dirty="0"/>
              <a:t>). </a:t>
            </a:r>
            <a:endParaRPr lang="en-GB" sz="1400" dirty="0" smtClean="0"/>
          </a:p>
          <a:p>
            <a:pPr marL="285750" indent="-285750">
              <a:buFont typeface="Wingdings" panose="05000000000000000000" pitchFamily="2" charset="2"/>
              <a:buChar char="§"/>
            </a:pPr>
            <a:endParaRPr lang="en-GB" sz="1400" dirty="0" smtClean="0"/>
          </a:p>
          <a:p>
            <a:pPr marL="285750" indent="-285750">
              <a:buFont typeface="Wingdings" panose="05000000000000000000" pitchFamily="2" charset="2"/>
              <a:buChar char="§"/>
            </a:pPr>
            <a:r>
              <a:rPr lang="en-GB" sz="1400" dirty="0" smtClean="0"/>
              <a:t>Milton </a:t>
            </a:r>
            <a:r>
              <a:rPr lang="en-GB" sz="1400" dirty="0"/>
              <a:t>Keynes has a higher number of areas that are categorised as ‘less deprived’ than ‘more deprived’ meaning that the proportional difference is greater. </a:t>
            </a:r>
            <a:endParaRPr lang="en-GB" sz="1400" dirty="0" smtClean="0"/>
          </a:p>
        </p:txBody>
      </p:sp>
    </p:spTree>
    <p:extLst>
      <p:ext uri="{BB962C8B-B14F-4D97-AF65-F5344CB8AC3E}">
        <p14:creationId xmlns:p14="http://schemas.microsoft.com/office/powerpoint/2010/main" val="2627238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5"/>
          <p:cNvSpPr>
            <a:spLocks/>
          </p:cNvSpPr>
          <p:nvPr/>
        </p:nvSpPr>
        <p:spPr bwMode="auto">
          <a:xfrm rot="10800000">
            <a:off x="83044" y="1401242"/>
            <a:ext cx="7560840" cy="3067235"/>
          </a:xfrm>
          <a:custGeom>
            <a:avLst/>
            <a:gdLst>
              <a:gd name="T0" fmla="*/ 1312 w 1315"/>
              <a:gd name="T1" fmla="*/ 69 h 1732"/>
              <a:gd name="T2" fmla="*/ 1297 w 1315"/>
              <a:gd name="T3" fmla="*/ 38 h 1732"/>
              <a:gd name="T4" fmla="*/ 1270 w 1315"/>
              <a:gd name="T5" fmla="*/ 17 h 1732"/>
              <a:gd name="T6" fmla="*/ 1238 w 1315"/>
              <a:gd name="T7" fmla="*/ 6 h 1732"/>
              <a:gd name="T8" fmla="*/ 1227 w 1315"/>
              <a:gd name="T9" fmla="*/ 5 h 1732"/>
              <a:gd name="T10" fmla="*/ 1166 w 1315"/>
              <a:gd name="T11" fmla="*/ 5 h 1732"/>
              <a:gd name="T12" fmla="*/ 833 w 1315"/>
              <a:gd name="T13" fmla="*/ 3 h 1732"/>
              <a:gd name="T14" fmla="*/ 316 w 1315"/>
              <a:gd name="T15" fmla="*/ 0 h 1732"/>
              <a:gd name="T16" fmla="*/ 138 w 1315"/>
              <a:gd name="T17" fmla="*/ 0 h 1732"/>
              <a:gd name="T18" fmla="*/ 75 w 1315"/>
              <a:gd name="T19" fmla="*/ 2 h 1732"/>
              <a:gd name="T20" fmla="*/ 29 w 1315"/>
              <a:gd name="T21" fmla="*/ 28 h 1732"/>
              <a:gd name="T22" fmla="*/ 3 w 1315"/>
              <a:gd name="T23" fmla="*/ 75 h 1732"/>
              <a:gd name="T24" fmla="*/ 2 w 1315"/>
              <a:gd name="T25" fmla="*/ 166 h 1732"/>
              <a:gd name="T26" fmla="*/ 0 w 1315"/>
              <a:gd name="T27" fmla="*/ 1223 h 1732"/>
              <a:gd name="T28" fmla="*/ 0 w 1315"/>
              <a:gd name="T29" fmla="*/ 1608 h 1732"/>
              <a:gd name="T30" fmla="*/ 0 w 1315"/>
              <a:gd name="T31" fmla="*/ 1638 h 1732"/>
              <a:gd name="T32" fmla="*/ 0 w 1315"/>
              <a:gd name="T33" fmla="*/ 1646 h 1732"/>
              <a:gd name="T34" fmla="*/ 12 w 1315"/>
              <a:gd name="T35" fmla="*/ 1684 h 1732"/>
              <a:gd name="T36" fmla="*/ 32 w 1315"/>
              <a:gd name="T37" fmla="*/ 1707 h 1732"/>
              <a:gd name="T38" fmla="*/ 57 w 1315"/>
              <a:gd name="T39" fmla="*/ 1723 h 1732"/>
              <a:gd name="T40" fmla="*/ 86 w 1315"/>
              <a:gd name="T41" fmla="*/ 1730 h 1732"/>
              <a:gd name="T42" fmla="*/ 95 w 1315"/>
              <a:gd name="T43" fmla="*/ 1732 h 1732"/>
              <a:gd name="T44" fmla="*/ 647 w 1315"/>
              <a:gd name="T45" fmla="*/ 1729 h 1732"/>
              <a:gd name="T46" fmla="*/ 922 w 1315"/>
              <a:gd name="T47" fmla="*/ 1726 h 1732"/>
              <a:gd name="T48" fmla="*/ 1128 w 1315"/>
              <a:gd name="T49" fmla="*/ 1720 h 1732"/>
              <a:gd name="T50" fmla="*/ 1227 w 1315"/>
              <a:gd name="T51" fmla="*/ 1717 h 1732"/>
              <a:gd name="T52" fmla="*/ 1186 w 1315"/>
              <a:gd name="T53" fmla="*/ 1715 h 1732"/>
              <a:gd name="T54" fmla="*/ 1131 w 1315"/>
              <a:gd name="T55" fmla="*/ 1710 h 1732"/>
              <a:gd name="T56" fmla="*/ 1123 w 1315"/>
              <a:gd name="T57" fmla="*/ 1707 h 1732"/>
              <a:gd name="T58" fmla="*/ 1148 w 1315"/>
              <a:gd name="T59" fmla="*/ 1704 h 1732"/>
              <a:gd name="T60" fmla="*/ 980 w 1315"/>
              <a:gd name="T61" fmla="*/ 1701 h 1732"/>
              <a:gd name="T62" fmla="*/ 1105 w 1315"/>
              <a:gd name="T63" fmla="*/ 1692 h 1732"/>
              <a:gd name="T64" fmla="*/ 1094 w 1315"/>
              <a:gd name="T65" fmla="*/ 1686 h 1732"/>
              <a:gd name="T66" fmla="*/ 1109 w 1315"/>
              <a:gd name="T67" fmla="*/ 1678 h 1732"/>
              <a:gd name="T68" fmla="*/ 1227 w 1315"/>
              <a:gd name="T69" fmla="*/ 1674 h 1732"/>
              <a:gd name="T70" fmla="*/ 1247 w 1315"/>
              <a:gd name="T71" fmla="*/ 1669 h 1732"/>
              <a:gd name="T72" fmla="*/ 1263 w 1315"/>
              <a:gd name="T73" fmla="*/ 1652 h 1732"/>
              <a:gd name="T74" fmla="*/ 1258 w 1315"/>
              <a:gd name="T75" fmla="*/ 1664 h 1732"/>
              <a:gd name="T76" fmla="*/ 1263 w 1315"/>
              <a:gd name="T77" fmla="*/ 1660 h 1732"/>
              <a:gd name="T78" fmla="*/ 1269 w 1315"/>
              <a:gd name="T79" fmla="*/ 1647 h 1732"/>
              <a:gd name="T80" fmla="*/ 1272 w 1315"/>
              <a:gd name="T81" fmla="*/ 1638 h 1732"/>
              <a:gd name="T82" fmla="*/ 1275 w 1315"/>
              <a:gd name="T83" fmla="*/ 1621 h 1732"/>
              <a:gd name="T84" fmla="*/ 1281 w 1315"/>
              <a:gd name="T85" fmla="*/ 1245 h 1732"/>
              <a:gd name="T86" fmla="*/ 1289 w 1315"/>
              <a:gd name="T87" fmla="*/ 332 h 1732"/>
              <a:gd name="T88" fmla="*/ 1292 w 1315"/>
              <a:gd name="T89" fmla="*/ 340 h 1732"/>
              <a:gd name="T90" fmla="*/ 1295 w 1315"/>
              <a:gd name="T91" fmla="*/ 347 h 1732"/>
              <a:gd name="T92" fmla="*/ 1297 w 1315"/>
              <a:gd name="T93" fmla="*/ 338 h 1732"/>
              <a:gd name="T94" fmla="*/ 1298 w 1315"/>
              <a:gd name="T95" fmla="*/ 343 h 1732"/>
              <a:gd name="T96" fmla="*/ 1300 w 1315"/>
              <a:gd name="T97" fmla="*/ 329 h 1732"/>
              <a:gd name="T98" fmla="*/ 1303 w 1315"/>
              <a:gd name="T99" fmla="*/ 303 h 1732"/>
              <a:gd name="T100" fmla="*/ 1306 w 1315"/>
              <a:gd name="T101" fmla="*/ 295 h 1732"/>
              <a:gd name="T102" fmla="*/ 1306 w 1315"/>
              <a:gd name="T103" fmla="*/ 290 h 1732"/>
              <a:gd name="T104" fmla="*/ 1309 w 1315"/>
              <a:gd name="T105" fmla="*/ 270 h 1732"/>
              <a:gd name="T106" fmla="*/ 1313 w 1315"/>
              <a:gd name="T107" fmla="*/ 129 h 1732"/>
              <a:gd name="T108" fmla="*/ 1315 w 1315"/>
              <a:gd name="T109" fmla="*/ 101 h 1732"/>
              <a:gd name="T110" fmla="*/ 1315 w 1315"/>
              <a:gd name="T111" fmla="*/ 9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5" h="1732">
                <a:moveTo>
                  <a:pt x="1315" y="91"/>
                </a:moveTo>
                <a:lnTo>
                  <a:pt x="1315" y="91"/>
                </a:lnTo>
                <a:lnTo>
                  <a:pt x="1313" y="80"/>
                </a:lnTo>
                <a:lnTo>
                  <a:pt x="1312" y="69"/>
                </a:lnTo>
                <a:lnTo>
                  <a:pt x="1307" y="58"/>
                </a:lnTo>
                <a:lnTo>
                  <a:pt x="1303" y="48"/>
                </a:lnTo>
                <a:lnTo>
                  <a:pt x="1303" y="48"/>
                </a:lnTo>
                <a:lnTo>
                  <a:pt x="1297" y="38"/>
                </a:lnTo>
                <a:lnTo>
                  <a:pt x="1289" y="31"/>
                </a:lnTo>
                <a:lnTo>
                  <a:pt x="1280" y="23"/>
                </a:lnTo>
                <a:lnTo>
                  <a:pt x="1270" y="17"/>
                </a:lnTo>
                <a:lnTo>
                  <a:pt x="1270" y="17"/>
                </a:lnTo>
                <a:lnTo>
                  <a:pt x="1260" y="12"/>
                </a:lnTo>
                <a:lnTo>
                  <a:pt x="1249" y="8"/>
                </a:lnTo>
                <a:lnTo>
                  <a:pt x="1249" y="8"/>
                </a:lnTo>
                <a:lnTo>
                  <a:pt x="1238" y="6"/>
                </a:lnTo>
                <a:lnTo>
                  <a:pt x="1238" y="6"/>
                </a:lnTo>
                <a:lnTo>
                  <a:pt x="1232" y="5"/>
                </a:lnTo>
                <a:lnTo>
                  <a:pt x="1229" y="5"/>
                </a:lnTo>
                <a:lnTo>
                  <a:pt x="1227" y="5"/>
                </a:lnTo>
                <a:lnTo>
                  <a:pt x="1227" y="5"/>
                </a:lnTo>
                <a:lnTo>
                  <a:pt x="1207" y="5"/>
                </a:lnTo>
                <a:lnTo>
                  <a:pt x="1207" y="5"/>
                </a:lnTo>
                <a:lnTo>
                  <a:pt x="1166" y="5"/>
                </a:lnTo>
                <a:lnTo>
                  <a:pt x="1166" y="5"/>
                </a:lnTo>
                <a:lnTo>
                  <a:pt x="1000" y="5"/>
                </a:lnTo>
                <a:lnTo>
                  <a:pt x="833" y="3"/>
                </a:lnTo>
                <a:lnTo>
                  <a:pt x="833" y="3"/>
                </a:lnTo>
                <a:lnTo>
                  <a:pt x="807" y="3"/>
                </a:lnTo>
                <a:lnTo>
                  <a:pt x="807" y="3"/>
                </a:lnTo>
                <a:lnTo>
                  <a:pt x="316" y="0"/>
                </a:lnTo>
                <a:lnTo>
                  <a:pt x="316" y="0"/>
                </a:lnTo>
                <a:lnTo>
                  <a:pt x="197" y="0"/>
                </a:lnTo>
                <a:lnTo>
                  <a:pt x="197" y="0"/>
                </a:lnTo>
                <a:lnTo>
                  <a:pt x="138" y="0"/>
                </a:lnTo>
                <a:lnTo>
                  <a:pt x="138" y="0"/>
                </a:lnTo>
                <a:lnTo>
                  <a:pt x="109" y="0"/>
                </a:lnTo>
                <a:lnTo>
                  <a:pt x="94" y="0"/>
                </a:lnTo>
                <a:lnTo>
                  <a:pt x="94" y="0"/>
                </a:lnTo>
                <a:lnTo>
                  <a:pt x="75" y="2"/>
                </a:lnTo>
                <a:lnTo>
                  <a:pt x="58" y="8"/>
                </a:lnTo>
                <a:lnTo>
                  <a:pt x="58" y="8"/>
                </a:lnTo>
                <a:lnTo>
                  <a:pt x="41" y="17"/>
                </a:lnTo>
                <a:lnTo>
                  <a:pt x="29" y="28"/>
                </a:lnTo>
                <a:lnTo>
                  <a:pt x="17" y="41"/>
                </a:lnTo>
                <a:lnTo>
                  <a:pt x="9" y="57"/>
                </a:lnTo>
                <a:lnTo>
                  <a:pt x="9" y="57"/>
                </a:lnTo>
                <a:lnTo>
                  <a:pt x="3" y="75"/>
                </a:lnTo>
                <a:lnTo>
                  <a:pt x="2" y="92"/>
                </a:lnTo>
                <a:lnTo>
                  <a:pt x="2" y="108"/>
                </a:lnTo>
                <a:lnTo>
                  <a:pt x="2" y="108"/>
                </a:lnTo>
                <a:lnTo>
                  <a:pt x="2" y="166"/>
                </a:lnTo>
                <a:lnTo>
                  <a:pt x="2" y="166"/>
                </a:lnTo>
                <a:lnTo>
                  <a:pt x="2" y="283"/>
                </a:lnTo>
                <a:lnTo>
                  <a:pt x="2" y="283"/>
                </a:lnTo>
                <a:lnTo>
                  <a:pt x="0" y="1223"/>
                </a:lnTo>
                <a:lnTo>
                  <a:pt x="0" y="1223"/>
                </a:lnTo>
                <a:lnTo>
                  <a:pt x="0" y="1478"/>
                </a:lnTo>
                <a:lnTo>
                  <a:pt x="0" y="1478"/>
                </a:lnTo>
                <a:lnTo>
                  <a:pt x="0" y="1608"/>
                </a:lnTo>
                <a:lnTo>
                  <a:pt x="0" y="1624"/>
                </a:lnTo>
                <a:lnTo>
                  <a:pt x="0" y="1632"/>
                </a:lnTo>
                <a:lnTo>
                  <a:pt x="0" y="1637"/>
                </a:lnTo>
                <a:lnTo>
                  <a:pt x="0" y="1638"/>
                </a:lnTo>
                <a:lnTo>
                  <a:pt x="0" y="1640"/>
                </a:lnTo>
                <a:lnTo>
                  <a:pt x="0" y="1640"/>
                </a:lnTo>
                <a:lnTo>
                  <a:pt x="0" y="1646"/>
                </a:lnTo>
                <a:lnTo>
                  <a:pt x="0" y="1646"/>
                </a:lnTo>
                <a:lnTo>
                  <a:pt x="2" y="1655"/>
                </a:lnTo>
                <a:lnTo>
                  <a:pt x="5" y="1666"/>
                </a:lnTo>
                <a:lnTo>
                  <a:pt x="8" y="1675"/>
                </a:lnTo>
                <a:lnTo>
                  <a:pt x="12" y="1684"/>
                </a:lnTo>
                <a:lnTo>
                  <a:pt x="12" y="1684"/>
                </a:lnTo>
                <a:lnTo>
                  <a:pt x="18" y="1692"/>
                </a:lnTo>
                <a:lnTo>
                  <a:pt x="25" y="1700"/>
                </a:lnTo>
                <a:lnTo>
                  <a:pt x="32" y="1707"/>
                </a:lnTo>
                <a:lnTo>
                  <a:pt x="40" y="1714"/>
                </a:lnTo>
                <a:lnTo>
                  <a:pt x="40" y="1714"/>
                </a:lnTo>
                <a:lnTo>
                  <a:pt x="48" y="1720"/>
                </a:lnTo>
                <a:lnTo>
                  <a:pt x="57" y="1723"/>
                </a:lnTo>
                <a:lnTo>
                  <a:pt x="66" y="1727"/>
                </a:lnTo>
                <a:lnTo>
                  <a:pt x="77" y="1729"/>
                </a:lnTo>
                <a:lnTo>
                  <a:pt x="77" y="1729"/>
                </a:lnTo>
                <a:lnTo>
                  <a:pt x="86" y="1730"/>
                </a:lnTo>
                <a:lnTo>
                  <a:pt x="86" y="1730"/>
                </a:lnTo>
                <a:lnTo>
                  <a:pt x="92" y="1730"/>
                </a:lnTo>
                <a:lnTo>
                  <a:pt x="94" y="1732"/>
                </a:lnTo>
                <a:lnTo>
                  <a:pt x="95" y="1732"/>
                </a:lnTo>
                <a:lnTo>
                  <a:pt x="103" y="1732"/>
                </a:lnTo>
                <a:lnTo>
                  <a:pt x="135" y="1730"/>
                </a:lnTo>
                <a:lnTo>
                  <a:pt x="135" y="1730"/>
                </a:lnTo>
                <a:lnTo>
                  <a:pt x="647" y="1729"/>
                </a:lnTo>
                <a:lnTo>
                  <a:pt x="647" y="1729"/>
                </a:lnTo>
                <a:lnTo>
                  <a:pt x="674" y="1727"/>
                </a:lnTo>
                <a:lnTo>
                  <a:pt x="674" y="1727"/>
                </a:lnTo>
                <a:lnTo>
                  <a:pt x="922" y="1726"/>
                </a:lnTo>
                <a:lnTo>
                  <a:pt x="1045" y="1724"/>
                </a:lnTo>
                <a:lnTo>
                  <a:pt x="1152" y="1720"/>
                </a:lnTo>
                <a:lnTo>
                  <a:pt x="1152" y="1720"/>
                </a:lnTo>
                <a:lnTo>
                  <a:pt x="1128" y="1720"/>
                </a:lnTo>
                <a:lnTo>
                  <a:pt x="1109" y="1720"/>
                </a:lnTo>
                <a:lnTo>
                  <a:pt x="1109" y="1720"/>
                </a:lnTo>
                <a:lnTo>
                  <a:pt x="1174" y="1718"/>
                </a:lnTo>
                <a:lnTo>
                  <a:pt x="1227" y="1717"/>
                </a:lnTo>
                <a:lnTo>
                  <a:pt x="1227" y="1717"/>
                </a:lnTo>
                <a:lnTo>
                  <a:pt x="1163" y="1717"/>
                </a:lnTo>
                <a:lnTo>
                  <a:pt x="1163" y="1717"/>
                </a:lnTo>
                <a:lnTo>
                  <a:pt x="1186" y="1715"/>
                </a:lnTo>
                <a:lnTo>
                  <a:pt x="1195" y="1714"/>
                </a:lnTo>
                <a:lnTo>
                  <a:pt x="1201" y="1712"/>
                </a:lnTo>
                <a:lnTo>
                  <a:pt x="1201" y="1712"/>
                </a:lnTo>
                <a:lnTo>
                  <a:pt x="1131" y="1710"/>
                </a:lnTo>
                <a:lnTo>
                  <a:pt x="1131" y="1710"/>
                </a:lnTo>
                <a:lnTo>
                  <a:pt x="1140" y="1709"/>
                </a:lnTo>
                <a:lnTo>
                  <a:pt x="1135" y="1707"/>
                </a:lnTo>
                <a:lnTo>
                  <a:pt x="1123" y="1707"/>
                </a:lnTo>
                <a:lnTo>
                  <a:pt x="1115" y="1706"/>
                </a:lnTo>
                <a:lnTo>
                  <a:pt x="1115" y="1706"/>
                </a:lnTo>
                <a:lnTo>
                  <a:pt x="1135" y="1706"/>
                </a:lnTo>
                <a:lnTo>
                  <a:pt x="1148" y="1704"/>
                </a:lnTo>
                <a:lnTo>
                  <a:pt x="1148" y="1704"/>
                </a:lnTo>
                <a:lnTo>
                  <a:pt x="1103" y="1704"/>
                </a:lnTo>
                <a:lnTo>
                  <a:pt x="1058" y="1703"/>
                </a:lnTo>
                <a:lnTo>
                  <a:pt x="980" y="1701"/>
                </a:lnTo>
                <a:lnTo>
                  <a:pt x="980" y="1701"/>
                </a:lnTo>
                <a:lnTo>
                  <a:pt x="1055" y="1698"/>
                </a:lnTo>
                <a:lnTo>
                  <a:pt x="1085" y="1697"/>
                </a:lnTo>
                <a:lnTo>
                  <a:pt x="1105" y="1692"/>
                </a:lnTo>
                <a:lnTo>
                  <a:pt x="1105" y="1692"/>
                </a:lnTo>
                <a:lnTo>
                  <a:pt x="1095" y="1689"/>
                </a:lnTo>
                <a:lnTo>
                  <a:pt x="1094" y="1687"/>
                </a:lnTo>
                <a:lnTo>
                  <a:pt x="1094" y="1686"/>
                </a:lnTo>
                <a:lnTo>
                  <a:pt x="1095" y="1684"/>
                </a:lnTo>
                <a:lnTo>
                  <a:pt x="1098" y="1683"/>
                </a:lnTo>
                <a:lnTo>
                  <a:pt x="1109" y="1678"/>
                </a:lnTo>
                <a:lnTo>
                  <a:pt x="1109" y="1678"/>
                </a:lnTo>
                <a:lnTo>
                  <a:pt x="1092" y="1677"/>
                </a:lnTo>
                <a:lnTo>
                  <a:pt x="1080" y="1674"/>
                </a:lnTo>
                <a:lnTo>
                  <a:pt x="1227" y="1674"/>
                </a:lnTo>
                <a:lnTo>
                  <a:pt x="1227" y="1674"/>
                </a:lnTo>
                <a:lnTo>
                  <a:pt x="1237" y="1674"/>
                </a:lnTo>
                <a:lnTo>
                  <a:pt x="1244" y="1671"/>
                </a:lnTo>
                <a:lnTo>
                  <a:pt x="1244" y="1671"/>
                </a:lnTo>
                <a:lnTo>
                  <a:pt x="1247" y="1669"/>
                </a:lnTo>
                <a:lnTo>
                  <a:pt x="1247" y="1669"/>
                </a:lnTo>
                <a:lnTo>
                  <a:pt x="1257" y="1663"/>
                </a:lnTo>
                <a:lnTo>
                  <a:pt x="1260" y="1658"/>
                </a:lnTo>
                <a:lnTo>
                  <a:pt x="1263" y="1652"/>
                </a:lnTo>
                <a:lnTo>
                  <a:pt x="1263" y="1652"/>
                </a:lnTo>
                <a:lnTo>
                  <a:pt x="1258" y="1661"/>
                </a:lnTo>
                <a:lnTo>
                  <a:pt x="1258" y="1661"/>
                </a:lnTo>
                <a:lnTo>
                  <a:pt x="1258" y="1664"/>
                </a:lnTo>
                <a:lnTo>
                  <a:pt x="1258" y="1664"/>
                </a:lnTo>
                <a:lnTo>
                  <a:pt x="1258" y="1664"/>
                </a:lnTo>
                <a:lnTo>
                  <a:pt x="1263" y="1660"/>
                </a:lnTo>
                <a:lnTo>
                  <a:pt x="1263" y="1660"/>
                </a:lnTo>
                <a:lnTo>
                  <a:pt x="1264" y="1655"/>
                </a:lnTo>
                <a:lnTo>
                  <a:pt x="1264" y="1655"/>
                </a:lnTo>
                <a:lnTo>
                  <a:pt x="1269" y="1647"/>
                </a:lnTo>
                <a:lnTo>
                  <a:pt x="1269" y="1647"/>
                </a:lnTo>
                <a:lnTo>
                  <a:pt x="1270" y="1643"/>
                </a:lnTo>
                <a:lnTo>
                  <a:pt x="1270" y="1643"/>
                </a:lnTo>
                <a:lnTo>
                  <a:pt x="1272" y="1638"/>
                </a:lnTo>
                <a:lnTo>
                  <a:pt x="1272" y="1638"/>
                </a:lnTo>
                <a:lnTo>
                  <a:pt x="1274" y="1632"/>
                </a:lnTo>
                <a:lnTo>
                  <a:pt x="1274" y="1632"/>
                </a:lnTo>
                <a:lnTo>
                  <a:pt x="1275" y="1621"/>
                </a:lnTo>
                <a:lnTo>
                  <a:pt x="1275" y="1621"/>
                </a:lnTo>
                <a:lnTo>
                  <a:pt x="1277" y="1597"/>
                </a:lnTo>
                <a:lnTo>
                  <a:pt x="1278" y="1560"/>
                </a:lnTo>
                <a:lnTo>
                  <a:pt x="1280" y="1462"/>
                </a:lnTo>
                <a:lnTo>
                  <a:pt x="1281" y="1245"/>
                </a:lnTo>
                <a:lnTo>
                  <a:pt x="1281" y="1245"/>
                </a:lnTo>
                <a:lnTo>
                  <a:pt x="1283" y="762"/>
                </a:lnTo>
                <a:lnTo>
                  <a:pt x="1286" y="541"/>
                </a:lnTo>
                <a:lnTo>
                  <a:pt x="1289" y="332"/>
                </a:lnTo>
                <a:lnTo>
                  <a:pt x="1289" y="332"/>
                </a:lnTo>
                <a:lnTo>
                  <a:pt x="1289" y="332"/>
                </a:lnTo>
                <a:lnTo>
                  <a:pt x="1290" y="333"/>
                </a:lnTo>
                <a:lnTo>
                  <a:pt x="1292" y="340"/>
                </a:lnTo>
                <a:lnTo>
                  <a:pt x="1292" y="346"/>
                </a:lnTo>
                <a:lnTo>
                  <a:pt x="1293" y="347"/>
                </a:lnTo>
                <a:lnTo>
                  <a:pt x="1295" y="347"/>
                </a:lnTo>
                <a:lnTo>
                  <a:pt x="1295" y="347"/>
                </a:lnTo>
                <a:lnTo>
                  <a:pt x="1295" y="337"/>
                </a:lnTo>
                <a:lnTo>
                  <a:pt x="1295" y="326"/>
                </a:lnTo>
                <a:lnTo>
                  <a:pt x="1295" y="326"/>
                </a:lnTo>
                <a:lnTo>
                  <a:pt x="1297" y="338"/>
                </a:lnTo>
                <a:lnTo>
                  <a:pt x="1297" y="343"/>
                </a:lnTo>
                <a:lnTo>
                  <a:pt x="1297" y="343"/>
                </a:lnTo>
                <a:lnTo>
                  <a:pt x="1298" y="343"/>
                </a:lnTo>
                <a:lnTo>
                  <a:pt x="1298" y="343"/>
                </a:lnTo>
                <a:lnTo>
                  <a:pt x="1298" y="327"/>
                </a:lnTo>
                <a:lnTo>
                  <a:pt x="1298" y="326"/>
                </a:lnTo>
                <a:lnTo>
                  <a:pt x="1298" y="326"/>
                </a:lnTo>
                <a:lnTo>
                  <a:pt x="1300" y="329"/>
                </a:lnTo>
                <a:lnTo>
                  <a:pt x="1300" y="329"/>
                </a:lnTo>
                <a:lnTo>
                  <a:pt x="1301" y="326"/>
                </a:lnTo>
                <a:lnTo>
                  <a:pt x="1301" y="326"/>
                </a:lnTo>
                <a:lnTo>
                  <a:pt x="1303" y="303"/>
                </a:lnTo>
                <a:lnTo>
                  <a:pt x="1304" y="292"/>
                </a:lnTo>
                <a:lnTo>
                  <a:pt x="1304" y="290"/>
                </a:lnTo>
                <a:lnTo>
                  <a:pt x="1306" y="295"/>
                </a:lnTo>
                <a:lnTo>
                  <a:pt x="1306" y="295"/>
                </a:lnTo>
                <a:lnTo>
                  <a:pt x="1304" y="310"/>
                </a:lnTo>
                <a:lnTo>
                  <a:pt x="1304" y="310"/>
                </a:lnTo>
                <a:lnTo>
                  <a:pt x="1306" y="304"/>
                </a:lnTo>
                <a:lnTo>
                  <a:pt x="1306" y="290"/>
                </a:lnTo>
                <a:lnTo>
                  <a:pt x="1306" y="275"/>
                </a:lnTo>
                <a:lnTo>
                  <a:pt x="1307" y="267"/>
                </a:lnTo>
                <a:lnTo>
                  <a:pt x="1307" y="267"/>
                </a:lnTo>
                <a:lnTo>
                  <a:pt x="1309" y="270"/>
                </a:lnTo>
                <a:lnTo>
                  <a:pt x="1310" y="270"/>
                </a:lnTo>
                <a:lnTo>
                  <a:pt x="1310" y="267"/>
                </a:lnTo>
                <a:lnTo>
                  <a:pt x="1310" y="267"/>
                </a:lnTo>
                <a:lnTo>
                  <a:pt x="1313" y="129"/>
                </a:lnTo>
                <a:lnTo>
                  <a:pt x="1313" y="129"/>
                </a:lnTo>
                <a:lnTo>
                  <a:pt x="1315" y="111"/>
                </a:lnTo>
                <a:lnTo>
                  <a:pt x="1315" y="111"/>
                </a:lnTo>
                <a:lnTo>
                  <a:pt x="1315" y="101"/>
                </a:lnTo>
                <a:lnTo>
                  <a:pt x="1315" y="97"/>
                </a:lnTo>
                <a:lnTo>
                  <a:pt x="1315" y="94"/>
                </a:lnTo>
                <a:lnTo>
                  <a:pt x="1315" y="94"/>
                </a:lnTo>
                <a:lnTo>
                  <a:pt x="1315" y="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AutoShape 3"/>
          <p:cNvSpPr>
            <a:spLocks noChangeAspect="1" noChangeArrowheads="1" noTextEdit="1"/>
          </p:cNvSpPr>
          <p:nvPr/>
        </p:nvSpPr>
        <p:spPr bwMode="auto">
          <a:xfrm>
            <a:off x="5004048" y="535462"/>
            <a:ext cx="3302636" cy="410296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20" name="Group 8"/>
          <p:cNvGrpSpPr>
            <a:grpSpLocks noChangeAspect="1"/>
          </p:cNvGrpSpPr>
          <p:nvPr/>
        </p:nvGrpSpPr>
        <p:grpSpPr bwMode="auto">
          <a:xfrm>
            <a:off x="251520" y="177724"/>
            <a:ext cx="8568952" cy="881858"/>
            <a:chOff x="1190" y="1833"/>
            <a:chExt cx="4136" cy="330"/>
          </a:xfrm>
        </p:grpSpPr>
        <p:sp>
          <p:nvSpPr>
            <p:cNvPr id="21" name="AutoShape 7"/>
            <p:cNvSpPr>
              <a:spLocks noChangeAspect="1" noChangeArrowheads="1" noTextEdit="1"/>
            </p:cNvSpPr>
            <p:nvPr/>
          </p:nvSpPr>
          <p:spPr bwMode="auto">
            <a:xfrm>
              <a:off x="1190" y="1833"/>
              <a:ext cx="41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9"/>
            <p:cNvSpPr>
              <a:spLocks/>
            </p:cNvSpPr>
            <p:nvPr/>
          </p:nvSpPr>
          <p:spPr bwMode="auto">
            <a:xfrm>
              <a:off x="1190" y="1835"/>
              <a:ext cx="4136" cy="328"/>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3" name="TextBox 22"/>
          <p:cNvSpPr txBox="1"/>
          <p:nvPr/>
        </p:nvSpPr>
        <p:spPr>
          <a:xfrm>
            <a:off x="1907704" y="284187"/>
            <a:ext cx="7489156" cy="461665"/>
          </a:xfrm>
          <a:prstGeom prst="rect">
            <a:avLst/>
          </a:prstGeom>
          <a:noFill/>
        </p:spPr>
        <p:txBody>
          <a:bodyPr wrap="square" rtlCol="0">
            <a:spAutoFit/>
          </a:bodyPr>
          <a:lstStyle/>
          <a:p>
            <a:r>
              <a:rPr lang="en-GB" sz="2400" b="1" dirty="0" smtClean="0">
                <a:solidFill>
                  <a:srgbClr val="007D85"/>
                </a:solidFill>
                <a:latin typeface="+mj-lt"/>
              </a:rPr>
              <a:t>Milton Keynes Survey   </a:t>
            </a:r>
            <a:endParaRPr lang="en-GB" sz="2400" b="1" dirty="0">
              <a:solidFill>
                <a:srgbClr val="007D85"/>
              </a:solidFill>
              <a:latin typeface="+mj-lt"/>
            </a:endParaRPr>
          </a:p>
        </p:txBody>
      </p:sp>
      <p:sp>
        <p:nvSpPr>
          <p:cNvPr id="8" name="Rectangle 7"/>
          <p:cNvSpPr/>
          <p:nvPr/>
        </p:nvSpPr>
        <p:spPr>
          <a:xfrm>
            <a:off x="492004" y="1923678"/>
            <a:ext cx="5927744" cy="2215991"/>
          </a:xfrm>
          <a:prstGeom prst="rect">
            <a:avLst/>
          </a:prstGeom>
        </p:spPr>
        <p:txBody>
          <a:bodyPr wrap="square">
            <a:spAutoFit/>
          </a:bodyPr>
          <a:lstStyle/>
          <a:p>
            <a:pPr marL="285750" indent="-285750">
              <a:buFont typeface="Arial" panose="020B0604020202020204" pitchFamily="34" charset="0"/>
              <a:buChar char="•"/>
            </a:pPr>
            <a:r>
              <a:rPr lang="en-GB" sz="1400" dirty="0"/>
              <a:t>A </a:t>
            </a:r>
            <a:r>
              <a:rPr lang="en-GB" sz="1400" dirty="0" smtClean="0"/>
              <a:t>survey </a:t>
            </a:r>
            <a:r>
              <a:rPr lang="en-GB" sz="1400" dirty="0"/>
              <a:t>was conducted establish how many organisations in Milton Keynes are equipped to </a:t>
            </a:r>
            <a:r>
              <a:rPr lang="en-GB" sz="1400" b="1" dirty="0"/>
              <a:t>identify</a:t>
            </a:r>
            <a:r>
              <a:rPr lang="en-GB" sz="1400" dirty="0"/>
              <a:t>, </a:t>
            </a:r>
            <a:r>
              <a:rPr lang="en-GB" sz="1400" b="1" dirty="0"/>
              <a:t>treat</a:t>
            </a:r>
            <a:r>
              <a:rPr lang="en-GB" sz="1400" dirty="0"/>
              <a:t> or </a:t>
            </a:r>
            <a:r>
              <a:rPr lang="en-GB" sz="1400" b="1" dirty="0"/>
              <a:t>refer </a:t>
            </a:r>
            <a:r>
              <a:rPr lang="en-GB" sz="1400" dirty="0"/>
              <a:t>problem </a:t>
            </a:r>
            <a:r>
              <a:rPr lang="en-GB" sz="1400" dirty="0" smtClean="0"/>
              <a:t>gamblers. </a:t>
            </a:r>
          </a:p>
          <a:p>
            <a:endParaRPr lang="en-GB" sz="1400" dirty="0" smtClean="0"/>
          </a:p>
          <a:p>
            <a:pPr marL="285750" indent="-285750">
              <a:buFont typeface="Arial" panose="020B0604020202020204" pitchFamily="34" charset="0"/>
              <a:buChar char="•"/>
            </a:pPr>
            <a:r>
              <a:rPr lang="en-GB" sz="1400" dirty="0"/>
              <a:t>There were 11 questions in the gambling survey with Yes, No, Likert scale and free text answer </a:t>
            </a:r>
            <a:r>
              <a:rPr lang="en-GB" sz="1400" dirty="0" smtClean="0"/>
              <a:t>options. </a:t>
            </a:r>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r>
              <a:rPr lang="en-GB" b="1" dirty="0"/>
              <a:t>27</a:t>
            </a:r>
            <a:r>
              <a:rPr lang="en-GB" sz="1400" dirty="0"/>
              <a:t> local organisations were identified by name and were grouped as ; local authority (</a:t>
            </a:r>
            <a:r>
              <a:rPr lang="en-GB" dirty="0"/>
              <a:t>2</a:t>
            </a:r>
            <a:r>
              <a:rPr lang="en-GB" sz="1400" dirty="0"/>
              <a:t>), health sector(</a:t>
            </a:r>
            <a:r>
              <a:rPr lang="en-GB" b="1" dirty="0"/>
              <a:t>10</a:t>
            </a:r>
            <a:r>
              <a:rPr lang="en-GB" sz="1400" dirty="0"/>
              <a:t>), criminal justice (</a:t>
            </a:r>
            <a:r>
              <a:rPr lang="en-GB" b="1" dirty="0"/>
              <a:t>4</a:t>
            </a:r>
            <a:r>
              <a:rPr lang="en-GB" sz="1400" dirty="0"/>
              <a:t>), third sector(</a:t>
            </a:r>
            <a:r>
              <a:rPr lang="en-GB" b="1" dirty="0"/>
              <a:t>8</a:t>
            </a:r>
            <a:r>
              <a:rPr lang="en-GB" sz="1400" dirty="0"/>
              <a:t>), other public sector and commissioned (</a:t>
            </a:r>
            <a:r>
              <a:rPr lang="en-GB" b="1" dirty="0"/>
              <a:t>1</a:t>
            </a:r>
            <a:r>
              <a:rPr lang="en-GB" sz="1400" dirty="0"/>
              <a:t>) and 2 other services (</a:t>
            </a:r>
            <a:r>
              <a:rPr lang="en-GB" b="1" dirty="0"/>
              <a:t>2</a:t>
            </a:r>
            <a:r>
              <a:rPr lang="en-GB" sz="1400" dirty="0"/>
              <a:t>). </a:t>
            </a:r>
            <a:endParaRPr lang="en-GB" sz="1400" dirty="0" smtClean="0"/>
          </a:p>
        </p:txBody>
      </p:sp>
    </p:spTree>
    <p:extLst>
      <p:ext uri="{BB962C8B-B14F-4D97-AF65-F5344CB8AC3E}">
        <p14:creationId xmlns:p14="http://schemas.microsoft.com/office/powerpoint/2010/main" val="3803465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
          <p:cNvSpPr>
            <a:spLocks noChangeAspect="1" noChangeArrowheads="1" noTextEdit="1"/>
          </p:cNvSpPr>
          <p:nvPr/>
        </p:nvSpPr>
        <p:spPr bwMode="auto">
          <a:xfrm>
            <a:off x="5004048" y="535462"/>
            <a:ext cx="3302636" cy="410296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20" name="Group 8"/>
          <p:cNvGrpSpPr>
            <a:grpSpLocks noChangeAspect="1"/>
          </p:cNvGrpSpPr>
          <p:nvPr/>
        </p:nvGrpSpPr>
        <p:grpSpPr bwMode="auto">
          <a:xfrm>
            <a:off x="1547664" y="177724"/>
            <a:ext cx="6552728" cy="881858"/>
            <a:chOff x="1190" y="1833"/>
            <a:chExt cx="4136" cy="330"/>
          </a:xfrm>
        </p:grpSpPr>
        <p:sp>
          <p:nvSpPr>
            <p:cNvPr id="21" name="AutoShape 7"/>
            <p:cNvSpPr>
              <a:spLocks noChangeAspect="1" noChangeArrowheads="1" noTextEdit="1"/>
            </p:cNvSpPr>
            <p:nvPr/>
          </p:nvSpPr>
          <p:spPr bwMode="auto">
            <a:xfrm>
              <a:off x="1190" y="1833"/>
              <a:ext cx="41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9"/>
            <p:cNvSpPr>
              <a:spLocks/>
            </p:cNvSpPr>
            <p:nvPr/>
          </p:nvSpPr>
          <p:spPr bwMode="auto">
            <a:xfrm>
              <a:off x="1190" y="1835"/>
              <a:ext cx="4136" cy="328"/>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3" name="TextBox 22"/>
          <p:cNvSpPr txBox="1"/>
          <p:nvPr/>
        </p:nvSpPr>
        <p:spPr>
          <a:xfrm>
            <a:off x="3995936" y="296424"/>
            <a:ext cx="2304580" cy="461665"/>
          </a:xfrm>
          <a:prstGeom prst="rect">
            <a:avLst/>
          </a:prstGeom>
          <a:noFill/>
        </p:spPr>
        <p:txBody>
          <a:bodyPr wrap="square" rtlCol="0">
            <a:spAutoFit/>
          </a:bodyPr>
          <a:lstStyle/>
          <a:p>
            <a:r>
              <a:rPr lang="en-GB" sz="2400" b="1" dirty="0" smtClean="0">
                <a:solidFill>
                  <a:srgbClr val="007D85"/>
                </a:solidFill>
                <a:latin typeface="+mj-lt"/>
              </a:rPr>
              <a:t>Results </a:t>
            </a:r>
            <a:endParaRPr lang="en-GB" sz="2400" b="1" dirty="0">
              <a:solidFill>
                <a:srgbClr val="007D85"/>
              </a:solidFill>
              <a:latin typeface="+mj-lt"/>
            </a:endParaRPr>
          </a:p>
        </p:txBody>
      </p:sp>
      <p:sp>
        <p:nvSpPr>
          <p:cNvPr id="2" name="TextBox 1"/>
          <p:cNvSpPr txBox="1"/>
          <p:nvPr/>
        </p:nvSpPr>
        <p:spPr>
          <a:xfrm>
            <a:off x="251520" y="874916"/>
            <a:ext cx="1296144" cy="369332"/>
          </a:xfrm>
          <a:prstGeom prst="rect">
            <a:avLst/>
          </a:prstGeom>
          <a:noFill/>
        </p:spPr>
        <p:txBody>
          <a:bodyPr wrap="square" rtlCol="0">
            <a:spAutoFit/>
          </a:bodyPr>
          <a:lstStyle/>
          <a:p>
            <a:r>
              <a:rPr lang="en-GB" b="1" dirty="0" smtClean="0">
                <a:solidFill>
                  <a:schemeClr val="bg1">
                    <a:lumMod val="95000"/>
                  </a:schemeClr>
                </a:solidFill>
              </a:rPr>
              <a:t>Training </a:t>
            </a:r>
            <a:endParaRPr lang="en-GB" b="1" dirty="0">
              <a:solidFill>
                <a:schemeClr val="bg1">
                  <a:lumMod val="95000"/>
                </a:schemeClr>
              </a:solidFill>
            </a:endParaRPr>
          </a:p>
        </p:txBody>
      </p:sp>
      <p:graphicFrame>
        <p:nvGraphicFramePr>
          <p:cNvPr id="14" name="Chart 13"/>
          <p:cNvGraphicFramePr>
            <a:graphicFrameLocks/>
          </p:cNvGraphicFramePr>
          <p:nvPr>
            <p:extLst>
              <p:ext uri="{D42A27DB-BD31-4B8C-83A1-F6EECF244321}">
                <p14:modId xmlns:p14="http://schemas.microsoft.com/office/powerpoint/2010/main" val="3815059303"/>
              </p:ext>
            </p:extLst>
          </p:nvPr>
        </p:nvGraphicFramePr>
        <p:xfrm>
          <a:off x="4139952" y="1354018"/>
          <a:ext cx="4392812" cy="30239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a:graphicFrameLocks/>
          </p:cNvGraphicFramePr>
          <p:nvPr>
            <p:extLst>
              <p:ext uri="{D42A27DB-BD31-4B8C-83A1-F6EECF244321}">
                <p14:modId xmlns:p14="http://schemas.microsoft.com/office/powerpoint/2010/main" val="2529808439"/>
              </p:ext>
            </p:extLst>
          </p:nvPr>
        </p:nvGraphicFramePr>
        <p:xfrm>
          <a:off x="179512" y="1354018"/>
          <a:ext cx="4104456" cy="302399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52475" y="4470641"/>
            <a:ext cx="4347517" cy="523220"/>
          </a:xfrm>
          <a:prstGeom prst="rect">
            <a:avLst/>
          </a:prstGeom>
        </p:spPr>
        <p:txBody>
          <a:bodyPr wrap="square">
            <a:spAutoFit/>
          </a:bodyPr>
          <a:lstStyle/>
          <a:p>
            <a:r>
              <a:rPr lang="en-GB" sz="1400" dirty="0">
                <a:solidFill>
                  <a:schemeClr val="bg1"/>
                </a:solidFill>
              </a:rPr>
              <a:t>5 in 31 respondents had received any information or training in the 12 months . </a:t>
            </a:r>
          </a:p>
        </p:txBody>
      </p:sp>
      <p:sp>
        <p:nvSpPr>
          <p:cNvPr id="4" name="Rectangle 3"/>
          <p:cNvSpPr/>
          <p:nvPr/>
        </p:nvSpPr>
        <p:spPr>
          <a:xfrm>
            <a:off x="4283968" y="4429237"/>
            <a:ext cx="4572000" cy="523220"/>
          </a:xfrm>
          <a:prstGeom prst="rect">
            <a:avLst/>
          </a:prstGeom>
        </p:spPr>
        <p:txBody>
          <a:bodyPr>
            <a:spAutoFit/>
          </a:bodyPr>
          <a:lstStyle/>
          <a:p>
            <a:r>
              <a:rPr lang="en-GB" sz="1400" dirty="0">
                <a:solidFill>
                  <a:schemeClr val="bg1"/>
                </a:solidFill>
              </a:rPr>
              <a:t>Only 2 out of 30 respondents had conducted any problem gambling public awareness and prevention activities</a:t>
            </a:r>
          </a:p>
        </p:txBody>
      </p:sp>
    </p:spTree>
    <p:extLst>
      <p:ext uri="{BB962C8B-B14F-4D97-AF65-F5344CB8AC3E}">
        <p14:creationId xmlns:p14="http://schemas.microsoft.com/office/powerpoint/2010/main" val="2707296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
          <p:cNvSpPr>
            <a:spLocks noChangeAspect="1" noChangeArrowheads="1" noTextEdit="1"/>
          </p:cNvSpPr>
          <p:nvPr/>
        </p:nvSpPr>
        <p:spPr bwMode="auto">
          <a:xfrm>
            <a:off x="5097342" y="580308"/>
            <a:ext cx="3302636" cy="410296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20" name="Group 8"/>
          <p:cNvGrpSpPr>
            <a:grpSpLocks noChangeAspect="1"/>
          </p:cNvGrpSpPr>
          <p:nvPr/>
        </p:nvGrpSpPr>
        <p:grpSpPr bwMode="auto">
          <a:xfrm>
            <a:off x="1547664" y="177724"/>
            <a:ext cx="6552728" cy="881858"/>
            <a:chOff x="1190" y="1833"/>
            <a:chExt cx="4136" cy="330"/>
          </a:xfrm>
        </p:grpSpPr>
        <p:sp>
          <p:nvSpPr>
            <p:cNvPr id="21" name="AutoShape 7"/>
            <p:cNvSpPr>
              <a:spLocks noChangeAspect="1" noChangeArrowheads="1" noTextEdit="1"/>
            </p:cNvSpPr>
            <p:nvPr/>
          </p:nvSpPr>
          <p:spPr bwMode="auto">
            <a:xfrm>
              <a:off x="1190" y="1833"/>
              <a:ext cx="41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9"/>
            <p:cNvSpPr>
              <a:spLocks/>
            </p:cNvSpPr>
            <p:nvPr/>
          </p:nvSpPr>
          <p:spPr bwMode="auto">
            <a:xfrm>
              <a:off x="1190" y="1835"/>
              <a:ext cx="4136" cy="328"/>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3" name="TextBox 22"/>
          <p:cNvSpPr txBox="1"/>
          <p:nvPr/>
        </p:nvSpPr>
        <p:spPr>
          <a:xfrm>
            <a:off x="3995936" y="296424"/>
            <a:ext cx="2304580" cy="461665"/>
          </a:xfrm>
          <a:prstGeom prst="rect">
            <a:avLst/>
          </a:prstGeom>
          <a:noFill/>
        </p:spPr>
        <p:txBody>
          <a:bodyPr wrap="square" rtlCol="0">
            <a:spAutoFit/>
          </a:bodyPr>
          <a:lstStyle/>
          <a:p>
            <a:r>
              <a:rPr lang="en-GB" sz="2400" b="1" dirty="0" smtClean="0">
                <a:solidFill>
                  <a:srgbClr val="007D85"/>
                </a:solidFill>
                <a:latin typeface="+mj-lt"/>
              </a:rPr>
              <a:t>Results </a:t>
            </a:r>
            <a:endParaRPr lang="en-GB" sz="2400" b="1" dirty="0">
              <a:solidFill>
                <a:srgbClr val="007D85"/>
              </a:solidFill>
              <a:latin typeface="+mj-lt"/>
            </a:endParaRPr>
          </a:p>
        </p:txBody>
      </p:sp>
      <p:sp>
        <p:nvSpPr>
          <p:cNvPr id="2" name="TextBox 1"/>
          <p:cNvSpPr txBox="1"/>
          <p:nvPr/>
        </p:nvSpPr>
        <p:spPr>
          <a:xfrm>
            <a:off x="187040" y="758089"/>
            <a:ext cx="1296144" cy="369332"/>
          </a:xfrm>
          <a:prstGeom prst="rect">
            <a:avLst/>
          </a:prstGeom>
          <a:noFill/>
        </p:spPr>
        <p:txBody>
          <a:bodyPr wrap="square" rtlCol="0">
            <a:spAutoFit/>
          </a:bodyPr>
          <a:lstStyle/>
          <a:p>
            <a:r>
              <a:rPr lang="en-GB" b="1" dirty="0" smtClean="0">
                <a:solidFill>
                  <a:schemeClr val="bg1">
                    <a:lumMod val="95000"/>
                  </a:schemeClr>
                </a:solidFill>
              </a:rPr>
              <a:t>Identify </a:t>
            </a:r>
            <a:endParaRPr lang="en-GB" b="1" dirty="0">
              <a:solidFill>
                <a:schemeClr val="bg1">
                  <a:lumMod val="95000"/>
                </a:schemeClr>
              </a:solidFill>
            </a:endParaRPr>
          </a:p>
        </p:txBody>
      </p:sp>
      <p:graphicFrame>
        <p:nvGraphicFramePr>
          <p:cNvPr id="11" name="Chart 10"/>
          <p:cNvGraphicFramePr>
            <a:graphicFrameLocks/>
          </p:cNvGraphicFramePr>
          <p:nvPr>
            <p:extLst>
              <p:ext uri="{D42A27DB-BD31-4B8C-83A1-F6EECF244321}">
                <p14:modId xmlns:p14="http://schemas.microsoft.com/office/powerpoint/2010/main" val="438668793"/>
              </p:ext>
            </p:extLst>
          </p:nvPr>
        </p:nvGraphicFramePr>
        <p:xfrm>
          <a:off x="97303" y="1212500"/>
          <a:ext cx="3520864" cy="26922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335717137"/>
              </p:ext>
            </p:extLst>
          </p:nvPr>
        </p:nvGraphicFramePr>
        <p:xfrm>
          <a:off x="2652747" y="1212500"/>
          <a:ext cx="3641270" cy="26922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1122688661"/>
              </p:ext>
            </p:extLst>
          </p:nvPr>
        </p:nvGraphicFramePr>
        <p:xfrm>
          <a:off x="5724128" y="1212500"/>
          <a:ext cx="3329190" cy="269223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79028" y="3989815"/>
            <a:ext cx="2808312" cy="738664"/>
          </a:xfrm>
          <a:prstGeom prst="rect">
            <a:avLst/>
          </a:prstGeom>
          <a:noFill/>
        </p:spPr>
        <p:txBody>
          <a:bodyPr wrap="square" rtlCol="0">
            <a:spAutoFit/>
          </a:bodyPr>
          <a:lstStyle/>
          <a:p>
            <a:r>
              <a:rPr lang="en-GB" sz="1400" dirty="0">
                <a:solidFill>
                  <a:schemeClr val="bg1"/>
                </a:solidFill>
              </a:rPr>
              <a:t>17 out of 30 of respondents indicated they asked about gambling habits.</a:t>
            </a:r>
          </a:p>
        </p:txBody>
      </p:sp>
      <p:sp>
        <p:nvSpPr>
          <p:cNvPr id="4" name="Rectangle 3"/>
          <p:cNvSpPr/>
          <p:nvPr/>
        </p:nvSpPr>
        <p:spPr>
          <a:xfrm>
            <a:off x="2483115" y="3989815"/>
            <a:ext cx="3025641" cy="738664"/>
          </a:xfrm>
          <a:prstGeom prst="rect">
            <a:avLst/>
          </a:prstGeom>
        </p:spPr>
        <p:txBody>
          <a:bodyPr wrap="square">
            <a:spAutoFit/>
          </a:bodyPr>
          <a:lstStyle/>
          <a:p>
            <a:r>
              <a:rPr lang="en-GB" sz="1400" dirty="0">
                <a:solidFill>
                  <a:schemeClr val="bg1"/>
                </a:solidFill>
              </a:rPr>
              <a:t>No respondents used a recognised screening tool to identify and/or assess the severity of problem gambling</a:t>
            </a:r>
            <a:r>
              <a:rPr lang="en-GB" sz="1200" dirty="0">
                <a:solidFill>
                  <a:schemeClr val="bg1"/>
                </a:solidFill>
              </a:rPr>
              <a:t>.</a:t>
            </a:r>
          </a:p>
        </p:txBody>
      </p:sp>
      <p:sp>
        <p:nvSpPr>
          <p:cNvPr id="5" name="Rectangle 4"/>
          <p:cNvSpPr/>
          <p:nvPr/>
        </p:nvSpPr>
        <p:spPr>
          <a:xfrm>
            <a:off x="5653239" y="3989815"/>
            <a:ext cx="3470968" cy="738664"/>
          </a:xfrm>
          <a:prstGeom prst="rect">
            <a:avLst/>
          </a:prstGeom>
        </p:spPr>
        <p:txBody>
          <a:bodyPr wrap="square">
            <a:spAutoFit/>
          </a:bodyPr>
          <a:lstStyle/>
          <a:p>
            <a:r>
              <a:rPr lang="en-GB" sz="1400" dirty="0">
                <a:solidFill>
                  <a:schemeClr val="bg1"/>
                </a:solidFill>
              </a:rPr>
              <a:t>16 respondents answered “sometimes” and 10 respondents “rarely”, none of the respondents answered “always”. </a:t>
            </a:r>
          </a:p>
        </p:txBody>
      </p:sp>
    </p:spTree>
    <p:extLst>
      <p:ext uri="{BB962C8B-B14F-4D97-AF65-F5344CB8AC3E}">
        <p14:creationId xmlns:p14="http://schemas.microsoft.com/office/powerpoint/2010/main" val="1176532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2161</TotalTime>
  <Words>1108</Words>
  <Application>Microsoft Office PowerPoint</Application>
  <PresentationFormat>On-screen Show (16:9)</PresentationFormat>
  <Paragraphs>181</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Milton Keynes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Messina, Brian</dc:creator>
  <cp:lastModifiedBy>Victoria BolaOkerinde</cp:lastModifiedBy>
  <cp:revision>109</cp:revision>
  <dcterms:created xsi:type="dcterms:W3CDTF">2019-01-24T10:16:24Z</dcterms:created>
  <dcterms:modified xsi:type="dcterms:W3CDTF">2019-12-02T11:27:47Z</dcterms:modified>
</cp:coreProperties>
</file>