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10"/>
  </p:notesMasterIdLst>
  <p:handoutMasterIdLst>
    <p:handoutMasterId r:id="rId11"/>
  </p:handoutMasterIdLst>
  <p:sldIdLst>
    <p:sldId id="258" r:id="rId7"/>
    <p:sldId id="260" r:id="rId8"/>
    <p:sldId id="262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cky Head" initials="VH" lastIdx="1" clrIdx="0">
    <p:extLst>
      <p:ext uri="{19B8F6BF-5375-455C-9EA6-DF929625EA0E}">
        <p15:presenceInfo xmlns:p15="http://schemas.microsoft.com/office/powerpoint/2012/main" userId="S-1-5-21-1430016893-3367594156-591232521-519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5622"/>
    <a:srgbClr val="00FF00"/>
    <a:srgbClr val="DB4145"/>
    <a:srgbClr val="E17509"/>
    <a:srgbClr val="CC0099"/>
    <a:srgbClr val="990099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472" autoAdjust="0"/>
  </p:normalViewPr>
  <p:slideViewPr>
    <p:cSldViewPr>
      <p:cViewPr varScale="1">
        <p:scale>
          <a:sx n="115" d="100"/>
          <a:sy n="115" d="100"/>
        </p:scale>
        <p:origin x="13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4F94C-8D9B-4DB6-96CF-077A74EDF05B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6039-39E9-4388-BAF5-944AAFCF8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148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7A2C3-94D4-4D13-8B0F-E0A1A5D036F8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61451-6DBE-48C6-9899-D573E178A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95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594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05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195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31A32-B622-4835-96AE-BDB1CA1EC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7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82DEA-9B35-4981-8B8F-A90467B71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01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B278E-B5F4-40E3-8F9D-18A921566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69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A177E-1F44-48E8-9D3F-3A2FE4C6D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22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B3CBC-5E93-49BE-BFBB-3181B2A47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94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A0269-4DC5-4B27-B877-B5CCC0891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83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A3D66-66CE-4334-85BC-28C70E660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733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3257F-D326-4A92-8038-27EFA561B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3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212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2F9D5-3686-488F-A94E-2D5DC1CCB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50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9209F-E493-427C-B32D-A36775FEB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2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AC193-46DA-4F78-B06F-0818A84D9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349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06BD002-EA99-416F-98B4-354A132F0A9A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BE579A2-A980-450B-BFB7-D18A8FDAB4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3312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B907D26-17C8-48D1-B5DC-80B88A1D78F0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56949C-2EB4-46C1-AE2F-32C3DCA0A7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5224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BA6883B-D86E-44EB-996B-6ECF05B42E5B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6A440CD-12BE-46BD-8DB6-0366C47A02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532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0C7A070-C065-4DAB-BEB9-B5EDF24919E8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3AC90AC-9C6B-4854-BBB3-C991BA32A5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0510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070EFF7-8D3D-4A2C-8A68-7BA23944B911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9153F0D-A7FF-47D4-9CD8-1B65EB35FB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3397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D6DE5A3-1439-4B82-BA6F-E0E618A64FCB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1EB5347-7E36-4AE2-BDD7-8580611C05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7156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0355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2F14A32-FE93-4B9A-8361-BB29ED6E0425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BE44B0B-84A8-45C9-9D84-9FC0CEDC58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28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1593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04D5D2-0FE1-4DA4-8023-034A2105A21D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F4A3A20-E04A-45D9-A08B-5EBFE09397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4231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A2A604B-9670-4E97-B343-53D42254CB5F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75B5E51-6591-427C-84B5-015DA3710C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817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8B6F29-CB5A-4980-9C8E-B9D54B9B6C8E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BA2A3C4-0B89-4848-9163-BDC87E980A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6680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2F6F48E-166D-459D-93F4-E8A67771D33F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03AD349-950F-4DF2-BAC3-F810DEE3F7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7160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BC9AD91-C96A-4AF2-AD4F-3EEAE14239B6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057A79E-734C-414C-B2CD-D0A516B3CD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004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3E6AC9E-03A1-4CAD-8D46-466D251AE2E5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4D7C7BD-E2F0-4A7D-A022-593E822490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0173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81DE3AD-B744-4FE3-A5D6-FF6460D36260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C0494DD-B3D2-45C3-A468-CAD03A9C44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9693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C4E180D-1A34-47AF-BA6D-9D35778C48FD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7A7E3D7-9FDD-47DF-ADAA-3C5E1F45A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9198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80B24AE-FA79-4A46-AD6D-DA65CDCAFFD3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B441E86-56D6-4828-ACFA-86DCF5046D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290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C3A6298-2582-4017-85C9-FA331FCD9709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14D1836-2470-49D0-A648-613A03BE94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82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55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0355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FF4F48A-3F2C-4DE3-8AFB-BBEFE6F76BE1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777BBF-73A1-423E-A42C-7DED16FD98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665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D014627-C49C-4E33-B806-8E07E1335B86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6E77C73-AAE4-4102-89A0-64076B84C3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5923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DD7AB6D-D02C-4B92-B07C-87D661FB7B7E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28C2178-5180-4705-9DD7-561543BC0B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285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F3A3D5-877B-4D66-94F2-4B90695F72CA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FC0BB30-1C2E-4132-9D6E-8CA441A6A1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4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6D4CB7E-A461-4F58-8853-FB4285A83BC4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AA7090C-A7B8-4369-B297-57694D8A22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826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9BF6CFB-ECDB-4823-8774-17C23DCBF0FA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05FDE8A-E1CA-4230-ABD3-640ABC1FF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9548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15EF296-78A8-4ECF-B860-D446362D4E50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5633F89-D885-42BE-9952-DEC1892210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7389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6B0A4C7-7FA6-42C3-82B1-E12D8A53D1CE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2778252-A4D2-4254-A93D-0DAD4066EC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2326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22CD633-625D-4C68-B3A4-45862D986DB9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D0B2FEC-B92E-4793-BF69-0E2617EC29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5647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B043865-47F1-438F-9778-600F2AF0C936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4B7C634-B819-4803-B46A-7D1119DB9B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95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0317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2AC71D2-1319-482E-89F8-00D53D25DA87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96EC93C-BBC2-4989-8D50-52DA14A942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773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0355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49B55D-B634-42AB-8ED0-26C013529363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9E862D5-90AE-4A1A-8A14-5663171100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1126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A34E3A-CC14-4699-B947-A2CAA2910A7E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30A2B12-4FA4-4977-B6F0-EFDC7722E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03430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AF0A979-9A6A-4E79-B792-C1A23FF3C8E0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9EAFA7-4DB6-4BBA-B44C-4F8A99EFBF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9076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35416DB-4163-4A81-8E73-D42F78964737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F893060-CE1F-4DAD-8C36-E523CEC1AC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2568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F8EDB4D-DDB9-493A-9A76-A23AE0C5ACAC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B895823-5202-4177-9603-1D980A48B9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8222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94058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03342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51894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84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26168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780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063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0355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3399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7713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46429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93079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3443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60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9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54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63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D4DA44C-6684-430E-884D-E47181C2FF59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8E983D-A37A-4C12-A2F7-F2E9EA97D98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39D895C-A050-43D4-A151-41C44C3C2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21A6421-BB9D-419E-A977-7694F204F44E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5810788-3957-479D-B345-C0E50412F1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3079" name="Picture 7" descr="PUBLIC-HEALTH-pp-sl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B3C53EC-AB81-48CF-BAE7-BD5CF2F0007F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BEA17CE-2B32-4EDD-B796-C7B7EFBE33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4103" name="Picture 7" descr="PUBLIC-HEALTH-pp-sl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EA3D291-9209-4610-B9FD-8C4C60F02B3C}" type="datetimeFigureOut">
              <a:rPr lang="en-GB"/>
              <a:pPr>
                <a:defRPr/>
              </a:pPr>
              <a:t>11/10/2019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5DD5361-AC27-46CB-A431-B16D523140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5127" name="Picture 7" descr="PUBLIC-HEALTH-pp-sl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fld id="{F9D21D61-E420-4D6E-89FE-C192939FB217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</a:defRPr>
            </a:lvl1pPr>
          </a:lstStyle>
          <a:p>
            <a:fld id="{C687AFCC-D702-4C97-BA22-A352D5427EED}" type="slidenum">
              <a:rPr lang="en-GB" smtClean="0"/>
              <a:t>‹#›</a:t>
            </a:fld>
            <a:endParaRPr lang="en-GB"/>
          </a:p>
        </p:txBody>
      </p:sp>
      <p:pic>
        <p:nvPicPr>
          <p:cNvPr id="1031" name="Picture 7" descr="PUBLIC-HEALTH-pp-sl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clgapps.communities.gov.uk/imd/iod_index.html" TargetMode="External"/><Relationship Id="rId2" Type="http://schemas.openxmlformats.org/officeDocument/2006/relationships/hyperlink" Target="https://www.gov.uk/government/statistics/english-indices-of-deprivation-2019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614249"/>
            <a:ext cx="9144000" cy="150455"/>
          </a:xfrm>
          <a:prstGeom prst="rect">
            <a:avLst/>
          </a:prstGeom>
          <a:solidFill>
            <a:srgbClr val="2EB6C8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"/>
            <a:ext cx="9144000" cy="612000"/>
          </a:xfrm>
          <a:prstGeom prst="rect">
            <a:avLst/>
          </a:prstGeom>
          <a:solidFill>
            <a:srgbClr val="62C53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8664" y="75958"/>
            <a:ext cx="8229600" cy="55721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 smtClean="0">
                <a:solidFill>
                  <a:schemeClr val="bg1"/>
                </a:solidFill>
              </a:rPr>
              <a:t>The English Index of Multiple Deprivation 2019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1400" dirty="0" smtClean="0">
                <a:solidFill>
                  <a:schemeClr val="bg1"/>
                </a:solidFill>
              </a:rPr>
              <a:t>Milton Keynes Summary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1" name="Title 2"/>
          <p:cNvSpPr>
            <a:spLocks noGrp="1"/>
          </p:cNvSpPr>
          <p:nvPr>
            <p:ph type="ctrTitle"/>
          </p:nvPr>
        </p:nvSpPr>
        <p:spPr>
          <a:xfrm>
            <a:off x="971600" y="1772816"/>
            <a:ext cx="7040271" cy="1872208"/>
          </a:xfrm>
        </p:spPr>
        <p:txBody>
          <a:bodyPr>
            <a:normAutofit fontScale="90000"/>
          </a:bodyPr>
          <a:lstStyle/>
          <a:p>
            <a:pPr lvl="0">
              <a:lnSpc>
                <a:spcPct val="120000"/>
              </a:lnSpc>
            </a:pPr>
            <a:r>
              <a:rPr lang="en-GB" altLang="en-US" dirty="0">
                <a:solidFill>
                  <a:schemeClr val="tx1"/>
                </a:solidFill>
              </a:rPr>
              <a:t/>
            </a:r>
            <a:br>
              <a:rPr lang="en-GB" altLang="en-US" dirty="0">
                <a:solidFill>
                  <a:schemeClr val="tx1"/>
                </a:solidFill>
              </a:rPr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sz="3600" b="1" dirty="0"/>
              <a:t>T</a:t>
            </a:r>
            <a:r>
              <a:rPr lang="en-GB" altLang="en-US" sz="3600" b="1" dirty="0" smtClean="0"/>
              <a:t>he English Index </a:t>
            </a:r>
            <a:r>
              <a:rPr lang="en-GB" altLang="en-US" sz="3600" b="1" dirty="0"/>
              <a:t>of </a:t>
            </a:r>
            <a:r>
              <a:rPr lang="en-GB" altLang="en-US" sz="3600" b="1" dirty="0" smtClean="0"/>
              <a:t>Multiple Deprivation </a:t>
            </a:r>
            <a:r>
              <a:rPr lang="en-GB" altLang="en-US" sz="3600" b="1" dirty="0"/>
              <a:t>2019</a:t>
            </a:r>
            <a:br>
              <a:rPr lang="en-GB" altLang="en-US" sz="3600" b="1" dirty="0"/>
            </a:br>
            <a:r>
              <a:rPr lang="en-GB" altLang="en-US" sz="3600" b="1" dirty="0" smtClean="0"/>
              <a:t/>
            </a:r>
            <a:br>
              <a:rPr lang="en-GB" altLang="en-US" sz="3600" b="1" dirty="0" smtClean="0"/>
            </a:br>
            <a:r>
              <a:rPr lang="en-GB" altLang="en-US" sz="3600" b="1" dirty="0" smtClean="0"/>
              <a:t>Milton </a:t>
            </a:r>
            <a:r>
              <a:rPr lang="en-GB" altLang="en-US" sz="3600" b="1" dirty="0"/>
              <a:t>Keynes Council</a:t>
            </a:r>
            <a:r>
              <a:rPr lang="en-GB" altLang="en-US" dirty="0">
                <a:solidFill>
                  <a:schemeClr val="tx1"/>
                </a:solidFill>
              </a:rPr>
              <a:t/>
            </a:r>
            <a:br>
              <a:rPr lang="en-GB" altLang="en-US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Subtitle 1"/>
          <p:cNvSpPr>
            <a:spLocks noGrp="1"/>
          </p:cNvSpPr>
          <p:nvPr>
            <p:ph type="subTitle" idx="1"/>
          </p:nvPr>
        </p:nvSpPr>
        <p:spPr>
          <a:xfrm>
            <a:off x="268664" y="5953202"/>
            <a:ext cx="1976264" cy="769640"/>
          </a:xfrm>
        </p:spPr>
        <p:txBody>
          <a:bodyPr>
            <a:normAutofit fontScale="77500" lnSpcReduction="20000"/>
          </a:bodyPr>
          <a:lstStyle/>
          <a:p>
            <a:pPr lvl="0" algn="l"/>
            <a:r>
              <a:rPr lang="en-GB" altLang="en-US" sz="1600" dirty="0" smtClean="0"/>
              <a:t>Produced </a:t>
            </a:r>
            <a:r>
              <a:rPr lang="en-GB" altLang="en-US" sz="1600" dirty="0"/>
              <a:t>by</a:t>
            </a:r>
          </a:p>
          <a:p>
            <a:pPr lvl="0" algn="l"/>
            <a:r>
              <a:rPr lang="en-GB" altLang="en-US" sz="1600" dirty="0" smtClean="0"/>
              <a:t>Population Health, Evidence &amp; </a:t>
            </a:r>
            <a:r>
              <a:rPr lang="en-GB" altLang="en-US" sz="1600" dirty="0"/>
              <a:t>Intelligence</a:t>
            </a:r>
          </a:p>
          <a:p>
            <a:pPr lvl="0" algn="l"/>
            <a:r>
              <a:rPr lang="en-GB" altLang="en-US" sz="1600" dirty="0" smtClean="0"/>
              <a:t>October </a:t>
            </a:r>
            <a:r>
              <a:rPr lang="en-GB" altLang="en-US" sz="1600" dirty="0"/>
              <a:t>2019</a:t>
            </a:r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5739722"/>
            <a:ext cx="6644654" cy="99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597623"/>
            <a:ext cx="9144000" cy="150455"/>
          </a:xfrm>
          <a:prstGeom prst="rect">
            <a:avLst/>
          </a:prstGeom>
          <a:solidFill>
            <a:srgbClr val="2EB6C8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"/>
            <a:ext cx="9144000" cy="612000"/>
          </a:xfrm>
          <a:prstGeom prst="rect">
            <a:avLst/>
          </a:prstGeom>
          <a:solidFill>
            <a:srgbClr val="62C53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8664" y="75958"/>
            <a:ext cx="8229600" cy="55721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>
                <a:solidFill>
                  <a:schemeClr val="bg1"/>
                </a:solidFill>
              </a:rPr>
              <a:t>The English Index of Multiple Deprivation 2019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1400" dirty="0" smtClean="0">
                <a:solidFill>
                  <a:schemeClr val="bg1"/>
                </a:solidFill>
              </a:rPr>
              <a:t>Milton Keynes Summary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68664" y="908721"/>
            <a:ext cx="8551808" cy="5760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en-US" sz="1700" dirty="0" smtClean="0"/>
              <a:t>Introduction</a:t>
            </a:r>
          </a:p>
          <a:p>
            <a:pPr algn="l">
              <a:lnSpc>
                <a:spcPct val="120000"/>
              </a:lnSpc>
            </a:pPr>
            <a:r>
              <a:rPr lang="en-GB" altLang="en-US" sz="1100" dirty="0" smtClean="0"/>
              <a:t>The Index of Multiple Deprivation (IMD) is the official measure of relative deprivation in England and is part of a series of outputs making up the English Indices of Deprivation (</a:t>
            </a:r>
            <a:r>
              <a:rPr lang="en-GB" altLang="en-US" sz="1100" dirty="0" err="1" smtClean="0"/>
              <a:t>IoD</a:t>
            </a:r>
            <a:r>
              <a:rPr lang="en-GB" altLang="en-US" sz="1100" dirty="0"/>
              <a:t>). </a:t>
            </a:r>
            <a:r>
              <a:rPr lang="en-GB" altLang="en-US" sz="1100" dirty="0" err="1" smtClean="0"/>
              <a:t>IoD</a:t>
            </a:r>
            <a:r>
              <a:rPr lang="en-GB" altLang="en-US" sz="1100" dirty="0" smtClean="0"/>
              <a:t> </a:t>
            </a:r>
            <a:r>
              <a:rPr lang="en-GB" altLang="en-US" sz="1100" dirty="0"/>
              <a:t>2019 </a:t>
            </a:r>
            <a:r>
              <a:rPr lang="en-GB" altLang="en-US" sz="1100" dirty="0" smtClean="0"/>
              <a:t>was published on 26</a:t>
            </a:r>
            <a:r>
              <a:rPr lang="en-GB" altLang="en-US" sz="1100" baseline="30000" dirty="0" smtClean="0"/>
              <a:t>th</a:t>
            </a:r>
            <a:r>
              <a:rPr lang="en-GB" altLang="en-US" sz="1100" dirty="0" smtClean="0"/>
              <a:t> September 2019 and replaces the 2015 version. This briefing presents the headline IMD findings from the 2019 publication. </a:t>
            </a:r>
            <a:r>
              <a:rPr lang="en-GB" altLang="en-US" sz="1100" dirty="0"/>
              <a:t>The English </a:t>
            </a:r>
            <a:r>
              <a:rPr lang="en-GB" altLang="en-US" sz="1100" dirty="0" err="1"/>
              <a:t>IoD</a:t>
            </a:r>
            <a:r>
              <a:rPr lang="en-GB" altLang="en-US" sz="1100" dirty="0"/>
              <a:t> are published by the Ministry of Housing, Communities &amp; Local Government. </a:t>
            </a:r>
          </a:p>
          <a:p>
            <a:pPr algn="l">
              <a:lnSpc>
                <a:spcPct val="120000"/>
              </a:lnSpc>
            </a:pPr>
            <a:r>
              <a:rPr lang="en-GB" altLang="en-US" sz="1100" dirty="0" smtClean="0"/>
              <a:t>The </a:t>
            </a:r>
            <a:r>
              <a:rPr lang="en-GB" altLang="en-US" sz="1100" dirty="0" err="1" smtClean="0"/>
              <a:t>IoD</a:t>
            </a:r>
            <a:r>
              <a:rPr lang="en-GB" altLang="en-US" sz="1100" dirty="0" smtClean="0"/>
              <a:t> brings together 39 indicators into seven </a:t>
            </a:r>
            <a:r>
              <a:rPr lang="en-GB" altLang="en-US" sz="1100" dirty="0"/>
              <a:t>distinct </a:t>
            </a:r>
            <a:r>
              <a:rPr lang="en-GB" altLang="en-US" sz="1100" dirty="0" smtClean="0"/>
              <a:t>domains of deprivation covering income</a:t>
            </a:r>
            <a:r>
              <a:rPr lang="en-GB" altLang="en-US" sz="1100" dirty="0"/>
              <a:t>, employment, education, health, crime, housing and </a:t>
            </a:r>
            <a:r>
              <a:rPr lang="en-GB" altLang="en-US" sz="1100" dirty="0" smtClean="0"/>
              <a:t>environment. These are grouped further into the Index of Multiple </a:t>
            </a:r>
            <a:r>
              <a:rPr lang="en-GB" altLang="en-US" sz="1100" dirty="0"/>
              <a:t>Deprivation. </a:t>
            </a:r>
            <a:r>
              <a:rPr lang="en-GB" altLang="en-US" sz="1100" dirty="0" smtClean="0"/>
              <a:t>The IMD is </a:t>
            </a:r>
            <a:r>
              <a:rPr lang="en-GB" altLang="en-US" sz="1100" dirty="0"/>
              <a:t>an overall measure of multiple deprivation experienced by people living in an area and is calculated for every Lower-layer Super Output Area (LSOA), or neighbourhood, in England. All neighbourhoods in England are </a:t>
            </a:r>
            <a:r>
              <a:rPr lang="en-GB" altLang="en-US" sz="1100" dirty="0" smtClean="0"/>
              <a:t>ranked </a:t>
            </a:r>
            <a:r>
              <a:rPr lang="en-GB" altLang="en-US" sz="1100" dirty="0"/>
              <a:t>according to their level of deprivation relative to </a:t>
            </a:r>
            <a:r>
              <a:rPr lang="en-GB" altLang="en-US" sz="1100" dirty="0" smtClean="0"/>
              <a:t>other areas. Average IMD measures are available at local authority level.  </a:t>
            </a:r>
          </a:p>
          <a:p>
            <a:pPr algn="l">
              <a:lnSpc>
                <a:spcPct val="120000"/>
              </a:lnSpc>
              <a:spcBef>
                <a:spcPts val="1200"/>
              </a:spcBef>
            </a:pPr>
            <a:r>
              <a:rPr lang="en-GB" altLang="en-US" sz="1700" dirty="0" smtClean="0"/>
              <a:t>Key Findings for Milton Keynes</a:t>
            </a:r>
          </a:p>
          <a:p>
            <a:pPr marL="285750" indent="-28575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en-US" sz="1100" dirty="0" smtClean="0"/>
              <a:t>Milton Keynes ranks 107 out </a:t>
            </a:r>
            <a:r>
              <a:rPr lang="en-GB" altLang="en-US" sz="1100" dirty="0"/>
              <a:t>of 151 upper tier and unitary local authorities (where </a:t>
            </a:r>
            <a:r>
              <a:rPr lang="en-GB" altLang="en-US" sz="1100" dirty="0" smtClean="0"/>
              <a:t>1 </a:t>
            </a:r>
            <a:r>
              <a:rPr lang="en-GB" altLang="en-US" sz="1100" dirty="0"/>
              <a:t>is most </a:t>
            </a:r>
            <a:r>
              <a:rPr lang="en-GB" altLang="en-US" sz="1100" dirty="0" smtClean="0"/>
              <a:t>deprived) and 172 out of 317 </a:t>
            </a:r>
            <a:r>
              <a:rPr lang="en-GB" altLang="en-US" sz="1100" dirty="0"/>
              <a:t>lower tier and unitary local </a:t>
            </a:r>
            <a:r>
              <a:rPr lang="en-GB" altLang="en-US" sz="1100" dirty="0" smtClean="0"/>
              <a:t>authorities. These rankings have changed from 106 out of 152 and 164 out of 326 respectively in 2015, indicating that MK now ranks marginally less deprived relative to other local authorities.</a:t>
            </a:r>
          </a:p>
          <a:p>
            <a:pPr marL="285750" indent="-28575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en-US" sz="1100" dirty="0"/>
              <a:t>18 out of 152 LSOAs </a:t>
            </a:r>
            <a:r>
              <a:rPr lang="en-GB" altLang="en-US" sz="1100" dirty="0" smtClean="0"/>
              <a:t>in MK are </a:t>
            </a:r>
            <a:r>
              <a:rPr lang="en-GB" altLang="en-US" sz="1100" dirty="0"/>
              <a:t>ranked in the </a:t>
            </a:r>
            <a:r>
              <a:rPr lang="en-GB" altLang="en-US" sz="1100" dirty="0" smtClean="0"/>
              <a:t>most deprived 20% nationally, </a:t>
            </a:r>
            <a:r>
              <a:rPr lang="en-GB" altLang="en-US" sz="1100" dirty="0"/>
              <a:t>with 8 </a:t>
            </a:r>
            <a:r>
              <a:rPr lang="en-GB" altLang="en-US" sz="1100" dirty="0" smtClean="0"/>
              <a:t>among the most deprived 10%. The most deprived LSOAs are Milton Keynes 032A and 023D, which fall within Bletchley East and </a:t>
            </a:r>
            <a:r>
              <a:rPr lang="en-GB" altLang="en-US" sz="1100" dirty="0" err="1" smtClean="0"/>
              <a:t>Woughton</a:t>
            </a:r>
            <a:r>
              <a:rPr lang="en-GB" altLang="en-US" sz="1100" dirty="0" smtClean="0"/>
              <a:t> &amp; </a:t>
            </a:r>
            <a:r>
              <a:rPr lang="en-GB" altLang="en-US" sz="1100" dirty="0" err="1" smtClean="0"/>
              <a:t>Fishermead</a:t>
            </a:r>
            <a:r>
              <a:rPr lang="en-GB" altLang="en-US" sz="1100" dirty="0" smtClean="0"/>
              <a:t> wards. Both are ranked in the 3% most deprived areas in England and are relatively more deprived than in 2015.</a:t>
            </a:r>
            <a:endParaRPr lang="en-GB" altLang="en-US" sz="700" dirty="0" smtClean="0"/>
          </a:p>
          <a:p>
            <a:pPr marL="285750" indent="-28575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en-US" sz="1100" dirty="0" smtClean="0"/>
              <a:t>Compared to the 2015 IMD, the number of LSOAs in the most deprived 20% nationally has fallen from 21 to 18 and the number in the most deprived 10% has fallen from 9 to 8.</a:t>
            </a:r>
          </a:p>
          <a:p>
            <a:pPr marL="285750" indent="-28575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en-US" sz="1100" dirty="0" smtClean="0"/>
              <a:t>Overall, 71 LSOAs rank as less deprived in 2019 than in 2015, and 81 rank as more deprived</a:t>
            </a:r>
            <a:r>
              <a:rPr lang="en-GB" altLang="en-US" sz="1100" dirty="0" smtClean="0"/>
              <a:t>. </a:t>
            </a:r>
            <a:r>
              <a:rPr lang="en-GB" altLang="en-US" sz="1100" dirty="0"/>
              <a:t>W</a:t>
            </a:r>
            <a:r>
              <a:rPr lang="en-GB" altLang="en-US" sz="1100" dirty="0" smtClean="0"/>
              <a:t>hile </a:t>
            </a:r>
            <a:r>
              <a:rPr lang="en-GB" altLang="en-US" sz="1100" dirty="0" smtClean="0"/>
              <a:t>MK overall ranks marginally less deprived in 2019, this masks increasing deprivation in some areas and potentially widening inequalities. </a:t>
            </a:r>
          </a:p>
          <a:p>
            <a:pPr algn="l">
              <a:lnSpc>
                <a:spcPct val="120000"/>
              </a:lnSpc>
              <a:spcBef>
                <a:spcPts val="1200"/>
              </a:spcBef>
            </a:pPr>
            <a:r>
              <a:rPr lang="en-GB" altLang="en-US" sz="1700" dirty="0"/>
              <a:t>Further information</a:t>
            </a:r>
          </a:p>
          <a:p>
            <a:pPr algn="l">
              <a:lnSpc>
                <a:spcPct val="130000"/>
              </a:lnSpc>
              <a:spcBef>
                <a:spcPts val="0"/>
              </a:spcBef>
            </a:pPr>
            <a:r>
              <a:rPr lang="en-GB" altLang="en-US" sz="1100" dirty="0"/>
              <a:t>The full </a:t>
            </a:r>
            <a:r>
              <a:rPr lang="en-GB" altLang="en-US" sz="1100" dirty="0" err="1"/>
              <a:t>IoD</a:t>
            </a:r>
            <a:r>
              <a:rPr lang="en-GB" altLang="en-US" sz="1100" dirty="0"/>
              <a:t> data along with technical details and national summary reports can be found here: </a:t>
            </a:r>
            <a:endParaRPr lang="en-GB" altLang="en-US" sz="1100" dirty="0" smtClean="0"/>
          </a:p>
          <a:p>
            <a:pPr algn="l">
              <a:lnSpc>
                <a:spcPct val="130000"/>
              </a:lnSpc>
              <a:spcBef>
                <a:spcPts val="0"/>
              </a:spcBef>
            </a:pPr>
            <a:r>
              <a:rPr lang="en-GB" altLang="en-US" sz="1100" dirty="0" smtClean="0">
                <a:hlinkClick r:id="rId2"/>
              </a:rPr>
              <a:t>https</a:t>
            </a:r>
            <a:r>
              <a:rPr lang="en-GB" altLang="en-US" sz="1100" dirty="0">
                <a:hlinkClick r:id="rId2"/>
              </a:rPr>
              <a:t>://</a:t>
            </a:r>
            <a:r>
              <a:rPr lang="en-GB" altLang="en-US" sz="1100" dirty="0" smtClean="0">
                <a:hlinkClick r:id="rId2"/>
              </a:rPr>
              <a:t>www.gov.uk/government/statistics/english-indices-of-deprivation-2019</a:t>
            </a:r>
            <a:endParaRPr lang="en-GB" altLang="en-US" sz="1100" dirty="0" smtClean="0"/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en-GB" altLang="en-US" sz="1100" smtClean="0"/>
              <a:t>A </a:t>
            </a:r>
            <a:r>
              <a:rPr lang="en-GB" altLang="en-US" sz="1100" dirty="0"/>
              <a:t>helpful visualisation tool of the </a:t>
            </a:r>
            <a:r>
              <a:rPr lang="en-GB" altLang="en-US" sz="1100" dirty="0" smtClean="0"/>
              <a:t>national results </a:t>
            </a:r>
            <a:r>
              <a:rPr lang="en-GB" altLang="en-US" sz="1100" dirty="0"/>
              <a:t>can be found here: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1100" dirty="0">
                <a:hlinkClick r:id="rId3"/>
              </a:rPr>
              <a:t>http://dclgapps.communities.gov.uk/imd/iod_index.html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2034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 bwMode="auto">
          <a:xfrm>
            <a:off x="3419872" y="794113"/>
            <a:ext cx="5562392" cy="50421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kumimoji="0" lang="en-GB" sz="11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overall Index of Multiple Deprivation (IMD) is</a:t>
            </a:r>
            <a:r>
              <a:rPr kumimoji="0" lang="en-GB" sz="1100" b="0" i="0" u="none" strike="noStrike" cap="none" normalizeH="0" dirty="0" smtClean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weighted measure based on information </a:t>
            </a:r>
          </a:p>
          <a:p>
            <a:pPr marL="0" marR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100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  relating</a:t>
            </a:r>
            <a:r>
              <a:rPr lang="en-GB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to income, employment, education, health, crime, housing and environment.</a:t>
            </a:r>
            <a:endParaRPr kumimoji="0" lang="en-GB" sz="1100" b="0" i="0" u="none" strike="noStrike" cap="none" normalizeH="0" baseline="0" dirty="0" smtClean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7623"/>
            <a:ext cx="9144000" cy="150455"/>
          </a:xfrm>
          <a:prstGeom prst="rect">
            <a:avLst/>
          </a:prstGeom>
          <a:solidFill>
            <a:srgbClr val="2EB6C8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-1"/>
            <a:ext cx="9144000" cy="612000"/>
          </a:xfrm>
          <a:prstGeom prst="rect">
            <a:avLst/>
          </a:prstGeom>
          <a:solidFill>
            <a:srgbClr val="62C53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8664" y="75958"/>
            <a:ext cx="8229600" cy="55721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000" b="1" dirty="0">
                <a:solidFill>
                  <a:schemeClr val="bg1"/>
                </a:solidFill>
              </a:rPr>
              <a:t>The English Index of Multiple Deprivation 2019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1400" dirty="0" smtClean="0">
                <a:solidFill>
                  <a:schemeClr val="bg1"/>
                </a:solidFill>
              </a:rPr>
              <a:t>Milton Keynes Summary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83102" y="793901"/>
            <a:ext cx="3380230" cy="50405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Index of Multiple Deprivation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183102" y="1375035"/>
            <a:ext cx="3637439" cy="238269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Map 1:</a:t>
            </a:r>
            <a:r>
              <a:rPr kumimoji="0" lang="en-GB" sz="1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Distribution of the Index of Multiple Deprivation 2019</a:t>
            </a: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3995936" y="1380154"/>
            <a:ext cx="4986328" cy="3693008"/>
          </a:xfrm>
          <a:prstGeom prst="roundRect">
            <a:avLst>
              <a:gd name="adj" fmla="val 4305"/>
            </a:avLst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532803" y="1431585"/>
            <a:ext cx="3732122" cy="19591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Change in areas amongst the most deprived</a:t>
            </a:r>
            <a:r>
              <a:rPr kumimoji="0" lang="en-GB" sz="1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 20% in England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/>
          <a:srcRect r="9947"/>
          <a:stretch/>
        </p:blipFill>
        <p:spPr>
          <a:xfrm>
            <a:off x="3995936" y="5073163"/>
            <a:ext cx="4680520" cy="1730733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4685416" y="4791059"/>
            <a:ext cx="3662067" cy="253916"/>
            <a:chOff x="4917414" y="4080162"/>
            <a:chExt cx="3662067" cy="371808"/>
          </a:xfrm>
        </p:grpSpPr>
        <p:sp>
          <p:nvSpPr>
            <p:cNvPr id="32" name="Rectangle 31"/>
            <p:cNvSpPr/>
            <p:nvPr/>
          </p:nvSpPr>
          <p:spPr bwMode="auto">
            <a:xfrm>
              <a:off x="5563083" y="4189857"/>
              <a:ext cx="144000" cy="144000"/>
            </a:xfrm>
            <a:prstGeom prst="rect">
              <a:avLst/>
            </a:prstGeom>
            <a:solidFill>
              <a:srgbClr val="DB4145"/>
            </a:solidFill>
            <a:ln w="19050" cap="flat" cmpd="sng" algn="ctr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917414" y="4080162"/>
              <a:ext cx="71766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b="1" dirty="0" smtClean="0">
                  <a:solidFill>
                    <a:schemeClr val="bg1"/>
                  </a:solidFill>
                </a:rPr>
                <a:t>Legend</a:t>
              </a:r>
              <a:endParaRPr lang="en-GB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07083" y="4080162"/>
              <a:ext cx="1357445" cy="37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>
                  <a:solidFill>
                    <a:schemeClr val="bg1"/>
                  </a:solidFill>
                </a:rPr>
                <a:t>10% most deprived</a:t>
              </a:r>
              <a:endParaRPr lang="en-GB" sz="1050" dirty="0">
                <a:solidFill>
                  <a:schemeClr val="bg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7065059" y="4189855"/>
              <a:ext cx="144000" cy="144000"/>
            </a:xfrm>
            <a:prstGeom prst="rect">
              <a:avLst/>
            </a:prstGeom>
            <a:solidFill>
              <a:srgbClr val="F25622"/>
            </a:solidFill>
            <a:ln w="317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211330" y="4080162"/>
              <a:ext cx="136815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>
                  <a:solidFill>
                    <a:schemeClr val="bg1"/>
                  </a:solidFill>
                </a:rPr>
                <a:t>2</a:t>
              </a:r>
              <a:r>
                <a:rPr lang="en-GB" sz="1050" dirty="0" smtClean="0">
                  <a:solidFill>
                    <a:schemeClr val="bg1"/>
                  </a:solidFill>
                </a:rPr>
                <a:t>0% most deprived</a:t>
              </a:r>
              <a:endParaRPr lang="en-GB" sz="105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57" r="2328"/>
          <a:stretch/>
        </p:blipFill>
        <p:spPr>
          <a:xfrm>
            <a:off x="183101" y="1700808"/>
            <a:ext cx="3668819" cy="5103956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4161350" y="1796151"/>
            <a:ext cx="4655500" cy="2861014"/>
            <a:chOff x="4167067" y="1700808"/>
            <a:chExt cx="4655500" cy="286101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64" t="10064" r="4938" b="9566"/>
            <a:stretch/>
          </p:blipFill>
          <p:spPr>
            <a:xfrm>
              <a:off x="6522167" y="1709326"/>
              <a:ext cx="2300400" cy="28524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6676908" y="1726737"/>
              <a:ext cx="601247" cy="284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2019</a:t>
              </a:r>
              <a:endParaRPr lang="en-GB" sz="1200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4" t="9787" r="3704" b="9058"/>
            <a:stretch/>
          </p:blipFill>
          <p:spPr>
            <a:xfrm>
              <a:off x="4167067" y="1700808"/>
              <a:ext cx="2298555" cy="2849895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4271922" y="1726737"/>
              <a:ext cx="601247" cy="284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2015</a:t>
              </a:r>
              <a:endParaRPr lang="en-GB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655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dford Borough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Bedford Borough</Template>
  <TotalTime>16276</TotalTime>
  <Words>536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ＭＳ Ｐゴシック</vt:lpstr>
      <vt:lpstr>Arial</vt:lpstr>
      <vt:lpstr>Calibri</vt:lpstr>
      <vt:lpstr>Bedford Borough</vt:lpstr>
      <vt:lpstr>3_Blank Presentation</vt:lpstr>
      <vt:lpstr>2_Blank Presentation</vt:lpstr>
      <vt:lpstr>4_Blank Presentation</vt:lpstr>
      <vt:lpstr>6_Blank Presentation</vt:lpstr>
      <vt:lpstr>1_Blank Presentation</vt:lpstr>
      <vt:lpstr>  The English Index of Multiple Deprivation 2019  Milton Keynes Council </vt:lpstr>
      <vt:lpstr>PowerPoint Presentation</vt:lpstr>
      <vt:lpstr>PowerPoint Presentation</vt:lpstr>
    </vt:vector>
  </TitlesOfParts>
  <Company>Bedford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Avoidance admission to hospital 26 May 2015</dc:title>
  <dc:creator>Jago Kitcat</dc:creator>
  <cp:lastModifiedBy>Vicky Head</cp:lastModifiedBy>
  <cp:revision>263</cp:revision>
  <cp:lastPrinted>2019-10-01T15:19:21Z</cp:lastPrinted>
  <dcterms:created xsi:type="dcterms:W3CDTF">2015-04-28T11:27:46Z</dcterms:created>
  <dcterms:modified xsi:type="dcterms:W3CDTF">2019-10-11T10:14:46Z</dcterms:modified>
</cp:coreProperties>
</file>