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5"/>
  </p:notesMasterIdLst>
  <p:handoutMasterIdLst>
    <p:handoutMasterId r:id="rId26"/>
  </p:handoutMasterIdLst>
  <p:sldIdLst>
    <p:sldId id="258" r:id="rId7"/>
    <p:sldId id="260" r:id="rId8"/>
    <p:sldId id="274"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7" r:id="rId23"/>
    <p:sldId id="276"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Head" initials="VH" lastIdx="1" clrIdx="0">
    <p:extLst>
      <p:ext uri="{19B8F6BF-5375-455C-9EA6-DF929625EA0E}">
        <p15:presenceInfo xmlns:p15="http://schemas.microsoft.com/office/powerpoint/2012/main" userId="S-1-5-21-1430016893-3367594156-591232521-51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1"/>
    <a:srgbClr val="2EB6C8"/>
    <a:srgbClr val="F25622"/>
    <a:srgbClr val="00FF00"/>
    <a:srgbClr val="DB4145"/>
    <a:srgbClr val="E17509"/>
    <a:srgbClr val="CC0099"/>
    <a:srgbClr val="99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95" autoAdjust="0"/>
  </p:normalViewPr>
  <p:slideViewPr>
    <p:cSldViewPr>
      <p:cViewPr varScale="1">
        <p:scale>
          <a:sx n="82" d="100"/>
          <a:sy n="82"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E4F94C-8D9B-4DB6-96CF-077A74EDF05B}" type="datetimeFigureOut">
              <a:rPr lang="en-GB" smtClean="0"/>
              <a:t>02/03/2020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7C6039-39E9-4388-BAF5-944AAFCF87AF}" type="slidenum">
              <a:rPr lang="en-GB" smtClean="0"/>
              <a:t>‹#›</a:t>
            </a:fld>
            <a:endParaRPr lang="en-GB"/>
          </a:p>
        </p:txBody>
      </p:sp>
    </p:spTree>
    <p:extLst>
      <p:ext uri="{BB962C8B-B14F-4D97-AF65-F5344CB8AC3E}">
        <p14:creationId xmlns:p14="http://schemas.microsoft.com/office/powerpoint/2010/main" val="251214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97A2C3-94D4-4D13-8B0F-E0A1A5D036F8}" type="datetimeFigureOut">
              <a:rPr lang="en-GB" smtClean="0"/>
              <a:t>02/03/2020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61451-6DBE-48C6-9899-D573E178A88B}" type="slidenum">
              <a:rPr lang="en-GB" smtClean="0"/>
              <a:t>‹#›</a:t>
            </a:fld>
            <a:endParaRPr lang="en-GB"/>
          </a:p>
        </p:txBody>
      </p:sp>
    </p:spTree>
    <p:extLst>
      <p:ext uri="{BB962C8B-B14F-4D97-AF65-F5344CB8AC3E}">
        <p14:creationId xmlns:p14="http://schemas.microsoft.com/office/powerpoint/2010/main" val="401895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99059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60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46219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1A32-B622-4835-96AE-BDB1CA1EC620}" type="slidenum">
              <a:rPr lang="en-US"/>
              <a:pPr>
                <a:defRPr/>
              </a:pPr>
              <a:t>‹#›</a:t>
            </a:fld>
            <a:endParaRPr lang="en-US"/>
          </a:p>
        </p:txBody>
      </p:sp>
    </p:spTree>
    <p:extLst>
      <p:ext uri="{BB962C8B-B14F-4D97-AF65-F5344CB8AC3E}">
        <p14:creationId xmlns:p14="http://schemas.microsoft.com/office/powerpoint/2010/main" val="24091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82DEA-9B35-4981-8B8F-A90467B71D3A}" type="slidenum">
              <a:rPr lang="en-US"/>
              <a:pPr>
                <a:defRPr/>
              </a:pPr>
              <a:t>‹#›</a:t>
            </a:fld>
            <a:endParaRPr lang="en-US"/>
          </a:p>
        </p:txBody>
      </p:sp>
    </p:spTree>
    <p:extLst>
      <p:ext uri="{BB962C8B-B14F-4D97-AF65-F5344CB8AC3E}">
        <p14:creationId xmlns:p14="http://schemas.microsoft.com/office/powerpoint/2010/main" val="308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B278E-B5F4-40E3-8F9D-18A921566ADD}" type="slidenum">
              <a:rPr lang="en-US"/>
              <a:pPr>
                <a:defRPr/>
              </a:pPr>
              <a:t>‹#›</a:t>
            </a:fld>
            <a:endParaRPr lang="en-US"/>
          </a:p>
        </p:txBody>
      </p:sp>
    </p:spTree>
    <p:extLst>
      <p:ext uri="{BB962C8B-B14F-4D97-AF65-F5344CB8AC3E}">
        <p14:creationId xmlns:p14="http://schemas.microsoft.com/office/powerpoint/2010/main" val="24822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177E-1F44-48E8-9D3F-3A2FE4C6D83D}" type="slidenum">
              <a:rPr lang="en-US"/>
              <a:pPr>
                <a:defRPr/>
              </a:pPr>
              <a:t>‹#›</a:t>
            </a:fld>
            <a:endParaRPr lang="en-US"/>
          </a:p>
        </p:txBody>
      </p:sp>
    </p:spTree>
    <p:extLst>
      <p:ext uri="{BB962C8B-B14F-4D97-AF65-F5344CB8AC3E}">
        <p14:creationId xmlns:p14="http://schemas.microsoft.com/office/powerpoint/2010/main" val="4317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B3CBC-5E93-49BE-BFBB-3181B2A47AAB}" type="slidenum">
              <a:rPr lang="en-US"/>
              <a:pPr>
                <a:defRPr/>
              </a:pPr>
              <a:t>‹#›</a:t>
            </a:fld>
            <a:endParaRPr lang="en-US"/>
          </a:p>
        </p:txBody>
      </p:sp>
    </p:spTree>
    <p:extLst>
      <p:ext uri="{BB962C8B-B14F-4D97-AF65-F5344CB8AC3E}">
        <p14:creationId xmlns:p14="http://schemas.microsoft.com/office/powerpoint/2010/main" val="33706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6A0269-4DC5-4B27-B877-B5CCC0891705}" type="slidenum">
              <a:rPr lang="en-US"/>
              <a:pPr>
                <a:defRPr/>
              </a:pPr>
              <a:t>‹#›</a:t>
            </a:fld>
            <a:endParaRPr lang="en-US"/>
          </a:p>
        </p:txBody>
      </p:sp>
    </p:spTree>
    <p:extLst>
      <p:ext uri="{BB962C8B-B14F-4D97-AF65-F5344CB8AC3E}">
        <p14:creationId xmlns:p14="http://schemas.microsoft.com/office/powerpoint/2010/main" val="166998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3A3D66-66CE-4334-85BC-28C70E660DA7}" type="slidenum">
              <a:rPr lang="en-US"/>
              <a:pPr>
                <a:defRPr/>
              </a:pPr>
              <a:t>‹#›</a:t>
            </a:fld>
            <a:endParaRPr lang="en-US"/>
          </a:p>
        </p:txBody>
      </p:sp>
    </p:spTree>
    <p:extLst>
      <p:ext uri="{BB962C8B-B14F-4D97-AF65-F5344CB8AC3E}">
        <p14:creationId xmlns:p14="http://schemas.microsoft.com/office/powerpoint/2010/main" val="172817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3257F-D326-4A92-8038-27EFA561B933}" type="slidenum">
              <a:rPr lang="en-US"/>
              <a:pPr>
                <a:defRPr/>
              </a:pPr>
              <a:t>‹#›</a:t>
            </a:fld>
            <a:endParaRPr lang="en-US"/>
          </a:p>
        </p:txBody>
      </p:sp>
    </p:spTree>
    <p:extLst>
      <p:ext uri="{BB962C8B-B14F-4D97-AF65-F5344CB8AC3E}">
        <p14:creationId xmlns:p14="http://schemas.microsoft.com/office/powerpoint/2010/main" val="393713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405921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2F9D5-3686-488F-A94E-2D5DC1CCB95B}" type="slidenum">
              <a:rPr lang="en-US"/>
              <a:pPr>
                <a:defRPr/>
              </a:pPr>
              <a:t>‹#›</a:t>
            </a:fld>
            <a:endParaRPr lang="en-US"/>
          </a:p>
        </p:txBody>
      </p:sp>
    </p:spTree>
    <p:extLst>
      <p:ext uri="{BB962C8B-B14F-4D97-AF65-F5344CB8AC3E}">
        <p14:creationId xmlns:p14="http://schemas.microsoft.com/office/powerpoint/2010/main" val="76495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9209F-E493-427C-B32D-A36775FEB7B9}" type="slidenum">
              <a:rPr lang="en-US"/>
              <a:pPr>
                <a:defRPr/>
              </a:pPr>
              <a:t>‹#›</a:t>
            </a:fld>
            <a:endParaRPr lang="en-US"/>
          </a:p>
        </p:txBody>
      </p:sp>
    </p:spTree>
    <p:extLst>
      <p:ext uri="{BB962C8B-B14F-4D97-AF65-F5344CB8AC3E}">
        <p14:creationId xmlns:p14="http://schemas.microsoft.com/office/powerpoint/2010/main" val="16111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C193-46DA-4F78-B06F-0818A84D9ADC}" type="slidenum">
              <a:rPr lang="en-US"/>
              <a:pPr>
                <a:defRPr/>
              </a:pPr>
              <a:t>‹#›</a:t>
            </a:fld>
            <a:endParaRPr lang="en-US"/>
          </a:p>
        </p:txBody>
      </p:sp>
    </p:spTree>
    <p:extLst>
      <p:ext uri="{BB962C8B-B14F-4D97-AF65-F5344CB8AC3E}">
        <p14:creationId xmlns:p14="http://schemas.microsoft.com/office/powerpoint/2010/main" val="1573034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A06BD002-EA99-416F-98B4-354A132F0A9A}"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E579A2-A980-450B-BFB7-D18A8FDAB4D7}" type="slidenum">
              <a:rPr lang="en-GB"/>
              <a:pPr>
                <a:defRPr/>
              </a:pPr>
              <a:t>‹#›</a:t>
            </a:fld>
            <a:endParaRPr lang="en-GB"/>
          </a:p>
        </p:txBody>
      </p:sp>
    </p:spTree>
    <p:extLst>
      <p:ext uri="{BB962C8B-B14F-4D97-AF65-F5344CB8AC3E}">
        <p14:creationId xmlns:p14="http://schemas.microsoft.com/office/powerpoint/2010/main" val="34753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DB907D26-17C8-48D1-B5DC-80B88A1D78F0}"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6949C-2EB4-46C1-AE2F-32C3DCA0A711}" type="slidenum">
              <a:rPr lang="en-GB"/>
              <a:pPr>
                <a:defRPr/>
              </a:pPr>
              <a:t>‹#›</a:t>
            </a:fld>
            <a:endParaRPr lang="en-GB"/>
          </a:p>
        </p:txBody>
      </p:sp>
    </p:spTree>
    <p:extLst>
      <p:ext uri="{BB962C8B-B14F-4D97-AF65-F5344CB8AC3E}">
        <p14:creationId xmlns:p14="http://schemas.microsoft.com/office/powerpoint/2010/main" val="31205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EBA6883B-D86E-44EB-996B-6ECF05B42E5B}"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A440CD-12BE-46BD-8DB6-0366C47A020E}" type="slidenum">
              <a:rPr lang="en-GB"/>
              <a:pPr>
                <a:defRPr/>
              </a:pPr>
              <a:t>‹#›</a:t>
            </a:fld>
            <a:endParaRPr lang="en-GB"/>
          </a:p>
        </p:txBody>
      </p:sp>
    </p:spTree>
    <p:extLst>
      <p:ext uri="{BB962C8B-B14F-4D97-AF65-F5344CB8AC3E}">
        <p14:creationId xmlns:p14="http://schemas.microsoft.com/office/powerpoint/2010/main" val="153053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90C7A070-C065-4DAB-BEB9-B5EDF24919E8}"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AC90AC-9C6B-4854-BBB3-C991BA32A5DB}" type="slidenum">
              <a:rPr lang="en-GB"/>
              <a:pPr>
                <a:defRPr/>
              </a:pPr>
              <a:t>‹#›</a:t>
            </a:fld>
            <a:endParaRPr lang="en-GB"/>
          </a:p>
        </p:txBody>
      </p:sp>
    </p:spTree>
    <p:extLst>
      <p:ext uri="{BB962C8B-B14F-4D97-AF65-F5344CB8AC3E}">
        <p14:creationId xmlns:p14="http://schemas.microsoft.com/office/powerpoint/2010/main" val="363805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1070EFF7-8D3D-4A2C-8A68-7BA23944B911}" type="datetimeFigureOut">
              <a:rPr lang="en-GB"/>
              <a:pPr>
                <a:defRPr/>
              </a:pPr>
              <a:t>02/03/2020</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9153F0D-A7FF-47D4-9CD8-1B65EB35FBED}" type="slidenum">
              <a:rPr lang="en-GB"/>
              <a:pPr>
                <a:defRPr/>
              </a:pPr>
              <a:t>‹#›</a:t>
            </a:fld>
            <a:endParaRPr lang="en-GB"/>
          </a:p>
        </p:txBody>
      </p:sp>
    </p:spTree>
    <p:extLst>
      <p:ext uri="{BB962C8B-B14F-4D97-AF65-F5344CB8AC3E}">
        <p14:creationId xmlns:p14="http://schemas.microsoft.com/office/powerpoint/2010/main" val="416333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ED6DE5A3-1439-4B82-BA6F-E0E618A64FCB}" type="datetimeFigureOut">
              <a:rPr lang="en-GB"/>
              <a:pPr>
                <a:defRPr/>
              </a:pPr>
              <a:t>02/03/2020</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EB5347-7E36-4AE2-BDD7-8580611C056F}" type="slidenum">
              <a:rPr lang="en-GB"/>
              <a:pPr>
                <a:defRPr/>
              </a:pPr>
              <a:t>‹#›</a:t>
            </a:fld>
            <a:endParaRPr lang="en-GB"/>
          </a:p>
        </p:txBody>
      </p:sp>
    </p:spTree>
    <p:extLst>
      <p:ext uri="{BB962C8B-B14F-4D97-AF65-F5344CB8AC3E}">
        <p14:creationId xmlns:p14="http://schemas.microsoft.com/office/powerpoint/2010/main" val="237071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32F14A32-FE93-4B9A-8361-BB29ED6E0425}" type="datetimeFigureOut">
              <a:rPr lang="en-GB"/>
              <a:pPr>
                <a:defRPr/>
              </a:pPr>
              <a:t>02/03/2020</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1BE44B0B-84A8-45C9-9D84-9FC0CEDC586B}" type="slidenum">
              <a:rPr lang="en-GB"/>
              <a:pPr>
                <a:defRPr/>
              </a:pPr>
              <a:t>‹#›</a:t>
            </a:fld>
            <a:endParaRPr lang="en-GB"/>
          </a:p>
        </p:txBody>
      </p:sp>
    </p:spTree>
    <p:extLst>
      <p:ext uri="{BB962C8B-B14F-4D97-AF65-F5344CB8AC3E}">
        <p14:creationId xmlns:p14="http://schemas.microsoft.com/office/powerpoint/2010/main" val="40172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1491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5604D5D2-0FE1-4DA4-8023-034A2105A21D}"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F4A3A20-E04A-45D9-A08B-5EBFE0939700}" type="slidenum">
              <a:rPr lang="en-GB"/>
              <a:pPr>
                <a:defRPr/>
              </a:pPr>
              <a:t>‹#›</a:t>
            </a:fld>
            <a:endParaRPr lang="en-GB"/>
          </a:p>
        </p:txBody>
      </p:sp>
    </p:spTree>
    <p:extLst>
      <p:ext uri="{BB962C8B-B14F-4D97-AF65-F5344CB8AC3E}">
        <p14:creationId xmlns:p14="http://schemas.microsoft.com/office/powerpoint/2010/main" val="149542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A2A604B-9670-4E97-B343-53D42254CB5F}"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75B5E51-6591-427C-84B5-015DA3710C9F}" type="slidenum">
              <a:rPr lang="en-GB"/>
              <a:pPr>
                <a:defRPr/>
              </a:pPr>
              <a:t>‹#›</a:t>
            </a:fld>
            <a:endParaRPr lang="en-GB"/>
          </a:p>
        </p:txBody>
      </p:sp>
    </p:spTree>
    <p:extLst>
      <p:ext uri="{BB962C8B-B14F-4D97-AF65-F5344CB8AC3E}">
        <p14:creationId xmlns:p14="http://schemas.microsoft.com/office/powerpoint/2010/main" val="347481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BD8B6F29-CB5A-4980-9C8E-B9D54B9B6C8E}"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2A3C4-0B89-4848-9163-BDC87E980AB1}" type="slidenum">
              <a:rPr lang="en-GB"/>
              <a:pPr>
                <a:defRPr/>
              </a:pPr>
              <a:t>‹#›</a:t>
            </a:fld>
            <a:endParaRPr lang="en-GB"/>
          </a:p>
        </p:txBody>
      </p:sp>
    </p:spTree>
    <p:extLst>
      <p:ext uri="{BB962C8B-B14F-4D97-AF65-F5344CB8AC3E}">
        <p14:creationId xmlns:p14="http://schemas.microsoft.com/office/powerpoint/2010/main" val="302666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C2F6F48E-166D-459D-93F4-E8A67771D33F}"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03AD349-950F-4DF2-BAC3-F810DEE3F7B5}" type="slidenum">
              <a:rPr lang="en-GB"/>
              <a:pPr>
                <a:defRPr/>
              </a:pPr>
              <a:t>‹#›</a:t>
            </a:fld>
            <a:endParaRPr lang="en-GB"/>
          </a:p>
        </p:txBody>
      </p:sp>
    </p:spTree>
    <p:extLst>
      <p:ext uri="{BB962C8B-B14F-4D97-AF65-F5344CB8AC3E}">
        <p14:creationId xmlns:p14="http://schemas.microsoft.com/office/powerpoint/2010/main" val="189371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BC9AD91-C96A-4AF2-AD4F-3EEAE14239B6}"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57A79E-734C-414C-B2CD-D0A516B3CD9F}" type="slidenum">
              <a:rPr lang="en-GB"/>
              <a:pPr>
                <a:defRPr/>
              </a:pPr>
              <a:t>‹#›</a:t>
            </a:fld>
            <a:endParaRPr lang="en-GB"/>
          </a:p>
        </p:txBody>
      </p:sp>
    </p:spTree>
    <p:extLst>
      <p:ext uri="{BB962C8B-B14F-4D97-AF65-F5344CB8AC3E}">
        <p14:creationId xmlns:p14="http://schemas.microsoft.com/office/powerpoint/2010/main" val="13930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3E6AC9E-03A1-4CAD-8D46-466D251AE2E5}"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4D7C7BD-E2F0-4A7D-A022-593E822490C3}" type="slidenum">
              <a:rPr lang="en-GB"/>
              <a:pPr>
                <a:defRPr/>
              </a:pPr>
              <a:t>‹#›</a:t>
            </a:fld>
            <a:endParaRPr lang="en-GB"/>
          </a:p>
        </p:txBody>
      </p:sp>
    </p:spTree>
    <p:extLst>
      <p:ext uri="{BB962C8B-B14F-4D97-AF65-F5344CB8AC3E}">
        <p14:creationId xmlns:p14="http://schemas.microsoft.com/office/powerpoint/2010/main" val="4089017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981DE3AD-B744-4FE3-A5D6-FF6460D36260}"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0494DD-B3D2-45C3-A468-CAD03A9C4469}" type="slidenum">
              <a:rPr lang="en-GB"/>
              <a:pPr>
                <a:defRPr/>
              </a:pPr>
              <a:t>‹#›</a:t>
            </a:fld>
            <a:endParaRPr lang="en-GB"/>
          </a:p>
        </p:txBody>
      </p:sp>
    </p:spTree>
    <p:extLst>
      <p:ext uri="{BB962C8B-B14F-4D97-AF65-F5344CB8AC3E}">
        <p14:creationId xmlns:p14="http://schemas.microsoft.com/office/powerpoint/2010/main" val="16539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7C4E180D-1A34-47AF-BA6D-9D35778C48FD}"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7A7E3D7-9FDD-47DF-ADAA-3C5E1F45A682}" type="slidenum">
              <a:rPr lang="en-GB"/>
              <a:pPr>
                <a:defRPr/>
              </a:pPr>
              <a:t>‹#›</a:t>
            </a:fld>
            <a:endParaRPr lang="en-GB"/>
          </a:p>
        </p:txBody>
      </p:sp>
    </p:spTree>
    <p:extLst>
      <p:ext uri="{BB962C8B-B14F-4D97-AF65-F5344CB8AC3E}">
        <p14:creationId xmlns:p14="http://schemas.microsoft.com/office/powerpoint/2010/main" val="311891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680B24AE-FA79-4A46-AD6D-DA65CDCAFFD3}" type="datetimeFigureOut">
              <a:rPr lang="en-GB"/>
              <a:pPr>
                <a:defRPr/>
              </a:pPr>
              <a:t>02/03/2020</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B441E86-56D6-4828-ACFA-86DCF5046DA3}" type="slidenum">
              <a:rPr lang="en-GB"/>
              <a:pPr>
                <a:defRPr/>
              </a:pPr>
              <a:t>‹#›</a:t>
            </a:fld>
            <a:endParaRPr lang="en-GB"/>
          </a:p>
        </p:txBody>
      </p:sp>
    </p:spTree>
    <p:extLst>
      <p:ext uri="{BB962C8B-B14F-4D97-AF65-F5344CB8AC3E}">
        <p14:creationId xmlns:p14="http://schemas.microsoft.com/office/powerpoint/2010/main" val="522290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BC3A6298-2582-4017-85C9-FA331FCD9709}" type="datetimeFigureOut">
              <a:rPr lang="en-GB"/>
              <a:pPr>
                <a:defRPr/>
              </a:pPr>
              <a:t>02/03/2020</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14D1836-2470-49D0-A648-613A03BE9489}" type="slidenum">
              <a:rPr lang="en-GB"/>
              <a:pPr>
                <a:defRPr/>
              </a:pPr>
              <a:t>‹#›</a:t>
            </a:fld>
            <a:endParaRPr lang="en-GB"/>
          </a:p>
        </p:txBody>
      </p:sp>
    </p:spTree>
    <p:extLst>
      <p:ext uri="{BB962C8B-B14F-4D97-AF65-F5344CB8AC3E}">
        <p14:creationId xmlns:p14="http://schemas.microsoft.com/office/powerpoint/2010/main" val="3740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43925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FF4F48A-3F2C-4DE3-8AFB-BBEFE6F76BE1}" type="datetimeFigureOut">
              <a:rPr lang="en-GB"/>
              <a:pPr>
                <a:defRPr/>
              </a:pPr>
              <a:t>02/03/2020</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01777BBF-73A1-423E-A42C-7DED16FD9857}" type="slidenum">
              <a:rPr lang="en-GB"/>
              <a:pPr>
                <a:defRPr/>
              </a:pPr>
              <a:t>‹#›</a:t>
            </a:fld>
            <a:endParaRPr lang="en-GB"/>
          </a:p>
        </p:txBody>
      </p:sp>
    </p:spTree>
    <p:extLst>
      <p:ext uri="{BB962C8B-B14F-4D97-AF65-F5344CB8AC3E}">
        <p14:creationId xmlns:p14="http://schemas.microsoft.com/office/powerpoint/2010/main" val="236166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3D014627-C49C-4E33-B806-8E07E1335B86}"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E77C73-AAE4-4102-89A0-64076B84C323}" type="slidenum">
              <a:rPr lang="en-GB"/>
              <a:pPr>
                <a:defRPr/>
              </a:pPr>
              <a:t>‹#›</a:t>
            </a:fld>
            <a:endParaRPr lang="en-GB"/>
          </a:p>
        </p:txBody>
      </p:sp>
    </p:spTree>
    <p:extLst>
      <p:ext uri="{BB962C8B-B14F-4D97-AF65-F5344CB8AC3E}">
        <p14:creationId xmlns:p14="http://schemas.microsoft.com/office/powerpoint/2010/main" val="84859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9DD7AB6D-D02C-4B92-B07C-87D661FB7B7E}"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8C2178-5180-4705-9DD7-561543BC0B84}" type="slidenum">
              <a:rPr lang="en-GB"/>
              <a:pPr>
                <a:defRPr/>
              </a:pPr>
              <a:t>‹#›</a:t>
            </a:fld>
            <a:endParaRPr lang="en-GB"/>
          </a:p>
        </p:txBody>
      </p:sp>
    </p:spTree>
    <p:extLst>
      <p:ext uri="{BB962C8B-B14F-4D97-AF65-F5344CB8AC3E}">
        <p14:creationId xmlns:p14="http://schemas.microsoft.com/office/powerpoint/2010/main" val="37742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6F3A3D5-877B-4D66-94F2-4B90695F72CA}"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C0BB30-1C2E-4132-9D6E-8CA441A6A1D8}" type="slidenum">
              <a:rPr lang="en-GB"/>
              <a:pPr>
                <a:defRPr/>
              </a:pPr>
              <a:t>‹#›</a:t>
            </a:fld>
            <a:endParaRPr lang="en-GB"/>
          </a:p>
        </p:txBody>
      </p:sp>
    </p:spTree>
    <p:extLst>
      <p:ext uri="{BB962C8B-B14F-4D97-AF65-F5344CB8AC3E}">
        <p14:creationId xmlns:p14="http://schemas.microsoft.com/office/powerpoint/2010/main" val="2059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36D4CB7E-A461-4F58-8853-FB4285A83BC4}"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A7090C-A7B8-4369-B297-57694D8A220D}" type="slidenum">
              <a:rPr lang="en-GB"/>
              <a:pPr>
                <a:defRPr/>
              </a:pPr>
              <a:t>‹#›</a:t>
            </a:fld>
            <a:endParaRPr lang="en-GB"/>
          </a:p>
        </p:txBody>
      </p:sp>
    </p:spTree>
    <p:extLst>
      <p:ext uri="{BB962C8B-B14F-4D97-AF65-F5344CB8AC3E}">
        <p14:creationId xmlns:p14="http://schemas.microsoft.com/office/powerpoint/2010/main" val="239198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9BF6CFB-ECDB-4823-8774-17C23DCBF0FA}"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5FDE8A-E1CA-4230-ABD3-640ABC1FF170}" type="slidenum">
              <a:rPr lang="en-GB"/>
              <a:pPr>
                <a:defRPr/>
              </a:pPr>
              <a:t>‹#›</a:t>
            </a:fld>
            <a:endParaRPr lang="en-GB"/>
          </a:p>
        </p:txBody>
      </p:sp>
    </p:spTree>
    <p:extLst>
      <p:ext uri="{BB962C8B-B14F-4D97-AF65-F5344CB8AC3E}">
        <p14:creationId xmlns:p14="http://schemas.microsoft.com/office/powerpoint/2010/main" val="25729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915EF296-78A8-4ECF-B860-D446362D4E50}"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633F89-D885-42BE-9952-DEC1892210CB}" type="slidenum">
              <a:rPr lang="en-GB"/>
              <a:pPr>
                <a:defRPr/>
              </a:pPr>
              <a:t>‹#›</a:t>
            </a:fld>
            <a:endParaRPr lang="en-GB"/>
          </a:p>
        </p:txBody>
      </p:sp>
    </p:spTree>
    <p:extLst>
      <p:ext uri="{BB962C8B-B14F-4D97-AF65-F5344CB8AC3E}">
        <p14:creationId xmlns:p14="http://schemas.microsoft.com/office/powerpoint/2010/main" val="2346738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A6B0A4C7-7FA6-42C3-82B1-E12D8A53D1CE}"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778252-A4D2-4254-A93D-0DAD4066EC13}" type="slidenum">
              <a:rPr lang="en-GB"/>
              <a:pPr>
                <a:defRPr/>
              </a:pPr>
              <a:t>‹#›</a:t>
            </a:fld>
            <a:endParaRPr lang="en-GB"/>
          </a:p>
        </p:txBody>
      </p:sp>
    </p:spTree>
    <p:extLst>
      <p:ext uri="{BB962C8B-B14F-4D97-AF65-F5344CB8AC3E}">
        <p14:creationId xmlns:p14="http://schemas.microsoft.com/office/powerpoint/2010/main" val="187542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022CD633-625D-4C68-B3A4-45862D986DB9}"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D0B2FEC-B92E-4793-BF69-0E2617EC29E2}" type="slidenum">
              <a:rPr lang="en-GB"/>
              <a:pPr>
                <a:defRPr/>
              </a:pPr>
              <a:t>‹#›</a:t>
            </a:fld>
            <a:endParaRPr lang="en-GB"/>
          </a:p>
        </p:txBody>
      </p:sp>
    </p:spTree>
    <p:extLst>
      <p:ext uri="{BB962C8B-B14F-4D97-AF65-F5344CB8AC3E}">
        <p14:creationId xmlns:p14="http://schemas.microsoft.com/office/powerpoint/2010/main" val="279156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AB043865-47F1-438F-9778-600F2AF0C936}" type="datetimeFigureOut">
              <a:rPr lang="en-GB"/>
              <a:pPr>
                <a:defRPr/>
              </a:pPr>
              <a:t>02/03/2020</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4B7C634-B819-4803-B46A-7D1119DB9B67}" type="slidenum">
              <a:rPr lang="en-GB"/>
              <a:pPr>
                <a:defRPr/>
              </a:pPr>
              <a:t>‹#›</a:t>
            </a:fld>
            <a:endParaRPr lang="en-GB"/>
          </a:p>
        </p:txBody>
      </p:sp>
    </p:spTree>
    <p:extLst>
      <p:ext uri="{BB962C8B-B14F-4D97-AF65-F5344CB8AC3E}">
        <p14:creationId xmlns:p14="http://schemas.microsoft.com/office/powerpoint/2010/main" val="10859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12003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F2AC71D2-1319-482E-89F8-00D53D25DA87}" type="datetimeFigureOut">
              <a:rPr lang="en-GB"/>
              <a:pPr>
                <a:defRPr/>
              </a:pPr>
              <a:t>02/03/2020</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96EC93C-BBC2-4989-8D50-52DA14A94264}" type="slidenum">
              <a:rPr lang="en-GB"/>
              <a:pPr>
                <a:defRPr/>
              </a:pPr>
              <a:t>‹#›</a:t>
            </a:fld>
            <a:endParaRPr lang="en-GB"/>
          </a:p>
        </p:txBody>
      </p:sp>
    </p:spTree>
    <p:extLst>
      <p:ext uri="{BB962C8B-B14F-4D97-AF65-F5344CB8AC3E}">
        <p14:creationId xmlns:p14="http://schemas.microsoft.com/office/powerpoint/2010/main" val="1358877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E49B55D-B634-42AB-8ED0-26C013529363}" type="datetimeFigureOut">
              <a:rPr lang="en-GB"/>
              <a:pPr>
                <a:defRPr/>
              </a:pPr>
              <a:t>02/03/2020</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29E862D5-90AE-4A1A-8A14-56631711005B}" type="slidenum">
              <a:rPr lang="en-GB"/>
              <a:pPr>
                <a:defRPr/>
              </a:pPr>
              <a:t>‹#›</a:t>
            </a:fld>
            <a:endParaRPr lang="en-GB"/>
          </a:p>
        </p:txBody>
      </p:sp>
    </p:spTree>
    <p:extLst>
      <p:ext uri="{BB962C8B-B14F-4D97-AF65-F5344CB8AC3E}">
        <p14:creationId xmlns:p14="http://schemas.microsoft.com/office/powerpoint/2010/main" val="230211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AEA34E3A-CC14-4699-B947-A2CAA2910A7E}"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0A2B12-4FA4-4977-B6F0-EFDC7722E45A}" type="slidenum">
              <a:rPr lang="en-GB"/>
              <a:pPr>
                <a:defRPr/>
              </a:pPr>
              <a:t>‹#›</a:t>
            </a:fld>
            <a:endParaRPr lang="en-GB"/>
          </a:p>
        </p:txBody>
      </p:sp>
    </p:spTree>
    <p:extLst>
      <p:ext uri="{BB962C8B-B14F-4D97-AF65-F5344CB8AC3E}">
        <p14:creationId xmlns:p14="http://schemas.microsoft.com/office/powerpoint/2010/main" val="96303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8AF0A979-9A6A-4E79-B792-C1A23FF3C8E0}" type="datetimeFigureOut">
              <a:rPr lang="en-GB"/>
              <a:pPr>
                <a:defRPr/>
              </a:pPr>
              <a:t>02/03/2020</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9EAFA7-4DB6-4BBA-B44C-4F8A99EFBF5B}" type="slidenum">
              <a:rPr lang="en-GB"/>
              <a:pPr>
                <a:defRPr/>
              </a:pPr>
              <a:t>‹#›</a:t>
            </a:fld>
            <a:endParaRPr lang="en-GB"/>
          </a:p>
        </p:txBody>
      </p:sp>
    </p:spTree>
    <p:extLst>
      <p:ext uri="{BB962C8B-B14F-4D97-AF65-F5344CB8AC3E}">
        <p14:creationId xmlns:p14="http://schemas.microsoft.com/office/powerpoint/2010/main" val="2725907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35416DB-4163-4A81-8E73-D42F78964737}"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893060-CE1F-4DAD-8C36-E523CEC1ACF0}" type="slidenum">
              <a:rPr lang="en-GB"/>
              <a:pPr>
                <a:defRPr/>
              </a:pPr>
              <a:t>‹#›</a:t>
            </a:fld>
            <a:endParaRPr lang="en-GB"/>
          </a:p>
        </p:txBody>
      </p:sp>
    </p:spTree>
    <p:extLst>
      <p:ext uri="{BB962C8B-B14F-4D97-AF65-F5344CB8AC3E}">
        <p14:creationId xmlns:p14="http://schemas.microsoft.com/office/powerpoint/2010/main" val="3449256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F8EDB4D-DDB9-493A-9A76-A23AE0C5ACAC}" type="datetimeFigureOut">
              <a:rPr lang="en-GB"/>
              <a:pPr>
                <a:defRPr/>
              </a:pPr>
              <a:t>02/03/2020</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895823-5202-4177-9603-1D980A48B9E4}" type="slidenum">
              <a:rPr lang="en-GB"/>
              <a:pPr>
                <a:defRPr/>
              </a:pPr>
              <a:t>‹#›</a:t>
            </a:fld>
            <a:endParaRPr lang="en-GB"/>
          </a:p>
        </p:txBody>
      </p:sp>
    </p:spTree>
    <p:extLst>
      <p:ext uri="{BB962C8B-B14F-4D97-AF65-F5344CB8AC3E}">
        <p14:creationId xmlns:p14="http://schemas.microsoft.com/office/powerpoint/2010/main" val="4165822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81994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3216033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651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8384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1261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981578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7152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fld id="{F9D21D61-E420-4D6E-89FE-C192939FB217}" type="datetimeFigureOut">
              <a:rPr lang="en-GB" smtClean="0"/>
              <a:t>02/03/2020</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3"/>
          <p:cNvSpPr>
            <a:spLocks noGrp="1"/>
          </p:cNvSpPr>
          <p:nvPr>
            <p:ph type="sldNum" sz="quarter" idx="12"/>
          </p:nvPr>
        </p:nvSpPr>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4217771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56246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257930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95334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02/03/2020</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86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3259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5315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02/03/2020</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7406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D4DA44C-6684-430E-884D-E47181C2FF59}" type="datetimeFigureOut">
              <a:rPr lang="en-GB" smtClean="0"/>
              <a:t>02/03/2020</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78E983D-A37A-4C12-A2F7-F2E9EA97D9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9D895C-A050-43D4-A151-41C44C3C2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21A6421-BB9D-419E-A977-7694F204F44E}" type="datetimeFigureOut">
              <a:rPr lang="en-GB"/>
              <a:pPr>
                <a:defRPr/>
              </a:pPr>
              <a:t>02/03/2020</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C5810788-3957-479D-B345-C0E50412F15A}" type="slidenum">
              <a:rPr lang="en-GB"/>
              <a:pPr>
                <a:defRPr/>
              </a:pPr>
              <a:t>‹#›</a:t>
            </a:fld>
            <a:endParaRPr lang="en-GB"/>
          </a:p>
        </p:txBody>
      </p:sp>
      <p:pic>
        <p:nvPicPr>
          <p:cNvPr id="3079"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2B3C53EC-AB81-48CF-BAE7-BD5CF2F0007F}" type="datetimeFigureOut">
              <a:rPr lang="en-GB"/>
              <a:pPr>
                <a:defRPr/>
              </a:pPr>
              <a:t>02/03/2020</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FBEA17CE-2B32-4EDD-B796-C7B7EFBE3309}" type="slidenum">
              <a:rPr lang="en-GB"/>
              <a:pPr>
                <a:defRPr/>
              </a:pPr>
              <a:t>‹#›</a:t>
            </a:fld>
            <a:endParaRPr lang="en-GB"/>
          </a:p>
        </p:txBody>
      </p:sp>
      <p:pic>
        <p:nvPicPr>
          <p:cNvPr id="4103"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EA3D291-9209-4610-B9FD-8C4C60F02B3C}" type="datetimeFigureOut">
              <a:rPr lang="en-GB"/>
              <a:pPr>
                <a:defRPr/>
              </a:pPr>
              <a:t>02/03/2020</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B5DD5361-AC27-46CB-A431-B16D523140DE}" type="slidenum">
              <a:rPr lang="en-GB"/>
              <a:pPr>
                <a:defRPr/>
              </a:pPr>
              <a:t>‹#›</a:t>
            </a:fld>
            <a:endParaRPr lang="en-GB"/>
          </a:p>
        </p:txBody>
      </p:sp>
      <p:pic>
        <p:nvPicPr>
          <p:cNvPr id="5127"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fld id="{F9D21D61-E420-4D6E-89FE-C192939FB217}" type="datetimeFigureOut">
              <a:rPr lang="en-GB" smtClean="0"/>
              <a:t>02/03/2020</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fld id="{C687AFCC-D702-4C97-BA22-A352D5427EED}" type="slidenum">
              <a:rPr lang="en-GB" smtClean="0"/>
              <a:t>‹#›</a:t>
            </a:fld>
            <a:endParaRPr lang="en-GB"/>
          </a:p>
        </p:txBody>
      </p:sp>
      <p:pic>
        <p:nvPicPr>
          <p:cNvPr id="1031"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clgapps.communities.gov.uk/imd/iod_index.html" TargetMode="External"/><Relationship Id="rId2" Type="http://schemas.openxmlformats.org/officeDocument/2006/relationships/hyperlink" Target="https://www.gov.uk/government/statistics/english-indices-of-deprivation-2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14249"/>
            <a:ext cx="9144000" cy="150455"/>
          </a:xfrm>
          <a:prstGeom prst="rect">
            <a:avLst/>
          </a:prstGeom>
          <a:solidFill>
            <a:srgbClr val="2EB6C8"/>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Indices of Deprivation 2019</a:t>
            </a:r>
            <a:r>
              <a:rPr lang="en-GB" dirty="0" smtClean="0">
                <a:solidFill>
                  <a:schemeClr val="bg1"/>
                </a:solidFill>
              </a:rPr>
              <a:t/>
            </a:r>
            <a:br>
              <a:rPr lang="en-GB" dirty="0" smtClean="0">
                <a:solidFill>
                  <a:schemeClr val="bg1"/>
                </a:solidFill>
              </a:rPr>
            </a:br>
            <a:r>
              <a:rPr lang="en-GB" sz="1400" dirty="0" smtClean="0">
                <a:solidFill>
                  <a:schemeClr val="bg1"/>
                </a:solidFill>
              </a:rPr>
              <a:t>Milton Keynes </a:t>
            </a:r>
            <a:endParaRPr lang="en-GB" sz="1400" dirty="0">
              <a:solidFill>
                <a:schemeClr val="bg1"/>
              </a:solidFill>
            </a:endParaRPr>
          </a:p>
        </p:txBody>
      </p:sp>
      <p:sp>
        <p:nvSpPr>
          <p:cNvPr id="11" name="Title 2"/>
          <p:cNvSpPr>
            <a:spLocks noGrp="1"/>
          </p:cNvSpPr>
          <p:nvPr>
            <p:ph type="ctrTitle"/>
          </p:nvPr>
        </p:nvSpPr>
        <p:spPr>
          <a:xfrm>
            <a:off x="1839600" y="2583000"/>
            <a:ext cx="5464800" cy="1692000"/>
          </a:xfrm>
        </p:spPr>
        <p:txBody>
          <a:bodyPr>
            <a:noAutofit/>
          </a:bodyPr>
          <a:lstStyle/>
          <a:p>
            <a:pPr lvl="0">
              <a:lnSpc>
                <a:spcPct val="120000"/>
              </a:lnSpc>
            </a:pPr>
            <a:r>
              <a:rPr lang="en-GB" altLang="en-US" sz="3200" b="1" dirty="0" smtClean="0"/>
              <a:t>Indices </a:t>
            </a:r>
            <a:r>
              <a:rPr lang="en-GB" altLang="en-US" sz="3200" b="1" dirty="0"/>
              <a:t>of </a:t>
            </a:r>
            <a:r>
              <a:rPr lang="en-GB" altLang="en-US" sz="3200" b="1" dirty="0" smtClean="0"/>
              <a:t>Deprivation 2019</a:t>
            </a:r>
            <a:br>
              <a:rPr lang="en-GB" altLang="en-US" sz="3200" b="1" dirty="0" smtClean="0"/>
            </a:br>
            <a:r>
              <a:rPr lang="en-GB" altLang="en-US" sz="3600" b="1" dirty="0" smtClean="0"/>
              <a:t/>
            </a:r>
            <a:br>
              <a:rPr lang="en-GB" altLang="en-US" sz="3600" b="1" dirty="0" smtClean="0"/>
            </a:br>
            <a:r>
              <a:rPr lang="en-GB" altLang="en-US" sz="2800" b="1" dirty="0" smtClean="0"/>
              <a:t>Milton </a:t>
            </a:r>
            <a:r>
              <a:rPr lang="en-GB" altLang="en-US" sz="2800" b="1" dirty="0"/>
              <a:t>Keynes </a:t>
            </a:r>
            <a:r>
              <a:rPr lang="en-GB" altLang="en-US" sz="2800" b="1" dirty="0" smtClean="0"/>
              <a:t>Council</a:t>
            </a:r>
            <a:endParaRPr lang="en-GB" sz="4000" dirty="0">
              <a:solidFill>
                <a:schemeClr val="tx1"/>
              </a:solidFill>
            </a:endParaRPr>
          </a:p>
        </p:txBody>
      </p:sp>
      <p:sp>
        <p:nvSpPr>
          <p:cNvPr id="12" name="Subtitle 1"/>
          <p:cNvSpPr>
            <a:spLocks noGrp="1"/>
          </p:cNvSpPr>
          <p:nvPr>
            <p:ph type="subTitle" idx="1"/>
          </p:nvPr>
        </p:nvSpPr>
        <p:spPr>
          <a:xfrm>
            <a:off x="268664" y="5953202"/>
            <a:ext cx="1976264" cy="769640"/>
          </a:xfrm>
        </p:spPr>
        <p:txBody>
          <a:bodyPr>
            <a:normAutofit fontScale="77500" lnSpcReduction="20000"/>
          </a:bodyPr>
          <a:lstStyle/>
          <a:p>
            <a:pPr lvl="0" algn="l"/>
            <a:r>
              <a:rPr lang="en-GB" altLang="en-US" sz="1600" dirty="0" smtClean="0"/>
              <a:t>Produced </a:t>
            </a:r>
            <a:r>
              <a:rPr lang="en-GB" altLang="en-US" sz="1600" dirty="0"/>
              <a:t>by</a:t>
            </a:r>
          </a:p>
          <a:p>
            <a:pPr lvl="0" algn="l"/>
            <a:r>
              <a:rPr lang="en-GB" altLang="en-US" sz="1600" dirty="0" smtClean="0"/>
              <a:t>Population Health, Evidence &amp; </a:t>
            </a:r>
            <a:r>
              <a:rPr lang="en-GB" altLang="en-US" sz="1600" dirty="0"/>
              <a:t>Intelligence</a:t>
            </a:r>
          </a:p>
          <a:p>
            <a:pPr lvl="0" algn="l"/>
            <a:r>
              <a:rPr lang="en-GB" altLang="en-US" sz="1600" dirty="0" smtClean="0"/>
              <a:t>January 2020</a:t>
            </a:r>
            <a:endParaRPr lang="en-GB" altLang="en-US" sz="1600" dirty="0"/>
          </a:p>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5739722"/>
            <a:ext cx="6644654" cy="999746"/>
          </a:xfrm>
          <a:prstGeom prst="rect">
            <a:avLst/>
          </a:prstGeom>
        </p:spPr>
      </p:pic>
      <p:sp>
        <p:nvSpPr>
          <p:cNvPr id="13" name="TextBox 12"/>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Tree>
    <p:extLst>
      <p:ext uri="{BB962C8B-B14F-4D97-AF65-F5344CB8AC3E}">
        <p14:creationId xmlns:p14="http://schemas.microsoft.com/office/powerpoint/2010/main" val="7938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 based on average points score for Key Stage 2 and 4 attainment, proportion of secondary school (authorised and unauthorised) absences, proportion of young people not staying on in education above age 16, and young people aged 21 not entering higher education. </a:t>
            </a:r>
            <a:endParaRPr lang="en-GB" sz="9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Children</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and Young People</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7: Distribution of Children</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Young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65889" y="1791812"/>
            <a:ext cx="4342125" cy="2331793"/>
            <a:chOff x="4600971" y="1678086"/>
            <a:chExt cx="4221032" cy="2300727"/>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585" t="46703" r="33564" b="9051"/>
            <a:stretch/>
          </p:blipFill>
          <p:spPr>
            <a:xfrm>
              <a:off x="4600971" y="1678086"/>
              <a:ext cx="2089495" cy="230072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43" t="46702" r="35280" b="9051"/>
            <a:stretch/>
          </p:blipFill>
          <p:spPr>
            <a:xfrm>
              <a:off x="6738449" y="1685615"/>
              <a:ext cx="2083554" cy="2293198"/>
            </a:xfrm>
            <a:prstGeom prst="rect">
              <a:avLst/>
            </a:prstGeom>
          </p:spPr>
        </p:pic>
      </p:grpSp>
      <p:grpSp>
        <p:nvGrpSpPr>
          <p:cNvPr id="13" name="Group 12"/>
          <p:cNvGrpSpPr/>
          <p:nvPr/>
        </p:nvGrpSpPr>
        <p:grpSpPr>
          <a:xfrm>
            <a:off x="4573357" y="3772198"/>
            <a:ext cx="2812677" cy="284380"/>
            <a:chOff x="3809254" y="1679020"/>
            <a:chExt cx="2812677" cy="284380"/>
          </a:xfrm>
        </p:grpSpPr>
        <p:sp>
          <p:nvSpPr>
            <p:cNvPr id="24" name="TextBox 23"/>
            <p:cNvSpPr txBox="1"/>
            <p:nvPr/>
          </p:nvSpPr>
          <p:spPr>
            <a:xfrm>
              <a:off x="6020684" y="167902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809254" y="167902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744822"/>
            <a:ext cx="3535509" cy="5001869"/>
            <a:chOff x="183102" y="1744822"/>
            <a:chExt cx="3535509" cy="500186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744822"/>
              <a:ext cx="3535509" cy="5001869"/>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213384" y="4725144"/>
              <a:ext cx="505227" cy="1570785"/>
            </a:xfrm>
            <a:prstGeom prst="rect">
              <a:avLst/>
            </a:prstGeom>
          </p:spPr>
        </p:pic>
      </p:grpSp>
    </p:spTree>
    <p:extLst>
      <p:ext uri="{BB962C8B-B14F-4D97-AF65-F5344CB8AC3E}">
        <p14:creationId xmlns:p14="http://schemas.microsoft.com/office/powerpoint/2010/main" val="266797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defRPr/>
            </a:pPr>
            <a:r>
              <a:rPr lang="en-GB" sz="1000" dirty="0"/>
              <a:t>Based on two indicators: Adult skills and English language proficiency. Adult skills is the proportion of working age adults with no or low qualifications. English language proficiency is the proportion of working age adults who cannot speak English or cannot speak English well.</a:t>
            </a:r>
            <a:endParaRPr kumimoji="0" lang="en-GB"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Adult Skills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8: Distribution of Adult</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Skills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88614" y="1742909"/>
            <a:ext cx="4296675" cy="2429598"/>
            <a:chOff x="4640980" y="1676184"/>
            <a:chExt cx="4160667" cy="229606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434" t="46698" r="36315" b="9051"/>
            <a:stretch/>
          </p:blipFill>
          <p:spPr>
            <a:xfrm>
              <a:off x="4640980" y="1676184"/>
              <a:ext cx="1987451" cy="2293528"/>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386" t="46807" r="35308" b="9051"/>
            <a:stretch/>
          </p:blipFill>
          <p:spPr>
            <a:xfrm>
              <a:off x="6694732" y="1676184"/>
              <a:ext cx="2106915" cy="2296064"/>
            </a:xfrm>
            <a:prstGeom prst="rect">
              <a:avLst/>
            </a:prstGeom>
          </p:spPr>
        </p:pic>
      </p:grpSp>
      <p:grpSp>
        <p:nvGrpSpPr>
          <p:cNvPr id="13" name="Group 12"/>
          <p:cNvGrpSpPr/>
          <p:nvPr/>
        </p:nvGrpSpPr>
        <p:grpSpPr>
          <a:xfrm>
            <a:off x="4663501" y="3743857"/>
            <a:ext cx="2647247" cy="284380"/>
            <a:chOff x="3701589" y="3732938"/>
            <a:chExt cx="2647247" cy="284380"/>
          </a:xfrm>
        </p:grpSpPr>
        <p:sp>
          <p:nvSpPr>
            <p:cNvPr id="24" name="TextBox 23"/>
            <p:cNvSpPr txBox="1"/>
            <p:nvPr/>
          </p:nvSpPr>
          <p:spPr>
            <a:xfrm>
              <a:off x="5747589" y="373293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701589" y="373293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3"/>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57318"/>
            <a:ext cx="3637439" cy="5146075"/>
            <a:chOff x="183102" y="1657318"/>
            <a:chExt cx="3637439" cy="5146075"/>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02" y="1657318"/>
              <a:ext cx="3637439" cy="5146075"/>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8398"/>
            <a:stretch/>
          </p:blipFill>
          <p:spPr>
            <a:xfrm>
              <a:off x="3314587" y="4797152"/>
              <a:ext cx="505227" cy="1570785"/>
            </a:xfrm>
            <a:prstGeom prst="rect">
              <a:avLst/>
            </a:prstGeom>
          </p:spPr>
        </p:pic>
      </p:grpSp>
    </p:spTree>
    <p:extLst>
      <p:ext uri="{BB962C8B-B14F-4D97-AF65-F5344CB8AC3E}">
        <p14:creationId xmlns:p14="http://schemas.microsoft.com/office/powerpoint/2010/main" val="2030344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risk of premature death and the impairment of quality of life through poor physical or mental health. The domain measures morbidity, disability and premature mortality but not aspects of behaviour or environment that may be predictive of future health deprivation. </a:t>
            </a:r>
            <a:endParaRPr lang="en-GB" sz="5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Health</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Deprivation and Disability</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47984"/>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9: Distribution of Health</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Disability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72079" y="1786539"/>
            <a:ext cx="4329745" cy="2342338"/>
            <a:chOff x="4739270" y="1714409"/>
            <a:chExt cx="4064552" cy="2192093"/>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96" t="46768" r="36361" b="9051"/>
            <a:stretch/>
          </p:blipFill>
          <p:spPr>
            <a:xfrm>
              <a:off x="4739270" y="1714410"/>
              <a:ext cx="1989970" cy="219209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576" t="46768" r="35680" b="9051"/>
            <a:stretch/>
          </p:blipFill>
          <p:spPr>
            <a:xfrm>
              <a:off x="6813851" y="1714409"/>
              <a:ext cx="1989971" cy="2192092"/>
            </a:xfrm>
            <a:prstGeom prst="rect">
              <a:avLst/>
            </a:prstGeom>
          </p:spPr>
        </p:pic>
      </p:grpSp>
      <p:grpSp>
        <p:nvGrpSpPr>
          <p:cNvPr id="13" name="Group 12"/>
          <p:cNvGrpSpPr/>
          <p:nvPr/>
        </p:nvGrpSpPr>
        <p:grpSpPr>
          <a:xfrm>
            <a:off x="4641354" y="3677142"/>
            <a:ext cx="2773238" cy="284380"/>
            <a:chOff x="3704089" y="3516472"/>
            <a:chExt cx="2773238" cy="284380"/>
          </a:xfrm>
        </p:grpSpPr>
        <p:sp>
          <p:nvSpPr>
            <p:cNvPr id="24" name="TextBox 23"/>
            <p:cNvSpPr txBox="1"/>
            <p:nvPr/>
          </p:nvSpPr>
          <p:spPr>
            <a:xfrm>
              <a:off x="5876080" y="351647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704089" y="351647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55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787131"/>
            <a:ext cx="3551877" cy="5025026"/>
            <a:chOff x="183102" y="1787131"/>
            <a:chExt cx="3551877" cy="5025026"/>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787131"/>
              <a:ext cx="3551877" cy="5025026"/>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229752" y="4725144"/>
              <a:ext cx="505227" cy="1570785"/>
            </a:xfrm>
            <a:prstGeom prst="rect">
              <a:avLst/>
            </a:prstGeom>
          </p:spPr>
        </p:pic>
      </p:grpSp>
    </p:spTree>
    <p:extLst>
      <p:ext uri="{BB962C8B-B14F-4D97-AF65-F5344CB8AC3E}">
        <p14:creationId xmlns:p14="http://schemas.microsoft.com/office/powerpoint/2010/main" val="24835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risk of personal and material victimisation at local level. Based on the numbers of reported crime types relating to violence, burglary, theft, and criminal damage. </a:t>
            </a:r>
            <a:endParaRPr lang="en-GB" sz="6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Crime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10: Distribution of Crime</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80587" y="1792523"/>
            <a:ext cx="4312728" cy="2330370"/>
            <a:chOff x="4566107" y="1706176"/>
            <a:chExt cx="4176033" cy="222649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07" t="46947" r="34342" b="9051"/>
            <a:stretch/>
          </p:blipFill>
          <p:spPr>
            <a:xfrm>
              <a:off x="4566107" y="1706176"/>
              <a:ext cx="2058317" cy="222649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685" t="34244" r="18060" b="9051"/>
            <a:stretch/>
          </p:blipFill>
          <p:spPr>
            <a:xfrm>
              <a:off x="6683254" y="1706735"/>
              <a:ext cx="2058886" cy="2225382"/>
            </a:xfrm>
            <a:prstGeom prst="rect">
              <a:avLst/>
            </a:prstGeom>
          </p:spPr>
        </p:pic>
      </p:grpSp>
      <p:grpSp>
        <p:nvGrpSpPr>
          <p:cNvPr id="13" name="Group 12"/>
          <p:cNvGrpSpPr/>
          <p:nvPr/>
        </p:nvGrpSpPr>
        <p:grpSpPr>
          <a:xfrm>
            <a:off x="4633972" y="3667324"/>
            <a:ext cx="2760271" cy="284380"/>
            <a:chOff x="3672461" y="3622381"/>
            <a:chExt cx="2760271" cy="284380"/>
          </a:xfrm>
        </p:grpSpPr>
        <p:sp>
          <p:nvSpPr>
            <p:cNvPr id="24" name="TextBox 23"/>
            <p:cNvSpPr txBox="1"/>
            <p:nvPr/>
          </p:nvSpPr>
          <p:spPr>
            <a:xfrm>
              <a:off x="5831485" y="362238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672461" y="362238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209" y="1683325"/>
            <a:ext cx="3637332" cy="5145923"/>
            <a:chOff x="183209" y="1683325"/>
            <a:chExt cx="3637332" cy="5145923"/>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09" y="1683325"/>
              <a:ext cx="3637332" cy="5145923"/>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15314" y="4653136"/>
              <a:ext cx="505227" cy="1570785"/>
            </a:xfrm>
            <a:prstGeom prst="rect">
              <a:avLst/>
            </a:prstGeom>
          </p:spPr>
        </p:pic>
      </p:grpSp>
    </p:spTree>
    <p:extLst>
      <p:ext uri="{BB962C8B-B14F-4D97-AF65-F5344CB8AC3E}">
        <p14:creationId xmlns:p14="http://schemas.microsoft.com/office/powerpoint/2010/main" val="4145279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physical and financial accessibility of housing and key local services. The indicators falls into two sub-domains: ‘geographical barriers’, which relate to the physical proximity of local services, and ‘wider barriers’ which includes issues relating to access to housing i.e. affordability. </a:t>
            </a:r>
            <a:endParaRPr lang="en-GB" sz="5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Barriers to</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Housing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Services</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11: Distribution of Barriers to Housing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7" name="Group 6"/>
          <p:cNvGrpSpPr/>
          <p:nvPr/>
        </p:nvGrpSpPr>
        <p:grpSpPr>
          <a:xfrm>
            <a:off x="4612715" y="1620308"/>
            <a:ext cx="4248472" cy="2674800"/>
            <a:chOff x="4722008" y="1734980"/>
            <a:chExt cx="3913721" cy="2394878"/>
          </a:xfrm>
        </p:grpSpPr>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l="3950" t="9051" r="3950" b="9051"/>
            <a:stretch/>
          </p:blipFill>
          <p:spPr>
            <a:xfrm>
              <a:off x="4722008" y="1734980"/>
              <a:ext cx="1903582" cy="2394878"/>
            </a:xfrm>
            <a:prstGeom prst="rect">
              <a:avLst/>
            </a:prstGeom>
          </p:spPr>
        </p:pic>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l="3950" t="9051" r="3950" b="9051"/>
            <a:stretch/>
          </p:blipFill>
          <p:spPr>
            <a:xfrm>
              <a:off x="6732240" y="1735064"/>
              <a:ext cx="1903489" cy="2394712"/>
            </a:xfrm>
            <a:prstGeom prst="rect">
              <a:avLst/>
            </a:prstGeom>
          </p:spPr>
        </p:pic>
      </p:grpSp>
      <p:grpSp>
        <p:nvGrpSpPr>
          <p:cNvPr id="13" name="Group 12"/>
          <p:cNvGrpSpPr/>
          <p:nvPr/>
        </p:nvGrpSpPr>
        <p:grpSpPr>
          <a:xfrm>
            <a:off x="4689516" y="1686245"/>
            <a:ext cx="2709710" cy="284380"/>
            <a:chOff x="3708767" y="1623063"/>
            <a:chExt cx="2709710" cy="284380"/>
          </a:xfrm>
        </p:grpSpPr>
        <p:sp>
          <p:nvSpPr>
            <p:cNvPr id="24" name="TextBox 23"/>
            <p:cNvSpPr txBox="1"/>
            <p:nvPr/>
          </p:nvSpPr>
          <p:spPr>
            <a:xfrm>
              <a:off x="5817230" y="16230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708767" y="16230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744822"/>
            <a:ext cx="3585482" cy="5072569"/>
            <a:chOff x="183102" y="1744822"/>
            <a:chExt cx="3585482" cy="507256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744822"/>
              <a:ext cx="3585482" cy="5072569"/>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263357" y="4725144"/>
              <a:ext cx="505227" cy="1570785"/>
            </a:xfrm>
            <a:prstGeom prst="rect">
              <a:avLst/>
            </a:prstGeom>
          </p:spPr>
        </p:pic>
      </p:grpSp>
    </p:spTree>
    <p:extLst>
      <p:ext uri="{BB962C8B-B14F-4D97-AF65-F5344CB8AC3E}">
        <p14:creationId xmlns:p14="http://schemas.microsoft.com/office/powerpoint/2010/main" val="1070098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quality of the local environment. The indicator falls into two sub-domains. The ‘indoors’ living environment measures the quality of housing; while the ‘outdoors’ living environment contains measures of air quality and road traffic accidents. </a:t>
            </a:r>
            <a:endParaRPr lang="en-GB" sz="6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Living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198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12: Distribution of Living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Environment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7" name="Group 6"/>
          <p:cNvGrpSpPr/>
          <p:nvPr/>
        </p:nvGrpSpPr>
        <p:grpSpPr>
          <a:xfrm>
            <a:off x="4623009" y="1649593"/>
            <a:ext cx="4227884" cy="2616231"/>
            <a:chOff x="4659069" y="1719534"/>
            <a:chExt cx="3975501" cy="244594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50" t="9051" r="3950" b="9051"/>
            <a:stretch/>
          </p:blipFill>
          <p:spPr>
            <a:xfrm>
              <a:off x="4659069" y="1719534"/>
              <a:ext cx="1944216" cy="244594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73" t="9378" r="3429" b="9774"/>
            <a:stretch/>
          </p:blipFill>
          <p:spPr>
            <a:xfrm>
              <a:off x="6665105" y="1719534"/>
              <a:ext cx="1969465" cy="2445949"/>
            </a:xfrm>
            <a:prstGeom prst="rect">
              <a:avLst/>
            </a:prstGeom>
          </p:spPr>
        </p:pic>
      </p:grpSp>
      <p:grpSp>
        <p:nvGrpSpPr>
          <p:cNvPr id="13" name="Group 12"/>
          <p:cNvGrpSpPr/>
          <p:nvPr/>
        </p:nvGrpSpPr>
        <p:grpSpPr>
          <a:xfrm>
            <a:off x="4664597" y="1666729"/>
            <a:ext cx="2761589" cy="312506"/>
            <a:chOff x="4002843" y="1670860"/>
            <a:chExt cx="2761589" cy="312506"/>
          </a:xfrm>
        </p:grpSpPr>
        <p:sp>
          <p:nvSpPr>
            <p:cNvPr id="24" name="TextBox 23"/>
            <p:cNvSpPr txBox="1"/>
            <p:nvPr/>
          </p:nvSpPr>
          <p:spPr>
            <a:xfrm>
              <a:off x="6163185" y="16708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002843" y="169898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1021" y="4581128"/>
            <a:ext cx="4489011" cy="221177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743337"/>
            <a:ext cx="3532796" cy="4998031"/>
            <a:chOff x="183102" y="1743337"/>
            <a:chExt cx="3532796" cy="4998031"/>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743337"/>
              <a:ext cx="3532796" cy="4998031"/>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210671" y="4725144"/>
              <a:ext cx="505227" cy="1570785"/>
            </a:xfrm>
            <a:prstGeom prst="rect">
              <a:avLst/>
            </a:prstGeom>
          </p:spPr>
        </p:pic>
      </p:grpSp>
    </p:spTree>
    <p:extLst>
      <p:ext uri="{BB962C8B-B14F-4D97-AF65-F5344CB8AC3E}">
        <p14:creationId xmlns:p14="http://schemas.microsoft.com/office/powerpoint/2010/main" val="563322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6" name="TextBox 5"/>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12640462"/>
              </p:ext>
            </p:extLst>
          </p:nvPr>
        </p:nvGraphicFramePr>
        <p:xfrm>
          <a:off x="179512" y="1314919"/>
          <a:ext cx="8856985" cy="5426450"/>
        </p:xfrm>
        <a:graphic>
          <a:graphicData uri="http://schemas.openxmlformats.org/drawingml/2006/table">
            <a:tbl>
              <a:tblPr>
                <a:tableStyleId>{5C22544A-7EE6-4342-B048-85BDC9FD1C3A}</a:tableStyleId>
              </a:tblPr>
              <a:tblGrid>
                <a:gridCol w="1887554">
                  <a:extLst>
                    <a:ext uri="{9D8B030D-6E8A-4147-A177-3AD203B41FA5}">
                      <a16:colId xmlns:a16="http://schemas.microsoft.com/office/drawing/2014/main" val="3869628940"/>
                    </a:ext>
                  </a:extLst>
                </a:gridCol>
                <a:gridCol w="415127">
                  <a:extLst>
                    <a:ext uri="{9D8B030D-6E8A-4147-A177-3AD203B41FA5}">
                      <a16:colId xmlns:a16="http://schemas.microsoft.com/office/drawing/2014/main" val="3836730124"/>
                    </a:ext>
                  </a:extLst>
                </a:gridCol>
                <a:gridCol w="436046">
                  <a:extLst>
                    <a:ext uri="{9D8B030D-6E8A-4147-A177-3AD203B41FA5}">
                      <a16:colId xmlns:a16="http://schemas.microsoft.com/office/drawing/2014/main" val="2037157596"/>
                    </a:ext>
                  </a:extLst>
                </a:gridCol>
                <a:gridCol w="708573">
                  <a:extLst>
                    <a:ext uri="{9D8B030D-6E8A-4147-A177-3AD203B41FA5}">
                      <a16:colId xmlns:a16="http://schemas.microsoft.com/office/drawing/2014/main" val="261257890"/>
                    </a:ext>
                  </a:extLst>
                </a:gridCol>
                <a:gridCol w="773980">
                  <a:extLst>
                    <a:ext uri="{9D8B030D-6E8A-4147-A177-3AD203B41FA5}">
                      <a16:colId xmlns:a16="http://schemas.microsoft.com/office/drawing/2014/main" val="1801294991"/>
                    </a:ext>
                  </a:extLst>
                </a:gridCol>
                <a:gridCol w="654067">
                  <a:extLst>
                    <a:ext uri="{9D8B030D-6E8A-4147-A177-3AD203B41FA5}">
                      <a16:colId xmlns:a16="http://schemas.microsoft.com/office/drawing/2014/main" val="2357756174"/>
                    </a:ext>
                  </a:extLst>
                </a:gridCol>
                <a:gridCol w="599562">
                  <a:extLst>
                    <a:ext uri="{9D8B030D-6E8A-4147-A177-3AD203B41FA5}">
                      <a16:colId xmlns:a16="http://schemas.microsoft.com/office/drawing/2014/main" val="3560208208"/>
                    </a:ext>
                  </a:extLst>
                </a:gridCol>
                <a:gridCol w="610464">
                  <a:extLst>
                    <a:ext uri="{9D8B030D-6E8A-4147-A177-3AD203B41FA5}">
                      <a16:colId xmlns:a16="http://schemas.microsoft.com/office/drawing/2014/main" val="587702188"/>
                    </a:ext>
                  </a:extLst>
                </a:gridCol>
                <a:gridCol w="359738">
                  <a:extLst>
                    <a:ext uri="{9D8B030D-6E8A-4147-A177-3AD203B41FA5}">
                      <a16:colId xmlns:a16="http://schemas.microsoft.com/office/drawing/2014/main" val="4153605304"/>
                    </a:ext>
                  </a:extLst>
                </a:gridCol>
                <a:gridCol w="599562">
                  <a:extLst>
                    <a:ext uri="{9D8B030D-6E8A-4147-A177-3AD203B41FA5}">
                      <a16:colId xmlns:a16="http://schemas.microsoft.com/office/drawing/2014/main" val="2186788494"/>
                    </a:ext>
                  </a:extLst>
                </a:gridCol>
                <a:gridCol w="744002">
                  <a:extLst>
                    <a:ext uri="{9D8B030D-6E8A-4147-A177-3AD203B41FA5}">
                      <a16:colId xmlns:a16="http://schemas.microsoft.com/office/drawing/2014/main" val="2598562219"/>
                    </a:ext>
                  </a:extLst>
                </a:gridCol>
                <a:gridCol w="414243">
                  <a:extLst>
                    <a:ext uri="{9D8B030D-6E8A-4147-A177-3AD203B41FA5}">
                      <a16:colId xmlns:a16="http://schemas.microsoft.com/office/drawing/2014/main" val="4086323200"/>
                    </a:ext>
                  </a:extLst>
                </a:gridCol>
                <a:gridCol w="654067">
                  <a:extLst>
                    <a:ext uri="{9D8B030D-6E8A-4147-A177-3AD203B41FA5}">
                      <a16:colId xmlns:a16="http://schemas.microsoft.com/office/drawing/2014/main" val="4032932589"/>
                    </a:ext>
                  </a:extLst>
                </a:gridCol>
              </a:tblGrid>
              <a:tr h="917275">
                <a:tc>
                  <a:txBody>
                    <a:bodyPr/>
                    <a:lstStyle/>
                    <a:p>
                      <a:pPr algn="l" fontAlgn="b"/>
                      <a:r>
                        <a:rPr lang="en-GB" sz="1000" b="1" u="none" strike="noStrike" dirty="0">
                          <a:effectLst/>
                          <a:latin typeface="Calibri" panose="020F0502020204030204" pitchFamily="34" charset="0"/>
                          <a:cs typeface="Calibri" panose="020F0502020204030204" pitchFamily="34" charset="0"/>
                        </a:rPr>
                        <a:t>Ward</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Overall</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Employment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older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children</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Education skills and training</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Children and young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Crime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Barriers to housing and services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Living environment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Adult skills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Health Deprivation and Disability</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154461"/>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East</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284554077"/>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Park</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315515784"/>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West</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9756624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Bradwell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03395875"/>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Broughton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974785201"/>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Campbell Park &amp; Old </a:t>
                      </a:r>
                      <a:r>
                        <a:rPr lang="en-GB" sz="1000" u="none" strike="noStrike" dirty="0" err="1">
                          <a:effectLst/>
                          <a:latin typeface="Calibri" panose="020F0502020204030204" pitchFamily="34" charset="0"/>
                          <a:cs typeface="Calibri" panose="020F0502020204030204" pitchFamily="34" charset="0"/>
                        </a:rPr>
                        <a:t>Woughton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335104439"/>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Central Milton Keynes</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915167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Danesborough</a:t>
                      </a:r>
                      <a:r>
                        <a:rPr lang="en-GB" sz="1000" u="none" strike="noStrike" dirty="0">
                          <a:effectLst/>
                          <a:latin typeface="Calibri" panose="020F0502020204030204" pitchFamily="34" charset="0"/>
                          <a:cs typeface="Calibri" panose="020F0502020204030204" pitchFamily="34" charset="0"/>
                        </a:rPr>
                        <a:t> &amp; Walton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536732213"/>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Loughton &amp; Shenley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504655293"/>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Monkston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39363844"/>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Newport </a:t>
                      </a:r>
                      <a:r>
                        <a:rPr lang="en-GB" sz="1000" u="none" strike="noStrike" dirty="0" err="1">
                          <a:effectLst/>
                          <a:latin typeface="Calibri" panose="020F0502020204030204" pitchFamily="34" charset="0"/>
                          <a:cs typeface="Calibri" panose="020F0502020204030204" pitchFamily="34" charset="0"/>
                        </a:rPr>
                        <a:t>Pagnell</a:t>
                      </a:r>
                      <a:r>
                        <a:rPr lang="en-GB" sz="1000" u="none" strike="noStrike" dirty="0">
                          <a:effectLst/>
                          <a:latin typeface="Calibri" panose="020F0502020204030204" pitchFamily="34" charset="0"/>
                          <a:cs typeface="Calibri" panose="020F0502020204030204" pitchFamily="34" charset="0"/>
                        </a:rPr>
                        <a:t> North &amp; </a:t>
                      </a:r>
                      <a:r>
                        <a:rPr lang="en-GB" sz="1000" u="none" strike="noStrike" dirty="0" err="1">
                          <a:effectLst/>
                          <a:latin typeface="Calibri" panose="020F0502020204030204" pitchFamily="34" charset="0"/>
                          <a:cs typeface="Calibri" panose="020F0502020204030204" pitchFamily="34" charset="0"/>
                        </a:rPr>
                        <a:t>Hanslope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94984693"/>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Newport </a:t>
                      </a:r>
                      <a:r>
                        <a:rPr lang="en-GB" sz="1000" u="none" strike="noStrike" dirty="0" err="1">
                          <a:effectLst/>
                          <a:latin typeface="Calibri" panose="020F0502020204030204" pitchFamily="34" charset="0"/>
                          <a:cs typeface="Calibri" panose="020F0502020204030204" pitchFamily="34" charset="0"/>
                        </a:rPr>
                        <a:t>Pagnell</a:t>
                      </a:r>
                      <a:r>
                        <a:rPr lang="en-GB" sz="1000" u="none" strike="noStrike" dirty="0">
                          <a:effectLst/>
                          <a:latin typeface="Calibri" panose="020F0502020204030204" pitchFamily="34" charset="0"/>
                          <a:cs typeface="Calibri" panose="020F0502020204030204" pitchFamily="34" charset="0"/>
                        </a:rPr>
                        <a:t> South</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646126616"/>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Olney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74208647"/>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Shenley Brook End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85746697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Stantonbury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90302528"/>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Stony Stratford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691435327"/>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Tattenhoe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95269305"/>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Wolverton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525075051"/>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Woughton</a:t>
                      </a:r>
                      <a:r>
                        <a:rPr lang="en-GB" sz="1000" u="none" strike="noStrike" dirty="0">
                          <a:effectLst/>
                          <a:latin typeface="Calibri" panose="020F0502020204030204" pitchFamily="34" charset="0"/>
                          <a:cs typeface="Calibri" panose="020F0502020204030204" pitchFamily="34" charset="0"/>
                        </a:rPr>
                        <a:t> &amp; </a:t>
                      </a:r>
                      <a:r>
                        <a:rPr lang="en-GB" sz="1000" u="none" strike="noStrike" dirty="0" err="1">
                          <a:effectLst/>
                          <a:latin typeface="Calibri" panose="020F0502020204030204" pitchFamily="34" charset="0"/>
                          <a:cs typeface="Calibri" panose="020F0502020204030204" pitchFamily="34" charset="0"/>
                        </a:rPr>
                        <a:t>Fishermead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280781"/>
                  </a:ext>
                </a:extLst>
              </a:tr>
            </a:tbl>
          </a:graphicData>
        </a:graphic>
      </p:graphicFrame>
      <p:sp>
        <p:nvSpPr>
          <p:cNvPr id="7" name="TextBox 6"/>
          <p:cNvSpPr txBox="1"/>
          <p:nvPr/>
        </p:nvSpPr>
        <p:spPr>
          <a:xfrm>
            <a:off x="179512" y="953014"/>
            <a:ext cx="8856985" cy="246221"/>
          </a:xfrm>
          <a:prstGeom prst="rect">
            <a:avLst/>
          </a:prstGeom>
          <a:noFill/>
        </p:spPr>
        <p:txBody>
          <a:bodyPr wrap="square" rtlCol="0">
            <a:spAutoFit/>
          </a:bodyPr>
          <a:lstStyle/>
          <a:p>
            <a:r>
              <a:rPr lang="en-GB" sz="1000" b="1" dirty="0"/>
              <a:t>Figure 2: Location by ward of the top 5 most deprived LSOAs</a:t>
            </a:r>
            <a:endParaRPr lang="en-GB" sz="1000" dirty="0"/>
          </a:p>
        </p:txBody>
      </p:sp>
    </p:spTree>
    <p:extLst>
      <p:ext uri="{BB962C8B-B14F-4D97-AF65-F5344CB8AC3E}">
        <p14:creationId xmlns:p14="http://schemas.microsoft.com/office/powerpoint/2010/main" val="141466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6" name="TextBox 5"/>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42" t="741" r="1339" b="1196"/>
          <a:stretch/>
        </p:blipFill>
        <p:spPr>
          <a:xfrm>
            <a:off x="1943708" y="836712"/>
            <a:ext cx="5256584" cy="5904656"/>
          </a:xfrm>
          <a:prstGeom prst="rect">
            <a:avLst/>
          </a:prstGeom>
        </p:spPr>
      </p:pic>
      <p:sp>
        <p:nvSpPr>
          <p:cNvPr id="9" name="TextBox 8"/>
          <p:cNvSpPr txBox="1"/>
          <p:nvPr/>
        </p:nvSpPr>
        <p:spPr>
          <a:xfrm>
            <a:off x="268664" y="836712"/>
            <a:ext cx="1134984" cy="1619462"/>
          </a:xfrm>
          <a:prstGeom prst="rect">
            <a:avLst/>
          </a:prstGeom>
          <a:noFill/>
        </p:spPr>
        <p:txBody>
          <a:bodyPr wrap="square" tIns="3600" rIns="3600" bIns="3600" rtlCol="0">
            <a:spAutoFit/>
          </a:bodyPr>
          <a:lstStyle/>
          <a:p>
            <a:r>
              <a:rPr lang="en-GB" sz="1050" b="1" dirty="0" smtClean="0"/>
              <a:t>Figure 3: Summary of the domains, indicators and statistical methods used to create the Indices of Deprivation 2019  </a:t>
            </a:r>
            <a:endParaRPr lang="en-GB" sz="1050" b="1" dirty="0"/>
          </a:p>
        </p:txBody>
      </p:sp>
    </p:spTree>
    <p:extLst>
      <p:ext uri="{BB962C8B-B14F-4D97-AF65-F5344CB8AC3E}">
        <p14:creationId xmlns:p14="http://schemas.microsoft.com/office/powerpoint/2010/main" val="23456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68664" y="980728"/>
            <a:ext cx="77724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150"/>
              </a:spcBef>
              <a:buFontTx/>
              <a:buNone/>
            </a:pPr>
            <a:r>
              <a:rPr lang="en-GB" altLang="en-US" sz="1800" kern="0" smtClean="0"/>
              <a:t>Further information</a:t>
            </a:r>
          </a:p>
          <a:p>
            <a:pPr marL="0" indent="0">
              <a:spcBef>
                <a:spcPts val="150"/>
              </a:spcBef>
              <a:buFontTx/>
              <a:buNone/>
            </a:pPr>
            <a:r>
              <a:rPr lang="en-GB" altLang="en-US" sz="1200" kern="0" smtClean="0"/>
              <a:t>The full IoD data along with technical details and national reports can be found here: </a:t>
            </a:r>
          </a:p>
          <a:p>
            <a:pPr marL="0" indent="0">
              <a:spcBef>
                <a:spcPts val="150"/>
              </a:spcBef>
              <a:buFontTx/>
              <a:buNone/>
            </a:pPr>
            <a:r>
              <a:rPr lang="en-GB" altLang="en-US" sz="1200" kern="0" smtClean="0">
                <a:hlinkClick r:id="rId2"/>
              </a:rPr>
              <a:t>https://www.gov.uk/government/statistics/english-indices-of-deprivation-2019</a:t>
            </a:r>
            <a:endParaRPr lang="en-GB" altLang="en-US" sz="1200" kern="0" smtClean="0"/>
          </a:p>
          <a:p>
            <a:pPr marL="0" indent="0">
              <a:spcBef>
                <a:spcPts val="150"/>
              </a:spcBef>
              <a:buFontTx/>
              <a:buNone/>
            </a:pPr>
            <a:r>
              <a:rPr lang="en-GB" altLang="en-US" sz="1200" kern="0" smtClean="0"/>
              <a:t>A helpful visualisation tool of the national results can be found here:</a:t>
            </a:r>
          </a:p>
          <a:p>
            <a:pPr marL="0" indent="0">
              <a:spcBef>
                <a:spcPts val="150"/>
              </a:spcBef>
              <a:buFontTx/>
              <a:buNone/>
            </a:pPr>
            <a:r>
              <a:rPr lang="en-GB" sz="1200" kern="0" smtClean="0">
                <a:hlinkClick r:id="rId3"/>
              </a:rPr>
              <a:t>http://dclgapps.communities.gov.uk/imd/iod_index.html</a:t>
            </a:r>
            <a:endParaRPr lang="en-GB" altLang="en-US" sz="1200" kern="0" dirty="0"/>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7" name="TextBox 6"/>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Tree>
    <p:extLst>
      <p:ext uri="{BB962C8B-B14F-4D97-AF65-F5344CB8AC3E}">
        <p14:creationId xmlns:p14="http://schemas.microsoft.com/office/powerpoint/2010/main" val="291858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Indices </a:t>
            </a:r>
            <a:r>
              <a:rPr lang="en-GB" sz="2000" b="1" dirty="0">
                <a:solidFill>
                  <a:schemeClr val="bg1"/>
                </a:solidFill>
              </a:rPr>
              <a:t>of </a:t>
            </a:r>
            <a:r>
              <a:rPr lang="en-GB" sz="2000" b="1" dirty="0" smtClean="0">
                <a:solidFill>
                  <a:schemeClr val="bg1"/>
                </a:solidFill>
              </a:rPr>
              <a:t>Deprivation </a:t>
            </a:r>
            <a:r>
              <a:rPr lang="en-GB" sz="2000" b="1" dirty="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Milton Keynes </a:t>
            </a:r>
            <a:endParaRPr lang="en-GB" sz="1400" dirty="0">
              <a:solidFill>
                <a:schemeClr val="bg1"/>
              </a:solidFill>
            </a:endParaRPr>
          </a:p>
        </p:txBody>
      </p:sp>
      <p:sp>
        <p:nvSpPr>
          <p:cNvPr id="2" name="TextBox 1"/>
          <p:cNvSpPr txBox="1"/>
          <p:nvPr/>
        </p:nvSpPr>
        <p:spPr>
          <a:xfrm>
            <a:off x="251520" y="1988840"/>
            <a:ext cx="8727167" cy="75151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spcAft>
                <a:spcPts val="100"/>
              </a:spcAft>
            </a:pPr>
            <a:r>
              <a:rPr lang="en-GB" altLang="en-US" sz="1200" b="1" dirty="0"/>
              <a:t>Overall Deprivation</a:t>
            </a:r>
          </a:p>
          <a:p>
            <a:pPr algn="just">
              <a:spcAft>
                <a:spcPts val="100"/>
              </a:spcAft>
            </a:pPr>
            <a:r>
              <a:rPr lang="en-GB" altLang="en-US" sz="1000" dirty="0"/>
              <a:t>Milton Keynes </a:t>
            </a:r>
            <a:r>
              <a:rPr lang="en-GB" altLang="en-US" sz="1000" dirty="0" smtClean="0"/>
              <a:t>(MK) ranks 107/151 </a:t>
            </a:r>
            <a:r>
              <a:rPr lang="en-GB" altLang="en-US" sz="1000" dirty="0"/>
              <a:t>upper tier and unitary local authorities (where 1 is most deprived) and </a:t>
            </a:r>
            <a:r>
              <a:rPr lang="en-GB" altLang="en-US" sz="1000" dirty="0" smtClean="0"/>
              <a:t>172/317 </a:t>
            </a:r>
            <a:r>
              <a:rPr lang="en-GB" altLang="en-US" sz="1000" dirty="0"/>
              <a:t>lower tier and unitary local authorities. </a:t>
            </a:r>
            <a:r>
              <a:rPr lang="en-GB" altLang="en-US" sz="1000" dirty="0" smtClean="0"/>
              <a:t>18/152 </a:t>
            </a:r>
            <a:r>
              <a:rPr lang="en-GB" altLang="en-US" sz="1000" dirty="0"/>
              <a:t>LSOAs in </a:t>
            </a:r>
            <a:r>
              <a:rPr lang="en-GB" altLang="en-US" sz="1000" dirty="0" smtClean="0"/>
              <a:t>Milton Keynes </a:t>
            </a:r>
            <a:r>
              <a:rPr lang="en-GB" altLang="en-US" sz="1000" dirty="0"/>
              <a:t>are ranked in the most deprived 20% nationally, with 8 among the most deprived 10%. </a:t>
            </a:r>
            <a:r>
              <a:rPr lang="en-GB" altLang="en-US" sz="1000" dirty="0" smtClean="0"/>
              <a:t>The </a:t>
            </a:r>
            <a:r>
              <a:rPr lang="en-GB" altLang="en-US" sz="1000" dirty="0"/>
              <a:t>most deprived wards </a:t>
            </a:r>
            <a:r>
              <a:rPr lang="en-GB" altLang="en-US" sz="1000" dirty="0" smtClean="0"/>
              <a:t>are </a:t>
            </a:r>
            <a:r>
              <a:rPr lang="en-GB" altLang="en-US" sz="1000" dirty="0"/>
              <a:t>Bletchley East and </a:t>
            </a:r>
            <a:r>
              <a:rPr lang="en-GB" altLang="en-US" sz="1000" dirty="0" err="1"/>
              <a:t>Woughton</a:t>
            </a:r>
            <a:r>
              <a:rPr lang="en-GB" altLang="en-US" sz="1000" dirty="0"/>
              <a:t> &amp; </a:t>
            </a:r>
            <a:r>
              <a:rPr lang="en-GB" altLang="en-US" sz="1000" dirty="0" err="1" smtClean="0"/>
              <a:t>Fishermead</a:t>
            </a:r>
            <a:r>
              <a:rPr lang="en-GB" altLang="en-US" sz="1000" dirty="0"/>
              <a:t>.</a:t>
            </a:r>
            <a:r>
              <a:rPr lang="en-GB" altLang="en-US" sz="1000" dirty="0" smtClean="0"/>
              <a:t> </a:t>
            </a:r>
            <a:endParaRPr lang="en-GB" altLang="en-US" sz="1000" dirty="0"/>
          </a:p>
        </p:txBody>
      </p:sp>
      <p:sp>
        <p:nvSpPr>
          <p:cNvPr id="3" name="TextBox 2"/>
          <p:cNvSpPr txBox="1"/>
          <p:nvPr/>
        </p:nvSpPr>
        <p:spPr>
          <a:xfrm>
            <a:off x="209931" y="2863104"/>
            <a:ext cx="4334400" cy="1048377"/>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smtClean="0"/>
              <a:t>Income</a:t>
            </a:r>
          </a:p>
          <a:p>
            <a:pPr algn="just">
              <a:spcAft>
                <a:spcPts val="100"/>
              </a:spcAft>
            </a:pPr>
            <a:r>
              <a:rPr lang="en-GB" altLang="en-US" sz="1000" dirty="0" smtClean="0"/>
              <a:t>From 2015 to 2019, the number of areas amongst </a:t>
            </a:r>
            <a:r>
              <a:rPr lang="en-GB" altLang="en-US" sz="1000" dirty="0"/>
              <a:t>the </a:t>
            </a:r>
            <a:r>
              <a:rPr lang="en-GB" altLang="en-US" sz="1000" dirty="0" smtClean="0"/>
              <a:t>most deprived 10% </a:t>
            </a:r>
            <a:r>
              <a:rPr lang="en-GB" altLang="en-US" sz="1000" dirty="0"/>
              <a:t>and 20</a:t>
            </a:r>
            <a:r>
              <a:rPr lang="en-GB" altLang="en-US" sz="1000" dirty="0" smtClean="0"/>
              <a:t>% nationally </a:t>
            </a:r>
            <a:r>
              <a:rPr lang="en-GB" altLang="en-US" sz="1000" dirty="0"/>
              <a:t>has fallen from 10 to 8 and 23 to </a:t>
            </a:r>
            <a:r>
              <a:rPr lang="en-GB" altLang="en-US" sz="1000" dirty="0" smtClean="0"/>
              <a:t>17 respectively.  The </a:t>
            </a:r>
            <a:r>
              <a:rPr lang="en-GB" altLang="en-US" sz="1000" dirty="0"/>
              <a:t>most deprived areas based on income </a:t>
            </a:r>
            <a:r>
              <a:rPr lang="en-GB" altLang="en-US" sz="1000" dirty="0" smtClean="0"/>
              <a:t>are </a:t>
            </a:r>
            <a:r>
              <a:rPr lang="en-GB" altLang="en-US" sz="1000" dirty="0" err="1" smtClean="0"/>
              <a:t>Woughton</a:t>
            </a:r>
            <a:r>
              <a:rPr lang="en-GB" altLang="en-US" sz="1000" dirty="0" smtClean="0"/>
              <a:t> </a:t>
            </a:r>
            <a:r>
              <a:rPr lang="en-GB" altLang="en-US" sz="1000" dirty="0"/>
              <a:t>&amp; </a:t>
            </a:r>
            <a:r>
              <a:rPr lang="en-GB" altLang="en-US" sz="1000" dirty="0" err="1"/>
              <a:t>Fishermead</a:t>
            </a:r>
            <a:r>
              <a:rPr lang="en-GB" altLang="en-US" sz="1000" dirty="0"/>
              <a:t> and Bletchley East</a:t>
            </a:r>
            <a:r>
              <a:rPr lang="en-GB" altLang="en-US" sz="1000" dirty="0" smtClean="0"/>
              <a:t>.</a:t>
            </a:r>
            <a:endParaRPr lang="en-GB" altLang="en-US" sz="1000" dirty="0"/>
          </a:p>
        </p:txBody>
      </p:sp>
      <p:sp>
        <p:nvSpPr>
          <p:cNvPr id="4" name="TextBox 3"/>
          <p:cNvSpPr txBox="1"/>
          <p:nvPr/>
        </p:nvSpPr>
        <p:spPr>
          <a:xfrm>
            <a:off x="4681858" y="4033457"/>
            <a:ext cx="4296829"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spcAft>
                <a:spcPts val="100"/>
              </a:spcAft>
            </a:pPr>
            <a:r>
              <a:rPr lang="en-GB" altLang="en-US" sz="1200" b="1" dirty="0" smtClean="0"/>
              <a:t>Income deprivation affecting children</a:t>
            </a:r>
            <a:endParaRPr lang="en-GB" altLang="en-US" sz="1200" b="1" dirty="0"/>
          </a:p>
          <a:p>
            <a:pPr algn="just">
              <a:spcAft>
                <a:spcPts val="100"/>
              </a:spcAft>
            </a:pPr>
            <a:r>
              <a:rPr lang="en-GB" altLang="en-US" sz="1000" dirty="0" smtClean="0"/>
              <a:t>There has been a decrease in the number of areas amongst the most deprived 10% nationally, from 12 </a:t>
            </a:r>
            <a:r>
              <a:rPr lang="en-GB" altLang="en-US" sz="1000" dirty="0"/>
              <a:t>to </a:t>
            </a:r>
            <a:r>
              <a:rPr lang="en-GB" altLang="en-US" sz="1000" dirty="0" smtClean="0"/>
              <a:t>7, and among the most deprived 20% from 25 </a:t>
            </a:r>
            <a:r>
              <a:rPr lang="en-GB" altLang="en-US" sz="1000" dirty="0"/>
              <a:t>to </a:t>
            </a:r>
            <a:r>
              <a:rPr lang="en-GB" altLang="en-US" sz="1000" dirty="0" smtClean="0"/>
              <a:t>18.  The </a:t>
            </a:r>
            <a:r>
              <a:rPr lang="en-GB" altLang="en-US" sz="1000" dirty="0"/>
              <a:t>most deprived wards within </a:t>
            </a:r>
            <a:r>
              <a:rPr lang="en-GB" altLang="en-US" sz="1000" dirty="0" smtClean="0"/>
              <a:t>Milton Keynes for </a:t>
            </a:r>
            <a:r>
              <a:rPr lang="en-GB" altLang="en-US" sz="1000" dirty="0"/>
              <a:t>this </a:t>
            </a:r>
            <a:r>
              <a:rPr lang="en-GB" altLang="en-US" sz="1000" dirty="0" smtClean="0"/>
              <a:t>are </a:t>
            </a:r>
            <a:r>
              <a:rPr lang="en-GB" altLang="en-US" sz="1000" dirty="0" err="1" smtClean="0"/>
              <a:t>Woughton</a:t>
            </a:r>
            <a:r>
              <a:rPr lang="en-GB" altLang="en-US" sz="1000" dirty="0" smtClean="0"/>
              <a:t> </a:t>
            </a:r>
            <a:r>
              <a:rPr lang="en-GB" altLang="en-US" sz="1000" dirty="0"/>
              <a:t>&amp; </a:t>
            </a:r>
            <a:r>
              <a:rPr lang="en-GB" altLang="en-US" sz="1000" dirty="0" err="1"/>
              <a:t>Fishermead</a:t>
            </a:r>
            <a:r>
              <a:rPr lang="en-GB" altLang="en-US" sz="1000" dirty="0"/>
              <a:t> and Bletchley East</a:t>
            </a:r>
            <a:r>
              <a:rPr lang="en-GB" altLang="en-US" sz="1000" dirty="0" smtClean="0"/>
              <a:t>.</a:t>
            </a:r>
            <a:endParaRPr lang="en-GB" altLang="en-US" sz="1000" dirty="0"/>
          </a:p>
        </p:txBody>
      </p:sp>
      <p:sp>
        <p:nvSpPr>
          <p:cNvPr id="6" name="TextBox 5"/>
          <p:cNvSpPr txBox="1"/>
          <p:nvPr/>
        </p:nvSpPr>
        <p:spPr>
          <a:xfrm>
            <a:off x="205177" y="4033458"/>
            <a:ext cx="4334400"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lgn="just">
              <a:spcAft>
                <a:spcPts val="100"/>
              </a:spcAft>
            </a:pPr>
            <a:r>
              <a:rPr lang="en-GB" altLang="en-US" sz="1200" b="1" dirty="0" smtClean="0"/>
              <a:t>Income deprivation affecting older people</a:t>
            </a:r>
          </a:p>
          <a:p>
            <a:pPr algn="just">
              <a:spcAft>
                <a:spcPts val="100"/>
              </a:spcAft>
            </a:pPr>
            <a:r>
              <a:rPr lang="en-GB" altLang="en-US" sz="1000" dirty="0" smtClean="0"/>
              <a:t>Between 2015 and 2019 there has been a decrease in the number of areas among the most deprived 20% and 10%, from </a:t>
            </a:r>
            <a:r>
              <a:rPr lang="en-GB" altLang="en-US" sz="1000" dirty="0"/>
              <a:t>13 to 11 and 4 to 3 </a:t>
            </a:r>
            <a:r>
              <a:rPr lang="en-GB" altLang="en-US" sz="1000" dirty="0" smtClean="0"/>
              <a:t>respectively. The </a:t>
            </a:r>
            <a:r>
              <a:rPr lang="en-GB" altLang="en-US" sz="1000" dirty="0"/>
              <a:t>most deprived wards are </a:t>
            </a:r>
            <a:r>
              <a:rPr lang="en-GB" altLang="en-US" sz="1000" dirty="0" err="1"/>
              <a:t>Woughton</a:t>
            </a:r>
            <a:r>
              <a:rPr lang="en-GB" altLang="en-US" sz="1000" dirty="0"/>
              <a:t> &amp; </a:t>
            </a:r>
            <a:r>
              <a:rPr lang="en-GB" altLang="en-US" sz="1000" dirty="0" err="1"/>
              <a:t>Fishermead</a:t>
            </a:r>
            <a:r>
              <a:rPr lang="en-GB" altLang="en-US" sz="1000" dirty="0"/>
              <a:t>, Bletchley East and </a:t>
            </a:r>
            <a:r>
              <a:rPr lang="en-GB" altLang="en-US" sz="1000" dirty="0" err="1"/>
              <a:t>Tattenhoe</a:t>
            </a:r>
            <a:r>
              <a:rPr lang="en-GB" altLang="en-US" sz="1000" dirty="0"/>
              <a:t>. </a:t>
            </a:r>
          </a:p>
        </p:txBody>
      </p:sp>
      <p:sp>
        <p:nvSpPr>
          <p:cNvPr id="7" name="TextBox 6"/>
          <p:cNvSpPr txBox="1"/>
          <p:nvPr/>
        </p:nvSpPr>
        <p:spPr>
          <a:xfrm>
            <a:off x="4674234" y="2863104"/>
            <a:ext cx="4304454" cy="104760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Employment</a:t>
            </a:r>
          </a:p>
          <a:p>
            <a:pPr algn="just">
              <a:spcAft>
                <a:spcPts val="100"/>
              </a:spcAft>
            </a:pPr>
            <a:r>
              <a:rPr lang="en-GB" altLang="en-US" sz="1000" dirty="0" smtClean="0"/>
              <a:t>There has been an increase in the number of areas among the most deprived 10% nationally from 7 to 8 LSOAs, while the </a:t>
            </a:r>
            <a:r>
              <a:rPr lang="en-GB" altLang="en-US" sz="1000" dirty="0"/>
              <a:t>number </a:t>
            </a:r>
            <a:r>
              <a:rPr lang="en-GB" altLang="en-US" sz="1000" dirty="0" smtClean="0"/>
              <a:t>of areas amongst </a:t>
            </a:r>
            <a:r>
              <a:rPr lang="en-GB" altLang="en-US" sz="1000" dirty="0"/>
              <a:t>the </a:t>
            </a:r>
            <a:r>
              <a:rPr lang="en-GB" altLang="en-US" sz="1000" dirty="0" smtClean="0"/>
              <a:t>most deprived 20% has fallen from </a:t>
            </a:r>
            <a:r>
              <a:rPr lang="en-GB" altLang="en-US" sz="1000" dirty="0"/>
              <a:t>19 to 16</a:t>
            </a:r>
            <a:r>
              <a:rPr lang="en-GB" altLang="en-US" sz="1000" dirty="0" smtClean="0"/>
              <a:t>. The </a:t>
            </a:r>
            <a:r>
              <a:rPr lang="en-GB" altLang="en-US" sz="1000" dirty="0"/>
              <a:t>areas which are most deprived are </a:t>
            </a:r>
            <a:r>
              <a:rPr lang="en-GB" altLang="en-US" sz="1000" dirty="0" err="1"/>
              <a:t>Woughton</a:t>
            </a:r>
            <a:r>
              <a:rPr lang="en-GB" altLang="en-US" sz="1000" dirty="0"/>
              <a:t> &amp; </a:t>
            </a:r>
            <a:r>
              <a:rPr lang="en-GB" altLang="en-US" sz="1000" dirty="0" err="1"/>
              <a:t>Fishermead</a:t>
            </a:r>
            <a:r>
              <a:rPr lang="en-GB" altLang="en-US" sz="1000" dirty="0"/>
              <a:t> and Bletchley East. </a:t>
            </a:r>
          </a:p>
        </p:txBody>
      </p:sp>
      <p:sp>
        <p:nvSpPr>
          <p:cNvPr id="12" name="TextBox 11"/>
          <p:cNvSpPr txBox="1"/>
          <p:nvPr/>
        </p:nvSpPr>
        <p:spPr>
          <a:xfrm>
            <a:off x="205177" y="5234051"/>
            <a:ext cx="4334400" cy="1232023"/>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smtClean="0"/>
              <a:t>Education, </a:t>
            </a:r>
            <a:r>
              <a:rPr lang="en-GB" altLang="en-US" sz="1200" b="1" dirty="0"/>
              <a:t>Skills and Training</a:t>
            </a:r>
          </a:p>
          <a:p>
            <a:pPr algn="just">
              <a:spcAft>
                <a:spcPts val="100"/>
              </a:spcAft>
            </a:pPr>
            <a:r>
              <a:rPr lang="en-GB" altLang="en-US" sz="1000" dirty="0" smtClean="0"/>
              <a:t>There has been an increase in the number of areas amongst the most deprived 10% nationally from 8 </a:t>
            </a:r>
            <a:r>
              <a:rPr lang="en-GB" altLang="en-US" sz="1000" dirty="0"/>
              <a:t>to 9 </a:t>
            </a:r>
            <a:r>
              <a:rPr lang="en-GB" altLang="en-US" sz="1000" dirty="0" smtClean="0"/>
              <a:t>areas, while the number among the top </a:t>
            </a:r>
            <a:r>
              <a:rPr lang="en-GB" altLang="en-US" sz="1000" dirty="0"/>
              <a:t>20% has </a:t>
            </a:r>
            <a:r>
              <a:rPr lang="en-GB" altLang="en-US" sz="1000" dirty="0" smtClean="0"/>
              <a:t>declined </a:t>
            </a:r>
            <a:r>
              <a:rPr lang="en-GB" altLang="en-US" sz="1000" dirty="0"/>
              <a:t>from 23 to </a:t>
            </a:r>
            <a:r>
              <a:rPr lang="en-GB" altLang="en-US" sz="1000" dirty="0" smtClean="0"/>
              <a:t>21.  The </a:t>
            </a:r>
            <a:r>
              <a:rPr lang="en-GB" altLang="en-US" sz="1000" dirty="0"/>
              <a:t>areas that rank amongst the most deprived in the local authority are Stony Stratford and </a:t>
            </a:r>
            <a:r>
              <a:rPr lang="en-GB" altLang="en-US" sz="1000" dirty="0" err="1"/>
              <a:t>Woughton</a:t>
            </a:r>
            <a:r>
              <a:rPr lang="en-GB" altLang="en-US" sz="1000" dirty="0"/>
              <a:t> &amp; </a:t>
            </a:r>
            <a:r>
              <a:rPr lang="en-GB" altLang="en-US" sz="1000" dirty="0" err="1"/>
              <a:t>Fishermead</a:t>
            </a:r>
            <a:r>
              <a:rPr lang="en-GB" altLang="en-US" sz="1000" dirty="0"/>
              <a:t>. </a:t>
            </a:r>
          </a:p>
        </p:txBody>
      </p:sp>
      <p:sp>
        <p:nvSpPr>
          <p:cNvPr id="13" name="TextBox 12"/>
          <p:cNvSpPr txBox="1"/>
          <p:nvPr/>
        </p:nvSpPr>
        <p:spPr>
          <a:xfrm>
            <a:off x="4688248" y="5234051"/>
            <a:ext cx="4290439" cy="1232023"/>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Children and Young People</a:t>
            </a:r>
          </a:p>
          <a:p>
            <a:pPr algn="just">
              <a:spcAft>
                <a:spcPts val="100"/>
              </a:spcAft>
            </a:pPr>
            <a:r>
              <a:rPr lang="en-GB" altLang="en-US" sz="1000" dirty="0" smtClean="0"/>
              <a:t>There has been an increase in the number of areas in Milton Keynes which now rank among the most deprived 10% nationally, from 7 to 10, between 2015 and 2019.  There has been a decrease in the number of areas among the most deprived 20%, from </a:t>
            </a:r>
            <a:r>
              <a:rPr lang="en-GB" altLang="en-US" sz="1000" dirty="0"/>
              <a:t>23 to 19 areas. </a:t>
            </a:r>
            <a:r>
              <a:rPr lang="en-GB" altLang="en-US" sz="1000" dirty="0" smtClean="0"/>
              <a:t> Those </a:t>
            </a:r>
            <a:r>
              <a:rPr lang="en-GB" altLang="en-US" sz="1000" dirty="0"/>
              <a:t>areas that rank highest are </a:t>
            </a:r>
            <a:r>
              <a:rPr lang="en-GB" altLang="en-US" sz="1000" dirty="0" err="1"/>
              <a:t>Woughton</a:t>
            </a:r>
            <a:r>
              <a:rPr lang="en-GB" altLang="en-US" sz="1000" dirty="0"/>
              <a:t> &amp; </a:t>
            </a:r>
            <a:r>
              <a:rPr lang="en-GB" altLang="en-US" sz="1000" dirty="0" err="1"/>
              <a:t>Fishermead</a:t>
            </a:r>
            <a:r>
              <a:rPr lang="en-GB" altLang="en-US" sz="1000" dirty="0"/>
              <a:t> and Stony Stratford. </a:t>
            </a:r>
            <a:endParaRPr lang="en-GB" sz="1000" dirty="0"/>
          </a:p>
        </p:txBody>
      </p:sp>
      <p:grpSp>
        <p:nvGrpSpPr>
          <p:cNvPr id="20" name="Group 19"/>
          <p:cNvGrpSpPr>
            <a:grpSpLocks noChangeAspect="1"/>
          </p:cNvGrpSpPr>
          <p:nvPr/>
        </p:nvGrpSpPr>
        <p:grpSpPr>
          <a:xfrm>
            <a:off x="303634" y="2040595"/>
            <a:ext cx="648161" cy="648000"/>
            <a:chOff x="193798" y="2222609"/>
            <a:chExt cx="930414" cy="930183"/>
          </a:xfrm>
        </p:grpSpPr>
        <p:sp>
          <p:nvSpPr>
            <p:cNvPr id="21" name="Oval 20"/>
            <p:cNvSpPr>
              <a:spLocks noChangeAspect="1"/>
            </p:cNvSpPr>
            <p:nvPr/>
          </p:nvSpPr>
          <p:spPr bwMode="auto">
            <a:xfrm>
              <a:off x="193798" y="2222609"/>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555" y="2347250"/>
              <a:ext cx="680901" cy="680901"/>
            </a:xfrm>
            <a:prstGeom prst="rect">
              <a:avLst/>
            </a:prstGeom>
          </p:spPr>
        </p:pic>
      </p:grpSp>
      <p:grpSp>
        <p:nvGrpSpPr>
          <p:cNvPr id="23" name="Group 22"/>
          <p:cNvGrpSpPr>
            <a:grpSpLocks noChangeAspect="1"/>
          </p:cNvGrpSpPr>
          <p:nvPr/>
        </p:nvGrpSpPr>
        <p:grpSpPr>
          <a:xfrm>
            <a:off x="303634" y="3063292"/>
            <a:ext cx="648161" cy="648000"/>
            <a:chOff x="219949" y="3397899"/>
            <a:chExt cx="930414" cy="930183"/>
          </a:xfrm>
        </p:grpSpPr>
        <p:sp>
          <p:nvSpPr>
            <p:cNvPr id="24" name="Oval 23"/>
            <p:cNvSpPr>
              <a:spLocks noChangeAspect="1"/>
            </p:cNvSpPr>
            <p:nvPr/>
          </p:nvSpPr>
          <p:spPr bwMode="auto">
            <a:xfrm>
              <a:off x="219949" y="3397899"/>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167" y="3556990"/>
              <a:ext cx="612000" cy="612000"/>
            </a:xfrm>
            <a:prstGeom prst="rect">
              <a:avLst/>
            </a:prstGeom>
          </p:spPr>
        </p:pic>
      </p:grpSp>
      <p:grpSp>
        <p:nvGrpSpPr>
          <p:cNvPr id="26" name="Group 25"/>
          <p:cNvGrpSpPr>
            <a:grpSpLocks noChangeAspect="1"/>
          </p:cNvGrpSpPr>
          <p:nvPr/>
        </p:nvGrpSpPr>
        <p:grpSpPr>
          <a:xfrm>
            <a:off x="303634" y="4248378"/>
            <a:ext cx="648161" cy="648000"/>
            <a:chOff x="264318" y="4509554"/>
            <a:chExt cx="930414" cy="930183"/>
          </a:xfrm>
        </p:grpSpPr>
        <p:sp>
          <p:nvSpPr>
            <p:cNvPr id="27" name="Oval 26"/>
            <p:cNvSpPr>
              <a:spLocks noChangeAspect="1"/>
            </p:cNvSpPr>
            <p:nvPr/>
          </p:nvSpPr>
          <p:spPr bwMode="auto">
            <a:xfrm>
              <a:off x="264318" y="450955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8" name="Picture 2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325" y="4634445"/>
              <a:ext cx="680400" cy="680400"/>
            </a:xfrm>
            <a:prstGeom prst="rect">
              <a:avLst/>
            </a:prstGeom>
          </p:spPr>
        </p:pic>
      </p:grpSp>
      <p:grpSp>
        <p:nvGrpSpPr>
          <p:cNvPr id="29" name="Group 28"/>
          <p:cNvGrpSpPr>
            <a:grpSpLocks noChangeAspect="1"/>
          </p:cNvGrpSpPr>
          <p:nvPr/>
        </p:nvGrpSpPr>
        <p:grpSpPr>
          <a:xfrm>
            <a:off x="303634" y="5526062"/>
            <a:ext cx="648161" cy="648000"/>
            <a:chOff x="219949" y="5625988"/>
            <a:chExt cx="930414" cy="930183"/>
          </a:xfrm>
        </p:grpSpPr>
        <p:sp>
          <p:nvSpPr>
            <p:cNvPr id="30" name="Oval 29"/>
            <p:cNvSpPr>
              <a:spLocks noChangeAspect="1"/>
            </p:cNvSpPr>
            <p:nvPr/>
          </p:nvSpPr>
          <p:spPr bwMode="auto">
            <a:xfrm>
              <a:off x="219949" y="562598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156" y="5785079"/>
              <a:ext cx="612000" cy="612000"/>
            </a:xfrm>
            <a:prstGeom prst="rect">
              <a:avLst/>
            </a:prstGeom>
          </p:spPr>
        </p:pic>
      </p:grpSp>
      <p:grpSp>
        <p:nvGrpSpPr>
          <p:cNvPr id="32" name="Group 31"/>
          <p:cNvGrpSpPr>
            <a:grpSpLocks noChangeAspect="1"/>
          </p:cNvGrpSpPr>
          <p:nvPr/>
        </p:nvGrpSpPr>
        <p:grpSpPr>
          <a:xfrm>
            <a:off x="4788024" y="3069472"/>
            <a:ext cx="648161" cy="648000"/>
            <a:chOff x="4493952" y="3205854"/>
            <a:chExt cx="930414" cy="930183"/>
          </a:xfrm>
        </p:grpSpPr>
        <p:sp>
          <p:nvSpPr>
            <p:cNvPr id="33" name="Oval 32"/>
            <p:cNvSpPr>
              <a:spLocks noChangeAspect="1"/>
            </p:cNvSpPr>
            <p:nvPr/>
          </p:nvSpPr>
          <p:spPr bwMode="auto">
            <a:xfrm>
              <a:off x="4493952" y="320585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3159" y="3364945"/>
              <a:ext cx="612000" cy="612000"/>
            </a:xfrm>
            <a:prstGeom prst="rect">
              <a:avLst/>
            </a:prstGeom>
          </p:spPr>
        </p:pic>
      </p:grpSp>
      <p:grpSp>
        <p:nvGrpSpPr>
          <p:cNvPr id="35" name="Group 34"/>
          <p:cNvGrpSpPr>
            <a:grpSpLocks noChangeAspect="1"/>
          </p:cNvGrpSpPr>
          <p:nvPr/>
        </p:nvGrpSpPr>
        <p:grpSpPr>
          <a:xfrm>
            <a:off x="4788024" y="4254946"/>
            <a:ext cx="648161" cy="648000"/>
            <a:chOff x="4507116" y="4332672"/>
            <a:chExt cx="930414" cy="930183"/>
          </a:xfrm>
        </p:grpSpPr>
        <p:sp>
          <p:nvSpPr>
            <p:cNvPr id="36" name="Oval 35"/>
            <p:cNvSpPr>
              <a:spLocks noChangeAspect="1"/>
            </p:cNvSpPr>
            <p:nvPr/>
          </p:nvSpPr>
          <p:spPr bwMode="auto">
            <a:xfrm>
              <a:off x="4507116" y="4332672"/>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7" name="Picture 36"/>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32123" y="4457563"/>
              <a:ext cx="680400" cy="680400"/>
            </a:xfrm>
            <a:prstGeom prst="rect">
              <a:avLst/>
            </a:prstGeom>
          </p:spPr>
        </p:pic>
      </p:grpSp>
      <p:grpSp>
        <p:nvGrpSpPr>
          <p:cNvPr id="38" name="Group 37"/>
          <p:cNvGrpSpPr>
            <a:grpSpLocks noChangeAspect="1"/>
          </p:cNvGrpSpPr>
          <p:nvPr/>
        </p:nvGrpSpPr>
        <p:grpSpPr>
          <a:xfrm>
            <a:off x="4788024" y="5532630"/>
            <a:ext cx="648161" cy="648000"/>
            <a:chOff x="4518300" y="5433898"/>
            <a:chExt cx="930414" cy="930183"/>
          </a:xfrm>
        </p:grpSpPr>
        <p:sp>
          <p:nvSpPr>
            <p:cNvPr id="39" name="Oval 38"/>
            <p:cNvSpPr>
              <a:spLocks noChangeAspect="1"/>
            </p:cNvSpPr>
            <p:nvPr/>
          </p:nvSpPr>
          <p:spPr bwMode="auto">
            <a:xfrm>
              <a:off x="4518300" y="543389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40" name="Picture 3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3307" y="5558789"/>
              <a:ext cx="680400" cy="680400"/>
            </a:xfrm>
            <a:prstGeom prst="rect">
              <a:avLst/>
            </a:prstGeom>
          </p:spPr>
        </p:pic>
      </p:grpSp>
      <p:sp>
        <p:nvSpPr>
          <p:cNvPr id="42" name="Rectangle 41"/>
          <p:cNvSpPr/>
          <p:nvPr/>
        </p:nvSpPr>
        <p:spPr>
          <a:xfrm>
            <a:off x="251520" y="773154"/>
            <a:ext cx="8771407" cy="1097736"/>
          </a:xfrm>
          <a:prstGeom prst="rect">
            <a:avLst/>
          </a:prstGeom>
        </p:spPr>
        <p:txBody>
          <a:bodyPr wrap="square">
            <a:spAutoFit/>
          </a:bodyPr>
          <a:lstStyle/>
          <a:p>
            <a:pPr lvl="0" algn="just">
              <a:spcAft>
                <a:spcPts val="400"/>
              </a:spcAft>
            </a:pPr>
            <a:r>
              <a:rPr lang="en-GB" altLang="en-US" sz="1200" b="1" dirty="0">
                <a:solidFill>
                  <a:srgbClr val="000000"/>
                </a:solidFill>
              </a:rPr>
              <a:t>Introduction</a:t>
            </a:r>
          </a:p>
          <a:p>
            <a:pPr lvl="0" algn="just"/>
            <a:r>
              <a:rPr lang="en-GB" altLang="en-US" sz="1000" dirty="0"/>
              <a:t>The Index of Multiple Deprivation (IMD) is the official measure of relative deprivation in England and is part of a series of outputs making up the Indices of Deprivation (</a:t>
            </a:r>
            <a:r>
              <a:rPr lang="en-GB" altLang="en-US" sz="1000" dirty="0" err="1"/>
              <a:t>IoD</a:t>
            </a:r>
            <a:r>
              <a:rPr lang="en-GB" altLang="en-US" sz="1000" dirty="0"/>
              <a:t>). This briefing presents the headline findings from </a:t>
            </a:r>
            <a:r>
              <a:rPr lang="en-GB" altLang="en-US" sz="1000" dirty="0" err="1"/>
              <a:t>IoD</a:t>
            </a:r>
            <a:r>
              <a:rPr lang="en-GB" altLang="en-US" sz="1000" dirty="0"/>
              <a:t> 2019 and changes from the 2015 position. IoD combine 39 indicators into seven distinct domains of deprivation covering: income; employment; education; health; crime; housing; and </a:t>
            </a:r>
            <a:r>
              <a:rPr lang="en-GB" altLang="en-US" sz="1000" dirty="0" smtClean="0"/>
              <a:t>environment(see figure 3). </a:t>
            </a:r>
            <a:r>
              <a:rPr lang="en-GB" altLang="en-US" sz="1000" dirty="0"/>
              <a:t>The </a:t>
            </a:r>
            <a:r>
              <a:rPr lang="en-GB" altLang="en-US" sz="1000" dirty="0" err="1"/>
              <a:t>IoD</a:t>
            </a:r>
            <a:r>
              <a:rPr lang="en-GB" altLang="en-US" sz="1000" dirty="0"/>
              <a:t> gives an indication of the extent of different types of deprivation experienced in neighbourhoods (or lower super output areas, LSOAs). All neighbourhoods in England are ranked according to their level of deprivation relative to other areas. Average measures are also available at local authority level.</a:t>
            </a:r>
          </a:p>
        </p:txBody>
      </p:sp>
      <p:sp>
        <p:nvSpPr>
          <p:cNvPr id="57" name="TextBox 56"/>
          <p:cNvSpPr txBox="1"/>
          <p:nvPr/>
        </p:nvSpPr>
        <p:spPr>
          <a:xfrm>
            <a:off x="165592" y="6540340"/>
            <a:ext cx="8857335" cy="246221"/>
          </a:xfrm>
          <a:prstGeom prst="rect">
            <a:avLst/>
          </a:prstGeom>
          <a:noFill/>
        </p:spPr>
        <p:txBody>
          <a:bodyPr wrap="square" rtlCol="0">
            <a:spAutoFit/>
          </a:bodyPr>
          <a:lstStyle/>
          <a:p>
            <a:r>
              <a:rPr lang="en-GB" altLang="en-US" sz="1000" dirty="0" smtClean="0"/>
              <a:t>See </a:t>
            </a:r>
            <a:r>
              <a:rPr lang="en-GB" altLang="en-US" sz="1000" dirty="0"/>
              <a:t>page 16 for a table that shows the wards that are most deprived in each of the domains. </a:t>
            </a:r>
          </a:p>
        </p:txBody>
      </p:sp>
    </p:spTree>
    <p:extLst>
      <p:ext uri="{BB962C8B-B14F-4D97-AF65-F5344CB8AC3E}">
        <p14:creationId xmlns:p14="http://schemas.microsoft.com/office/powerpoint/2010/main" val="3420343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1139" y="2168418"/>
            <a:ext cx="4304937" cy="1081003"/>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Health Deprivation and Disability</a:t>
            </a:r>
          </a:p>
          <a:p>
            <a:pPr algn="just">
              <a:spcAft>
                <a:spcPts val="100"/>
              </a:spcAft>
            </a:pPr>
            <a:r>
              <a:rPr lang="en-GB" altLang="en-US" sz="1000" dirty="0" smtClean="0"/>
              <a:t>There has been a decrease in the number </a:t>
            </a:r>
            <a:r>
              <a:rPr lang="en-GB" altLang="en-US" sz="1000" dirty="0"/>
              <a:t>of </a:t>
            </a:r>
            <a:r>
              <a:rPr lang="en-GB" altLang="en-US" sz="1000" dirty="0" smtClean="0"/>
              <a:t>LSOAs which </a:t>
            </a:r>
            <a:r>
              <a:rPr lang="en-GB" altLang="en-US" sz="1000" dirty="0"/>
              <a:t>rank </a:t>
            </a:r>
            <a:r>
              <a:rPr lang="en-GB" altLang="en-US" sz="1000" dirty="0" smtClean="0"/>
              <a:t>among the most deprived 20% and 10</a:t>
            </a:r>
            <a:r>
              <a:rPr lang="en-GB" altLang="en-US" sz="1000" dirty="0"/>
              <a:t>% </a:t>
            </a:r>
            <a:r>
              <a:rPr lang="en-GB" altLang="en-US" sz="1000" dirty="0" smtClean="0"/>
              <a:t>nationally for health and disability, from </a:t>
            </a:r>
            <a:r>
              <a:rPr lang="en-GB" altLang="en-US" sz="1000" dirty="0"/>
              <a:t>14 to 10 and 6 to 4 respectively. </a:t>
            </a:r>
            <a:r>
              <a:rPr lang="en-GB" altLang="en-US" sz="1000" dirty="0" smtClean="0"/>
              <a:t>The </a:t>
            </a:r>
            <a:r>
              <a:rPr lang="en-GB" altLang="en-US" sz="1000" dirty="0"/>
              <a:t>most deprived areas for health </a:t>
            </a:r>
            <a:r>
              <a:rPr lang="en-GB" altLang="en-US" sz="1000" dirty="0" smtClean="0"/>
              <a:t>are </a:t>
            </a:r>
            <a:r>
              <a:rPr lang="en-GB" altLang="en-US" sz="1000" dirty="0" err="1"/>
              <a:t>Woughton</a:t>
            </a:r>
            <a:r>
              <a:rPr lang="en-GB" altLang="en-US" sz="1000" dirty="0"/>
              <a:t> &amp; </a:t>
            </a:r>
            <a:r>
              <a:rPr lang="en-GB" altLang="en-US" sz="1000" dirty="0" err="1"/>
              <a:t>Fishermead</a:t>
            </a:r>
            <a:r>
              <a:rPr lang="en-GB" altLang="en-US" sz="1000" dirty="0"/>
              <a:t> and Bletchley </a:t>
            </a:r>
            <a:r>
              <a:rPr lang="en-GB" altLang="en-US" sz="1000" dirty="0" smtClean="0"/>
              <a:t>East.</a:t>
            </a:r>
            <a:endParaRPr lang="en-GB" altLang="en-US" sz="1050" dirty="0"/>
          </a:p>
        </p:txBody>
      </p:sp>
      <p:sp>
        <p:nvSpPr>
          <p:cNvPr id="28" name="TextBox 27"/>
          <p:cNvSpPr txBox="1"/>
          <p:nvPr/>
        </p:nvSpPr>
        <p:spPr>
          <a:xfrm>
            <a:off x="4644008" y="793604"/>
            <a:ext cx="4320481" cy="1267244"/>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Barriers to Housing and Services</a:t>
            </a:r>
          </a:p>
          <a:p>
            <a:pPr algn="just">
              <a:spcAft>
                <a:spcPts val="100"/>
              </a:spcAft>
            </a:pPr>
            <a:r>
              <a:rPr lang="en-GB" altLang="en-US" sz="1000" dirty="0" smtClean="0"/>
              <a:t>There has been an increase in the number of areas that are among the most deprived nationally. Between 2015 </a:t>
            </a:r>
            <a:r>
              <a:rPr lang="en-GB" altLang="en-US" sz="1000" dirty="0"/>
              <a:t>to </a:t>
            </a:r>
            <a:r>
              <a:rPr lang="en-GB" altLang="en-US" sz="1000" dirty="0" smtClean="0"/>
              <a:t>2019, the number of areas among the most deprived </a:t>
            </a:r>
            <a:r>
              <a:rPr lang="en-GB" altLang="en-US" sz="1000" dirty="0"/>
              <a:t>20% </a:t>
            </a:r>
            <a:r>
              <a:rPr lang="en-GB" altLang="en-US" sz="1000" dirty="0" smtClean="0"/>
              <a:t>rose from </a:t>
            </a:r>
            <a:r>
              <a:rPr lang="en-GB" altLang="en-US" sz="1000" dirty="0"/>
              <a:t>45 to </a:t>
            </a:r>
            <a:r>
              <a:rPr lang="en-GB" altLang="en-US" sz="1000" dirty="0" smtClean="0"/>
              <a:t>77, and among the most deprived </a:t>
            </a:r>
            <a:r>
              <a:rPr lang="en-GB" altLang="en-US" sz="1000" dirty="0"/>
              <a:t>10</a:t>
            </a:r>
            <a:r>
              <a:rPr lang="en-GB" altLang="en-US" sz="1000" dirty="0" smtClean="0"/>
              <a:t>%, the number rose </a:t>
            </a:r>
            <a:r>
              <a:rPr lang="en-GB" altLang="en-US" sz="1000" dirty="0"/>
              <a:t>from 14 to 28. </a:t>
            </a:r>
            <a:r>
              <a:rPr lang="en-GB" altLang="en-US" sz="1000" dirty="0" smtClean="0"/>
              <a:t>The </a:t>
            </a:r>
            <a:r>
              <a:rPr lang="en-GB" altLang="en-US" sz="1000" dirty="0"/>
              <a:t>areas which are the most deprived were Olney, Stony </a:t>
            </a:r>
            <a:r>
              <a:rPr lang="en-GB" altLang="en-US" sz="1000" dirty="0" smtClean="0"/>
              <a:t>Stratford and </a:t>
            </a:r>
            <a:r>
              <a:rPr lang="en-GB" altLang="en-US" sz="1000" dirty="0" err="1"/>
              <a:t>Woughton</a:t>
            </a:r>
            <a:r>
              <a:rPr lang="en-GB" altLang="en-US" sz="1000" dirty="0"/>
              <a:t> &amp; </a:t>
            </a:r>
            <a:r>
              <a:rPr lang="en-GB" altLang="en-US" sz="1000" dirty="0" err="1" smtClean="0"/>
              <a:t>Fishermead</a:t>
            </a:r>
            <a:r>
              <a:rPr lang="en-GB" altLang="en-US" sz="1000" dirty="0"/>
              <a:t>.</a:t>
            </a:r>
            <a:endParaRPr lang="en-GB" altLang="en-US" sz="1050" dirty="0"/>
          </a:p>
        </p:txBody>
      </p:sp>
      <p:sp>
        <p:nvSpPr>
          <p:cNvPr id="27" name="TextBox 26"/>
          <p:cNvSpPr txBox="1"/>
          <p:nvPr/>
        </p:nvSpPr>
        <p:spPr>
          <a:xfrm>
            <a:off x="191141" y="793604"/>
            <a:ext cx="4304936" cy="1267244"/>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Crime</a:t>
            </a:r>
          </a:p>
          <a:p>
            <a:pPr algn="just">
              <a:spcAft>
                <a:spcPts val="100"/>
              </a:spcAft>
            </a:pPr>
            <a:r>
              <a:rPr lang="en-GB" altLang="en-US" sz="1000" dirty="0" smtClean="0"/>
              <a:t>The number of areas that are among the 10% most deprived nationally has decreased from 11 to 3, and among the 20% most deprived from 25 to 14 between 2015 and 2019. The </a:t>
            </a:r>
            <a:r>
              <a:rPr lang="en-GB" altLang="en-US" sz="1000" dirty="0"/>
              <a:t>most deprived wards for crime are Bletchley Park, Bletchley East, </a:t>
            </a:r>
            <a:r>
              <a:rPr lang="en-GB" altLang="en-US" sz="1000" dirty="0" err="1"/>
              <a:t>Woughton</a:t>
            </a:r>
            <a:r>
              <a:rPr lang="en-GB" altLang="en-US" sz="1000" dirty="0"/>
              <a:t> &amp; </a:t>
            </a:r>
            <a:r>
              <a:rPr lang="en-GB" altLang="en-US" sz="1000" dirty="0" err="1"/>
              <a:t>Fishermead</a:t>
            </a:r>
            <a:r>
              <a:rPr lang="en-GB" altLang="en-US" sz="1000" dirty="0"/>
              <a:t> and Campbell Park and Old </a:t>
            </a:r>
            <a:r>
              <a:rPr lang="en-GB" altLang="en-US" sz="1000" dirty="0" err="1"/>
              <a:t>Woughton</a:t>
            </a:r>
            <a:r>
              <a:rPr lang="en-GB" altLang="en-US" sz="1000" dirty="0"/>
              <a:t>. </a:t>
            </a:r>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Indices </a:t>
            </a:r>
            <a:r>
              <a:rPr lang="en-GB" sz="2000" b="1" dirty="0">
                <a:solidFill>
                  <a:schemeClr val="bg1"/>
                </a:solidFill>
              </a:rPr>
              <a:t>of </a:t>
            </a:r>
            <a:r>
              <a:rPr lang="en-GB" sz="2000" b="1" dirty="0" smtClean="0">
                <a:solidFill>
                  <a:schemeClr val="bg1"/>
                </a:solidFill>
              </a:rPr>
              <a:t>Deprivation </a:t>
            </a:r>
            <a:r>
              <a:rPr lang="en-GB" sz="2000" b="1" dirty="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Milton Keynes </a:t>
            </a:r>
            <a:endParaRPr lang="en-GB" sz="1400" dirty="0">
              <a:solidFill>
                <a:schemeClr val="bg1"/>
              </a:solidFill>
            </a:endParaRPr>
          </a:p>
        </p:txBody>
      </p:sp>
      <p:sp>
        <p:nvSpPr>
          <p:cNvPr id="10" name="TextBox 9"/>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73766197"/>
              </p:ext>
            </p:extLst>
          </p:nvPr>
        </p:nvGraphicFramePr>
        <p:xfrm>
          <a:off x="1331640" y="4149080"/>
          <a:ext cx="7704857" cy="2648290"/>
        </p:xfrm>
        <a:graphic>
          <a:graphicData uri="http://schemas.openxmlformats.org/drawingml/2006/table">
            <a:tbl>
              <a:tblPr firstRow="1" bandRow="1">
                <a:tableStyleId>{3C2FFA5D-87B4-456A-9821-1D502468CF0F}</a:tableStyleId>
              </a:tblPr>
              <a:tblGrid>
                <a:gridCol w="2249715">
                  <a:extLst>
                    <a:ext uri="{9D8B030D-6E8A-4147-A177-3AD203B41FA5}">
                      <a16:colId xmlns:a16="http://schemas.microsoft.com/office/drawing/2014/main" val="1645923235"/>
                    </a:ext>
                  </a:extLst>
                </a:gridCol>
                <a:gridCol w="915836">
                  <a:extLst>
                    <a:ext uri="{9D8B030D-6E8A-4147-A177-3AD203B41FA5}">
                      <a16:colId xmlns:a16="http://schemas.microsoft.com/office/drawing/2014/main" val="3824953539"/>
                    </a:ext>
                  </a:extLst>
                </a:gridCol>
                <a:gridCol w="763197">
                  <a:extLst>
                    <a:ext uri="{9D8B030D-6E8A-4147-A177-3AD203B41FA5}">
                      <a16:colId xmlns:a16="http://schemas.microsoft.com/office/drawing/2014/main" val="4206837953"/>
                    </a:ext>
                  </a:extLst>
                </a:gridCol>
                <a:gridCol w="992156">
                  <a:extLst>
                    <a:ext uri="{9D8B030D-6E8A-4147-A177-3AD203B41FA5}">
                      <a16:colId xmlns:a16="http://schemas.microsoft.com/office/drawing/2014/main" val="96794054"/>
                    </a:ext>
                  </a:extLst>
                </a:gridCol>
                <a:gridCol w="835597">
                  <a:extLst>
                    <a:ext uri="{9D8B030D-6E8A-4147-A177-3AD203B41FA5}">
                      <a16:colId xmlns:a16="http://schemas.microsoft.com/office/drawing/2014/main" val="2436588343"/>
                    </a:ext>
                  </a:extLst>
                </a:gridCol>
                <a:gridCol w="974178">
                  <a:extLst>
                    <a:ext uri="{9D8B030D-6E8A-4147-A177-3AD203B41FA5}">
                      <a16:colId xmlns:a16="http://schemas.microsoft.com/office/drawing/2014/main" val="1781227999"/>
                    </a:ext>
                  </a:extLst>
                </a:gridCol>
                <a:gridCol w="974178">
                  <a:extLst>
                    <a:ext uri="{9D8B030D-6E8A-4147-A177-3AD203B41FA5}">
                      <a16:colId xmlns:a16="http://schemas.microsoft.com/office/drawing/2014/main" val="3113107414"/>
                    </a:ext>
                  </a:extLst>
                </a:gridCol>
              </a:tblGrid>
              <a:tr h="191969">
                <a:tc>
                  <a:txBody>
                    <a:bodyPr/>
                    <a:lstStyle/>
                    <a:p>
                      <a:r>
                        <a:rPr lang="en-GB" sz="1000" dirty="0" smtClean="0">
                          <a:solidFill>
                            <a:schemeClr val="tx1"/>
                          </a:solidFill>
                          <a:latin typeface="+mn-lt"/>
                        </a:rPr>
                        <a:t>Domain</a:t>
                      </a:r>
                      <a:endParaRPr lang="en-GB" sz="1000" dirty="0">
                        <a:solidFill>
                          <a:schemeClr val="tx1"/>
                        </a:solidFill>
                        <a:latin typeface="+mn-lt"/>
                      </a:endParaRPr>
                    </a:p>
                  </a:txBody>
                  <a:tcPr marL="3600" marR="3600" marT="3600" marB="36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rPr>
                        <a:t>20% most deprived</a:t>
                      </a:r>
                      <a:r>
                        <a:rPr lang="en-GB" sz="1000" baseline="0" dirty="0" smtClean="0">
                          <a:solidFill>
                            <a:schemeClr val="tx1"/>
                          </a:solidFill>
                          <a:latin typeface="+mn-lt"/>
                        </a:rPr>
                        <a:t> nationally</a:t>
                      </a:r>
                      <a:endParaRPr lang="en-GB" sz="1000" dirty="0" smtClean="0">
                        <a:solidFill>
                          <a:schemeClr val="tx1"/>
                        </a:solidFill>
                        <a:latin typeface="+mn-lt"/>
                      </a:endParaRPr>
                    </a:p>
                  </a:txBody>
                  <a:tcPr marL="3600" marR="3600" marT="3600" marB="3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tx1"/>
                        </a:solidFill>
                      </a:endParaRPr>
                    </a:p>
                  </a:txBody>
                  <a:tcPr marT="36000" marB="360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rPr>
                        <a:t>10%</a:t>
                      </a:r>
                      <a:r>
                        <a:rPr lang="en-GB" sz="1000" baseline="0" dirty="0" smtClean="0">
                          <a:solidFill>
                            <a:schemeClr val="tx1"/>
                          </a:solidFill>
                          <a:latin typeface="+mn-lt"/>
                        </a:rPr>
                        <a:t> most deprived nationally</a:t>
                      </a:r>
                      <a:endParaRPr lang="en-GB" sz="1000" dirty="0" smtClean="0">
                        <a:solidFill>
                          <a:schemeClr val="tx1"/>
                        </a:solidFill>
                        <a:latin typeface="+mn-lt"/>
                      </a:endParaRPr>
                    </a:p>
                  </a:txBody>
                  <a:tcPr marL="3600" marR="3600" marT="3600" marB="3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tx1"/>
                        </a:solidFill>
                      </a:endParaRPr>
                    </a:p>
                  </a:txBody>
                  <a:tcPr marT="36000" marB="36000"/>
                </a:tc>
                <a:extLst>
                  <a:ext uri="{0D108BD9-81ED-4DB2-BD59-A6C34878D82A}">
                    <a16:rowId xmlns:a16="http://schemas.microsoft.com/office/drawing/2014/main" val="597304406"/>
                  </a:ext>
                </a:extLst>
              </a:tr>
              <a:tr h="191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mn-lt"/>
                        <a:ea typeface="+mn-ea"/>
                        <a:cs typeface="+mn-cs"/>
                      </a:endParaRP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2015</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2019</a:t>
                      </a:r>
                      <a:endParaRPr lang="en-GB" sz="1000" b="1" kern="1200" dirty="0">
                        <a:solidFill>
                          <a:schemeClr val="tx1"/>
                        </a:solidFill>
                        <a:latin typeface="+mn-lt"/>
                        <a:ea typeface="+mn-ea"/>
                        <a:cs typeface="+mn-cs"/>
                      </a:endParaRP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 Change</a:t>
                      </a:r>
                      <a:endParaRPr lang="en-GB" sz="1000" b="1" kern="1200" dirty="0">
                        <a:solidFill>
                          <a:schemeClr val="tx1"/>
                        </a:solidFill>
                        <a:latin typeface="+mn-lt"/>
                        <a:ea typeface="+mn-ea"/>
                        <a:cs typeface="+mn-cs"/>
                      </a:endParaRP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2015</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2019</a:t>
                      </a:r>
                      <a:endParaRPr lang="en-GB" sz="1000" b="1" kern="1200" dirty="0">
                        <a:solidFill>
                          <a:schemeClr val="tx1"/>
                        </a:solidFill>
                        <a:latin typeface="+mn-lt"/>
                        <a:ea typeface="+mn-ea"/>
                        <a:cs typeface="+mn-cs"/>
                      </a:endParaRP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 Change</a:t>
                      </a:r>
                      <a:endParaRPr lang="en-GB" sz="1000" b="1" kern="1200" dirty="0">
                        <a:solidFill>
                          <a:schemeClr val="tx1"/>
                        </a:solidFill>
                        <a:latin typeface="+mn-lt"/>
                        <a:ea typeface="+mn-ea"/>
                        <a:cs typeface="+mn-cs"/>
                      </a:endParaRPr>
                    </a:p>
                  </a:txBody>
                  <a:tcPr marL="3600" marR="3600" marT="3600" marB="3600"/>
                </a:tc>
                <a:extLst>
                  <a:ext uri="{0D108BD9-81ED-4DB2-BD59-A6C34878D82A}">
                    <a16:rowId xmlns:a16="http://schemas.microsoft.com/office/drawing/2014/main" val="1968885058"/>
                  </a:ext>
                </a:extLst>
              </a:tr>
              <a:tr h="191969">
                <a:tc>
                  <a:txBody>
                    <a:bodyPr/>
                    <a:lstStyle/>
                    <a:p>
                      <a:r>
                        <a:rPr lang="en-GB" sz="1000" dirty="0" smtClean="0">
                          <a:latin typeface="+mn-lt"/>
                        </a:rPr>
                        <a:t>Income </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23</a:t>
                      </a:r>
                      <a:endParaRPr lang="en-GB" sz="1000" dirty="0">
                        <a:latin typeface="+mn-lt"/>
                      </a:endParaRPr>
                    </a:p>
                  </a:txBody>
                  <a:tcPr marL="3600" marR="3600" marT="3600" marB="3600"/>
                </a:tc>
                <a:tc>
                  <a:txBody>
                    <a:bodyPr/>
                    <a:lstStyle/>
                    <a:p>
                      <a:pPr algn="r"/>
                      <a:r>
                        <a:rPr lang="en-GB" sz="1000" dirty="0" smtClean="0">
                          <a:latin typeface="+mn-lt"/>
                        </a:rPr>
                        <a:t>17</a:t>
                      </a:r>
                      <a:endParaRPr lang="en-GB" sz="1000" dirty="0">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-6</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latin typeface="+mn-lt"/>
                        </a:rPr>
                        <a:t>10</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8</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-2</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698068927"/>
                  </a:ext>
                </a:extLst>
              </a:tr>
              <a:tr h="191969">
                <a:tc>
                  <a:txBody>
                    <a:bodyPr/>
                    <a:lstStyle/>
                    <a:p>
                      <a:r>
                        <a:rPr lang="en-GB" sz="1000" dirty="0" smtClean="0">
                          <a:latin typeface="+mn-lt"/>
                        </a:rPr>
                        <a:t>Income</a:t>
                      </a:r>
                      <a:r>
                        <a:rPr lang="en-GB" sz="1000" baseline="0" dirty="0" smtClean="0">
                          <a:latin typeface="+mn-lt"/>
                        </a:rPr>
                        <a:t> deprivation affecting children</a:t>
                      </a:r>
                      <a:endParaRPr lang="en-GB" sz="1000" dirty="0" smtClean="0">
                        <a:solidFill>
                          <a:sysClr val="windowText" lastClr="000000"/>
                        </a:solidFill>
                        <a:latin typeface="+mn-lt"/>
                      </a:endParaRPr>
                    </a:p>
                  </a:txBody>
                  <a:tcPr marL="3600" marR="3600" marT="3600" marB="3600"/>
                </a:tc>
                <a:tc>
                  <a:txBody>
                    <a:bodyPr/>
                    <a:lstStyle/>
                    <a:p>
                      <a:pPr algn="r"/>
                      <a:r>
                        <a:rPr lang="en-GB" sz="1000" dirty="0" smtClean="0">
                          <a:latin typeface="+mn-lt"/>
                        </a:rPr>
                        <a:t>25</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18</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-7</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12</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7</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-5</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1697025695"/>
                  </a:ext>
                </a:extLst>
              </a:tr>
              <a:tr h="191969">
                <a:tc>
                  <a:txBody>
                    <a:bodyPr/>
                    <a:lstStyle/>
                    <a:p>
                      <a:r>
                        <a:rPr lang="en-GB" sz="1000" dirty="0" smtClean="0">
                          <a:latin typeface="+mn-lt"/>
                        </a:rPr>
                        <a:t>Income deprivation affecting older</a:t>
                      </a:r>
                      <a:r>
                        <a:rPr lang="en-GB" sz="1000" baseline="0" dirty="0" smtClean="0">
                          <a:latin typeface="+mn-lt"/>
                        </a:rPr>
                        <a:t> people</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13</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11</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-2</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4</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3</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2672518758"/>
                  </a:ext>
                </a:extLst>
              </a:tr>
              <a:tr h="224631">
                <a:tc>
                  <a:txBody>
                    <a:bodyPr/>
                    <a:lstStyle/>
                    <a:p>
                      <a:r>
                        <a:rPr lang="en-GB" sz="1000" dirty="0" smtClean="0">
                          <a:latin typeface="+mn-lt"/>
                        </a:rPr>
                        <a:t>Employment</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19</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16</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-3</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7</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8</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166747704"/>
                  </a:ext>
                </a:extLst>
              </a:tr>
              <a:tr h="191969">
                <a:tc>
                  <a:txBody>
                    <a:bodyPr/>
                    <a:lstStyle/>
                    <a:p>
                      <a:r>
                        <a:rPr lang="en-GB" sz="1000" dirty="0" smtClean="0">
                          <a:latin typeface="+mn-lt"/>
                        </a:rPr>
                        <a:t>Education</a:t>
                      </a:r>
                      <a:r>
                        <a:rPr lang="en-GB" sz="1000" baseline="0" dirty="0" smtClean="0">
                          <a:latin typeface="+mn-lt"/>
                        </a:rPr>
                        <a:t> Skills and Training</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23</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21</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-2</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8</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9</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3300508433"/>
                  </a:ext>
                </a:extLst>
              </a:tr>
              <a:tr h="191969">
                <a:tc>
                  <a:txBody>
                    <a:bodyPr/>
                    <a:lstStyle/>
                    <a:p>
                      <a:r>
                        <a:rPr lang="en-GB" sz="1000" dirty="0" smtClean="0">
                          <a:latin typeface="+mn-lt"/>
                        </a:rPr>
                        <a:t>Children and Young People</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23</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19</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-4</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7</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10</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+3</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427405397"/>
                  </a:ext>
                </a:extLst>
              </a:tr>
              <a:tr h="191969">
                <a:tc>
                  <a:txBody>
                    <a:bodyPr/>
                    <a:lstStyle/>
                    <a:p>
                      <a:r>
                        <a:rPr lang="en-GB" sz="1000" dirty="0" smtClean="0">
                          <a:latin typeface="+mn-lt"/>
                        </a:rPr>
                        <a:t>Adult Skills</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25</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25</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9</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9</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730919003"/>
                  </a:ext>
                </a:extLst>
              </a:tr>
              <a:tr h="191969">
                <a:tc>
                  <a:txBody>
                    <a:bodyPr/>
                    <a:lstStyle/>
                    <a:p>
                      <a:r>
                        <a:rPr lang="en-GB" sz="1000" dirty="0" smtClean="0">
                          <a:latin typeface="+mn-lt"/>
                        </a:rPr>
                        <a:t>Health</a:t>
                      </a:r>
                      <a:r>
                        <a:rPr lang="en-GB" sz="1000" baseline="0" dirty="0" smtClean="0">
                          <a:latin typeface="+mn-lt"/>
                        </a:rPr>
                        <a:t> Deprivation &amp; Disability</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14</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10</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-4</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6</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4</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-2</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2229118608"/>
                  </a:ext>
                </a:extLst>
              </a:tr>
              <a:tr h="191969">
                <a:tc>
                  <a:txBody>
                    <a:bodyPr/>
                    <a:lstStyle/>
                    <a:p>
                      <a:r>
                        <a:rPr lang="en-GB" sz="1000" dirty="0" smtClean="0">
                          <a:latin typeface="+mn-lt"/>
                        </a:rPr>
                        <a:t>Crime</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25</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14</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-9</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11</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3</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-8</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981260671"/>
                  </a:ext>
                </a:extLst>
              </a:tr>
              <a:tr h="191969">
                <a:tc>
                  <a:txBody>
                    <a:bodyPr/>
                    <a:lstStyle/>
                    <a:p>
                      <a:r>
                        <a:rPr lang="en-GB" sz="1000" dirty="0" smtClean="0">
                          <a:latin typeface="+mn-lt"/>
                        </a:rPr>
                        <a:t>Barriers to</a:t>
                      </a:r>
                      <a:r>
                        <a:rPr lang="en-GB" sz="1000" baseline="0" dirty="0" smtClean="0">
                          <a:latin typeface="+mn-lt"/>
                        </a:rPr>
                        <a:t> Housing and Services</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45</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77</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+32</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14</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28</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+14</a:t>
                      </a:r>
                      <a:endParaRPr lang="en-GB" sz="1000" b="0" i="0" u="none" strike="noStrike" dirty="0">
                        <a:solidFill>
                          <a:srgbClr val="000000"/>
                        </a:solidFill>
                        <a:effectLst/>
                        <a:latin typeface="+mn-lt"/>
                      </a:endParaRPr>
                    </a:p>
                  </a:txBody>
                  <a:tcPr marL="3600" marR="3600" marT="3600" marB="3600" anchor="b"/>
                </a:tc>
                <a:extLst>
                  <a:ext uri="{0D108BD9-81ED-4DB2-BD59-A6C34878D82A}">
                    <a16:rowId xmlns:a16="http://schemas.microsoft.com/office/drawing/2014/main" val="129842824"/>
                  </a:ext>
                </a:extLst>
              </a:tr>
              <a:tr h="191969">
                <a:tc>
                  <a:txBody>
                    <a:bodyPr/>
                    <a:lstStyle/>
                    <a:p>
                      <a:r>
                        <a:rPr lang="en-GB" sz="1000" dirty="0" smtClean="0">
                          <a:latin typeface="+mn-lt"/>
                        </a:rPr>
                        <a:t>Living</a:t>
                      </a:r>
                      <a:r>
                        <a:rPr lang="en-GB" sz="1000" baseline="0" dirty="0" smtClean="0">
                          <a:latin typeface="+mn-lt"/>
                        </a:rPr>
                        <a:t> Environment</a:t>
                      </a:r>
                      <a:endParaRPr lang="en-GB" sz="1000" dirty="0">
                        <a:solidFill>
                          <a:sysClr val="windowText" lastClr="000000"/>
                        </a:solidFill>
                        <a:latin typeface="+mn-lt"/>
                      </a:endParaRPr>
                    </a:p>
                  </a:txBody>
                  <a:tcPr marL="3600" marR="3600" marT="3600" marB="3600"/>
                </a:tc>
                <a:tc>
                  <a:txBody>
                    <a:bodyPr/>
                    <a:lstStyle/>
                    <a:p>
                      <a:pPr algn="r"/>
                      <a:r>
                        <a:rPr lang="en-GB" sz="1000" dirty="0" smtClean="0">
                          <a:latin typeface="+mn-lt"/>
                        </a:rPr>
                        <a:t>2</a:t>
                      </a:r>
                      <a:endParaRPr lang="en-GB" sz="1000" dirty="0">
                        <a:latin typeface="+mn-lt"/>
                      </a:endParaRPr>
                    </a:p>
                  </a:txBody>
                  <a:tcPr marL="3600" marR="3600" marT="3600" marB="3600"/>
                </a:tc>
                <a:tc>
                  <a:txBody>
                    <a:bodyPr/>
                    <a:lstStyle/>
                    <a:p>
                      <a:pPr algn="r"/>
                      <a:r>
                        <a:rPr lang="en-GB" sz="1000" dirty="0" smtClean="0">
                          <a:solidFill>
                            <a:sysClr val="windowText" lastClr="000000"/>
                          </a:solidFill>
                          <a:latin typeface="+mn-lt"/>
                        </a:rPr>
                        <a:t>3</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a:t>
                      </a:r>
                      <a:endParaRPr lang="en-GB" sz="1000" b="0" i="0" u="none" strike="noStrike" dirty="0">
                        <a:solidFill>
                          <a:srgbClr val="000000"/>
                        </a:solidFill>
                        <a:effectLst/>
                        <a:latin typeface="+mn-lt"/>
                      </a:endParaRPr>
                    </a:p>
                  </a:txBody>
                  <a:tcPr marL="3600" marR="3600" marT="3600" marB="3600" anchor="b"/>
                </a:tc>
                <a:tc>
                  <a:txBody>
                    <a:bodyPr/>
                    <a:lstStyle/>
                    <a:p>
                      <a:pPr algn="r"/>
                      <a:r>
                        <a:rPr lang="en-GB" sz="1000" dirty="0" smtClean="0">
                          <a:solidFill>
                            <a:sysClr val="windowText" lastClr="000000"/>
                          </a:solidFill>
                          <a:latin typeface="+mn-lt"/>
                        </a:rPr>
                        <a:t>0</a:t>
                      </a:r>
                      <a:endParaRPr lang="en-GB" sz="1000" dirty="0">
                        <a:solidFill>
                          <a:sysClr val="windowText" lastClr="000000"/>
                        </a:solidFill>
                        <a:latin typeface="+mn-lt"/>
                      </a:endParaRPr>
                    </a:p>
                  </a:txBody>
                  <a:tcPr marL="3600" marR="3600" marT="3600" marB="3600"/>
                </a:tc>
                <a:tc>
                  <a:txBody>
                    <a:bodyPr/>
                    <a:lstStyle/>
                    <a:p>
                      <a:pPr algn="r"/>
                      <a:r>
                        <a:rPr lang="en-GB" sz="1000" dirty="0" smtClean="0">
                          <a:solidFill>
                            <a:sysClr val="windowText" lastClr="000000"/>
                          </a:solidFill>
                          <a:latin typeface="+mn-lt"/>
                        </a:rPr>
                        <a:t>1</a:t>
                      </a:r>
                      <a:endParaRPr lang="en-GB" sz="1000" dirty="0">
                        <a:solidFill>
                          <a:sysClr val="windowText" lastClr="000000"/>
                        </a:solidFill>
                        <a:latin typeface="+mn-lt"/>
                      </a:endParaRPr>
                    </a:p>
                  </a:txBody>
                  <a:tcPr marL="3600" marR="3600" marT="3600" marB="3600"/>
                </a:tc>
                <a:tc>
                  <a:txBody>
                    <a:bodyPr/>
                    <a:lstStyle/>
                    <a:p>
                      <a:pPr algn="r" fontAlgn="b"/>
                      <a:r>
                        <a:rPr lang="en-GB" sz="1000" b="0" i="0" u="none" strike="noStrike" dirty="0" smtClean="0">
                          <a:solidFill>
                            <a:srgbClr val="000000"/>
                          </a:solidFill>
                          <a:effectLst/>
                          <a:latin typeface="+mn-lt"/>
                        </a:rPr>
                        <a:t>+1</a:t>
                      </a:r>
                    </a:p>
                  </a:txBody>
                  <a:tcPr marL="3600" marR="3600" marT="3600" marB="3600" anchor="b"/>
                </a:tc>
                <a:extLst>
                  <a:ext uri="{0D108BD9-81ED-4DB2-BD59-A6C34878D82A}">
                    <a16:rowId xmlns:a16="http://schemas.microsoft.com/office/drawing/2014/main" val="1615964050"/>
                  </a:ext>
                </a:extLst>
              </a:tr>
            </a:tbl>
          </a:graphicData>
        </a:graphic>
      </p:graphicFrame>
      <p:sp>
        <p:nvSpPr>
          <p:cNvPr id="3" name="TextBox 2"/>
          <p:cNvSpPr txBox="1"/>
          <p:nvPr/>
        </p:nvSpPr>
        <p:spPr>
          <a:xfrm>
            <a:off x="4644008" y="2168419"/>
            <a:ext cx="4320481" cy="1081003"/>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lgn="just">
              <a:spcAft>
                <a:spcPts val="100"/>
              </a:spcAft>
            </a:pPr>
            <a:r>
              <a:rPr lang="en-GB" altLang="en-US" sz="1200" b="1" dirty="0"/>
              <a:t>Adult Skills</a:t>
            </a:r>
          </a:p>
          <a:p>
            <a:pPr algn="just">
              <a:spcAft>
                <a:spcPts val="100"/>
              </a:spcAft>
            </a:pPr>
            <a:r>
              <a:rPr lang="en-GB" altLang="en-US" sz="1000" dirty="0" smtClean="0"/>
              <a:t>There has been no change in the number of areas among the most deprived 10% </a:t>
            </a:r>
            <a:r>
              <a:rPr lang="en-GB" altLang="en-US" sz="1000" dirty="0"/>
              <a:t>and 20% </a:t>
            </a:r>
            <a:r>
              <a:rPr lang="en-GB" altLang="en-US" sz="1000" dirty="0" smtClean="0"/>
              <a:t>nationally, remaining </a:t>
            </a:r>
            <a:r>
              <a:rPr lang="en-GB" altLang="en-US" sz="1000" dirty="0"/>
              <a:t>at 9 and 25 LSOAs </a:t>
            </a:r>
            <a:r>
              <a:rPr lang="en-GB" altLang="en-US" sz="1000" dirty="0" smtClean="0"/>
              <a:t>respectively. The </a:t>
            </a:r>
            <a:r>
              <a:rPr lang="en-GB" altLang="en-US" sz="1000" dirty="0"/>
              <a:t>areas which rank amongst the most deprived are </a:t>
            </a:r>
            <a:r>
              <a:rPr lang="en-GB" altLang="en-US" sz="1000" dirty="0" err="1"/>
              <a:t>Woughton</a:t>
            </a:r>
            <a:r>
              <a:rPr lang="en-GB" altLang="en-US" sz="1000" dirty="0"/>
              <a:t> &amp; </a:t>
            </a:r>
            <a:r>
              <a:rPr lang="en-GB" altLang="en-US" sz="1000" dirty="0" err="1"/>
              <a:t>Fishermead</a:t>
            </a:r>
            <a:r>
              <a:rPr lang="en-GB" altLang="en-US" sz="1000" dirty="0"/>
              <a:t>, Stony Stratford and Bletchley East.  </a:t>
            </a:r>
          </a:p>
        </p:txBody>
      </p:sp>
      <p:grpSp>
        <p:nvGrpSpPr>
          <p:cNvPr id="11" name="Group 10"/>
          <p:cNvGrpSpPr/>
          <p:nvPr/>
        </p:nvGrpSpPr>
        <p:grpSpPr>
          <a:xfrm>
            <a:off x="251520" y="1103226"/>
            <a:ext cx="648000" cy="648000"/>
            <a:chOff x="129287" y="873556"/>
            <a:chExt cx="930414" cy="930183"/>
          </a:xfrm>
        </p:grpSpPr>
        <p:sp>
          <p:nvSpPr>
            <p:cNvPr id="12" name="Oval 11"/>
            <p:cNvSpPr>
              <a:spLocks noChangeAspect="1"/>
            </p:cNvSpPr>
            <p:nvPr/>
          </p:nvSpPr>
          <p:spPr bwMode="auto">
            <a:xfrm>
              <a:off x="129287" y="873556"/>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294" y="998447"/>
              <a:ext cx="680400" cy="680400"/>
            </a:xfrm>
            <a:prstGeom prst="rect">
              <a:avLst/>
            </a:prstGeom>
          </p:spPr>
        </p:pic>
      </p:grpSp>
      <p:grpSp>
        <p:nvGrpSpPr>
          <p:cNvPr id="17" name="Group 16"/>
          <p:cNvGrpSpPr/>
          <p:nvPr/>
        </p:nvGrpSpPr>
        <p:grpSpPr>
          <a:xfrm>
            <a:off x="250489" y="2384920"/>
            <a:ext cx="648000" cy="648000"/>
            <a:chOff x="78869" y="2874798"/>
            <a:chExt cx="930414" cy="930183"/>
          </a:xfrm>
        </p:grpSpPr>
        <p:sp>
          <p:nvSpPr>
            <p:cNvPr id="18" name="Oval 17"/>
            <p:cNvSpPr>
              <a:spLocks noChangeAspect="1"/>
            </p:cNvSpPr>
            <p:nvPr/>
          </p:nvSpPr>
          <p:spPr bwMode="auto">
            <a:xfrm>
              <a:off x="78869" y="287479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3876" y="2999689"/>
              <a:ext cx="680400" cy="680400"/>
            </a:xfrm>
            <a:prstGeom prst="rect">
              <a:avLst/>
            </a:prstGeom>
          </p:spPr>
        </p:pic>
      </p:grpSp>
      <p:grpSp>
        <p:nvGrpSpPr>
          <p:cNvPr id="20" name="Group 19"/>
          <p:cNvGrpSpPr/>
          <p:nvPr/>
        </p:nvGrpSpPr>
        <p:grpSpPr>
          <a:xfrm>
            <a:off x="4716016" y="1103226"/>
            <a:ext cx="648000" cy="648000"/>
            <a:chOff x="4271560" y="899337"/>
            <a:chExt cx="930414" cy="930183"/>
          </a:xfrm>
        </p:grpSpPr>
        <p:sp>
          <p:nvSpPr>
            <p:cNvPr id="21" name="Oval 20"/>
            <p:cNvSpPr>
              <a:spLocks noChangeAspect="1"/>
            </p:cNvSpPr>
            <p:nvPr/>
          </p:nvSpPr>
          <p:spPr bwMode="auto">
            <a:xfrm>
              <a:off x="4271560" y="899337"/>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6567" y="1024228"/>
              <a:ext cx="680400" cy="680400"/>
            </a:xfrm>
            <a:prstGeom prst="rect">
              <a:avLst/>
            </a:prstGeom>
          </p:spPr>
        </p:pic>
      </p:grpSp>
      <p:grpSp>
        <p:nvGrpSpPr>
          <p:cNvPr id="23" name="Group 22"/>
          <p:cNvGrpSpPr/>
          <p:nvPr/>
        </p:nvGrpSpPr>
        <p:grpSpPr>
          <a:xfrm>
            <a:off x="4716016" y="2384920"/>
            <a:ext cx="648000" cy="648000"/>
            <a:chOff x="4257884" y="1948304"/>
            <a:chExt cx="930414" cy="930183"/>
          </a:xfrm>
        </p:grpSpPr>
        <p:sp>
          <p:nvSpPr>
            <p:cNvPr id="24" name="Oval 23"/>
            <p:cNvSpPr>
              <a:spLocks noChangeAspect="1"/>
            </p:cNvSpPr>
            <p:nvPr/>
          </p:nvSpPr>
          <p:spPr bwMode="auto">
            <a:xfrm>
              <a:off x="4257884" y="194830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5" name="Picture 2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82891" y="2073195"/>
              <a:ext cx="680400" cy="680400"/>
            </a:xfrm>
            <a:prstGeom prst="rect">
              <a:avLst/>
            </a:prstGeom>
          </p:spPr>
        </p:pic>
      </p:grpSp>
      <p:sp>
        <p:nvSpPr>
          <p:cNvPr id="29" name="TextBox 28"/>
          <p:cNvSpPr txBox="1"/>
          <p:nvPr/>
        </p:nvSpPr>
        <p:spPr>
          <a:xfrm>
            <a:off x="191139" y="3356992"/>
            <a:ext cx="8773350" cy="724459"/>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lgn="just">
              <a:spcAft>
                <a:spcPts val="100"/>
              </a:spcAft>
            </a:pPr>
            <a:r>
              <a:rPr lang="en-GB" altLang="en-US" sz="1200" b="1" dirty="0"/>
              <a:t>Living Environment</a:t>
            </a:r>
          </a:p>
          <a:p>
            <a:pPr algn="just">
              <a:spcAft>
                <a:spcPts val="100"/>
              </a:spcAft>
            </a:pPr>
            <a:r>
              <a:rPr lang="en-GB" altLang="en-US" sz="1000" dirty="0" smtClean="0"/>
              <a:t>There has been an increase </a:t>
            </a:r>
            <a:r>
              <a:rPr lang="en-GB" altLang="en-US" sz="1000" dirty="0"/>
              <a:t>in the </a:t>
            </a:r>
            <a:r>
              <a:rPr lang="en-GB" altLang="en-US" sz="1000" dirty="0" smtClean="0"/>
              <a:t>areas for living environments that are amongst the most deprived 10% and 20% nationally, from </a:t>
            </a:r>
            <a:r>
              <a:rPr lang="en-GB" altLang="en-US" sz="1000" dirty="0"/>
              <a:t>0 to </a:t>
            </a:r>
            <a:r>
              <a:rPr lang="en-GB" altLang="en-US" sz="1000" dirty="0" smtClean="0"/>
              <a:t>1, and </a:t>
            </a:r>
            <a:r>
              <a:rPr lang="en-GB" altLang="en-US" sz="1000" dirty="0"/>
              <a:t>2 to 3 </a:t>
            </a:r>
            <a:r>
              <a:rPr lang="en-GB" altLang="en-US" sz="1000" dirty="0" smtClean="0"/>
              <a:t>respectively</a:t>
            </a:r>
            <a:r>
              <a:rPr lang="en-GB" altLang="en-US" sz="1000" dirty="0"/>
              <a:t>. </a:t>
            </a:r>
            <a:r>
              <a:rPr lang="en-GB" altLang="en-US" sz="1000" dirty="0" smtClean="0"/>
              <a:t>The </a:t>
            </a:r>
            <a:r>
              <a:rPr lang="en-GB" altLang="en-US" sz="1000" dirty="0"/>
              <a:t>most deprived areas for living environment are Newport </a:t>
            </a:r>
            <a:r>
              <a:rPr lang="en-GB" altLang="en-US" sz="1000" dirty="0" err="1"/>
              <a:t>Pagnell</a:t>
            </a:r>
            <a:r>
              <a:rPr lang="en-GB" altLang="en-US" sz="1000" dirty="0"/>
              <a:t> North &amp; </a:t>
            </a:r>
            <a:r>
              <a:rPr lang="en-GB" altLang="en-US" sz="1000" dirty="0" err="1"/>
              <a:t>Hanslope</a:t>
            </a:r>
            <a:r>
              <a:rPr lang="en-GB" altLang="en-US" sz="1000" dirty="0"/>
              <a:t>, Olney, </a:t>
            </a:r>
            <a:r>
              <a:rPr lang="en-GB" altLang="en-US" sz="1000" dirty="0" err="1"/>
              <a:t>Wolverton</a:t>
            </a:r>
            <a:r>
              <a:rPr lang="en-GB" altLang="en-US" sz="1000" dirty="0"/>
              <a:t> and </a:t>
            </a:r>
            <a:r>
              <a:rPr lang="en-GB" altLang="en-US" sz="1000" dirty="0" err="1" smtClean="0"/>
              <a:t>Bradwell</a:t>
            </a:r>
            <a:r>
              <a:rPr lang="en-GB" altLang="en-US" sz="1000" dirty="0" smtClean="0"/>
              <a:t>.</a:t>
            </a:r>
            <a:endParaRPr lang="en-GB" altLang="en-US" sz="1000" dirty="0"/>
          </a:p>
          <a:p>
            <a:pPr algn="just">
              <a:spcAft>
                <a:spcPts val="100"/>
              </a:spcAft>
            </a:pPr>
            <a:endParaRPr lang="en-GB" altLang="en-US" sz="600" dirty="0" smtClean="0"/>
          </a:p>
        </p:txBody>
      </p:sp>
      <p:grpSp>
        <p:nvGrpSpPr>
          <p:cNvPr id="14" name="Group 13"/>
          <p:cNvGrpSpPr/>
          <p:nvPr/>
        </p:nvGrpSpPr>
        <p:grpSpPr>
          <a:xfrm>
            <a:off x="250489" y="3395221"/>
            <a:ext cx="648000" cy="648000"/>
            <a:chOff x="108374" y="1895661"/>
            <a:chExt cx="930414" cy="930183"/>
          </a:xfrm>
        </p:grpSpPr>
        <p:sp>
          <p:nvSpPr>
            <p:cNvPr id="15" name="Oval 14"/>
            <p:cNvSpPr>
              <a:spLocks noChangeAspect="1"/>
            </p:cNvSpPr>
            <p:nvPr/>
          </p:nvSpPr>
          <p:spPr bwMode="auto">
            <a:xfrm>
              <a:off x="108374" y="1895661"/>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3381" y="2020552"/>
              <a:ext cx="680400" cy="680400"/>
            </a:xfrm>
            <a:prstGeom prst="rect">
              <a:avLst/>
            </a:prstGeom>
          </p:spPr>
        </p:pic>
      </p:grpSp>
      <p:sp>
        <p:nvSpPr>
          <p:cNvPr id="30" name="TextBox 29"/>
          <p:cNvSpPr txBox="1"/>
          <p:nvPr/>
        </p:nvSpPr>
        <p:spPr>
          <a:xfrm>
            <a:off x="120218" y="4225710"/>
            <a:ext cx="1095406" cy="1631216"/>
          </a:xfrm>
          <a:prstGeom prst="rect">
            <a:avLst/>
          </a:prstGeom>
          <a:noFill/>
        </p:spPr>
        <p:txBody>
          <a:bodyPr wrap="square" rtlCol="0">
            <a:spAutoFit/>
          </a:bodyPr>
          <a:lstStyle/>
          <a:p>
            <a:r>
              <a:rPr lang="en-GB" sz="1000" b="1" dirty="0" smtClean="0"/>
              <a:t>Figure 1: </a:t>
            </a:r>
            <a:r>
              <a:rPr lang="en-GB" sz="1000" dirty="0" smtClean="0"/>
              <a:t>Change in the number of LSOAs in Milton Keynes which rank in the most deprived 20% and 10% nationally from 2015 to 2019.</a:t>
            </a:r>
            <a:endParaRPr lang="en-GB" sz="1000" dirty="0"/>
          </a:p>
        </p:txBody>
      </p:sp>
    </p:spTree>
    <p:extLst>
      <p:ext uri="{BB962C8B-B14F-4D97-AF65-F5344CB8AC3E}">
        <p14:creationId xmlns:p14="http://schemas.microsoft.com/office/powerpoint/2010/main" val="366256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493869" y="1387572"/>
            <a:ext cx="4486164" cy="3059612"/>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19872" y="794113"/>
            <a:ext cx="5562392"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000" b="0" i="0" u="none" strike="noStrike" cap="none" normalizeH="0" baseline="0" dirty="0" smtClean="0">
                <a:ln>
                  <a:noFill/>
                </a:ln>
                <a:effectLst/>
                <a:latin typeface="Calibri" panose="020F0502020204030204" pitchFamily="34" charset="0"/>
                <a:cs typeface="Calibri" panose="020F0502020204030204" pitchFamily="34" charset="0"/>
              </a:rPr>
              <a:t>   </a:t>
            </a:r>
            <a:r>
              <a:rPr kumimoji="0" lang="en-GB" sz="1100" b="0" i="0" u="none" strike="noStrike" cap="none" normalizeH="0" baseline="0" dirty="0" smtClean="0">
                <a:ln>
                  <a:noFill/>
                </a:ln>
                <a:effectLst/>
                <a:latin typeface="Calibri" panose="020F0502020204030204" pitchFamily="34" charset="0"/>
                <a:cs typeface="Calibri" panose="020F0502020204030204" pitchFamily="34" charset="0"/>
              </a:rPr>
              <a:t>The overall Index of Multiple Deprivation (IMD) is</a:t>
            </a:r>
            <a:r>
              <a:rPr kumimoji="0" lang="en-GB" sz="1100" b="0" i="0" u="none" strike="noStrike" cap="none" normalizeH="0" dirty="0" smtClean="0">
                <a:ln>
                  <a:noFill/>
                </a:ln>
                <a:effectLst/>
                <a:latin typeface="Calibri" panose="020F0502020204030204" pitchFamily="34" charset="0"/>
                <a:cs typeface="Calibri" panose="020F0502020204030204" pitchFamily="34" charset="0"/>
              </a:rPr>
              <a:t> a weighted measure based on information </a:t>
            </a:r>
          </a:p>
          <a:p>
            <a:pPr marL="0" marR="0" indent="0" defTabSz="914400" rtl="0" eaLnBrk="0" fontAlgn="base" latinLnBrk="0" hangingPunct="0">
              <a:spcBef>
                <a:spcPct val="0"/>
              </a:spcBef>
              <a:spcAft>
                <a:spcPct val="0"/>
              </a:spcAft>
              <a:buClrTx/>
              <a:buSzTx/>
              <a:buFontTx/>
              <a:buNone/>
              <a:tabLst/>
            </a:pPr>
            <a:r>
              <a:rPr lang="en-GB" sz="1100" baseline="0" dirty="0">
                <a:latin typeface="Calibri" panose="020F0502020204030204" pitchFamily="34" charset="0"/>
                <a:cs typeface="Calibri" panose="020F0502020204030204" pitchFamily="34" charset="0"/>
              </a:rPr>
              <a:t> </a:t>
            </a:r>
            <a:r>
              <a:rPr lang="en-GB" sz="1100" baseline="0" dirty="0" smtClean="0">
                <a:latin typeface="Calibri" panose="020F0502020204030204" pitchFamily="34" charset="0"/>
                <a:cs typeface="Calibri" panose="020F0502020204030204" pitchFamily="34" charset="0"/>
              </a:rPr>
              <a:t>   relating</a:t>
            </a:r>
            <a:r>
              <a:rPr lang="en-GB" sz="1100" dirty="0" smtClean="0">
                <a:latin typeface="Calibri" panose="020F0502020204030204" pitchFamily="34" charset="0"/>
                <a:cs typeface="Calibri" panose="020F0502020204030204" pitchFamily="34" charset="0"/>
              </a:rPr>
              <a:t> to income, employment, education, health, crime, housing and environment.</a:t>
            </a:r>
            <a:endParaRPr kumimoji="0" lang="en-GB" sz="1100" b="0" i="0" u="none" strike="noStrike" cap="none" normalizeH="0" baseline="0" dirty="0" smtClean="0">
              <a:ln>
                <a:noFill/>
              </a:ln>
              <a:effectLst/>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Indices </a:t>
            </a:r>
            <a:r>
              <a:rPr lang="en-GB" sz="2000" b="1" dirty="0">
                <a:solidFill>
                  <a:schemeClr val="bg1"/>
                </a:solidFill>
              </a:rPr>
              <a:t>of </a:t>
            </a:r>
            <a:r>
              <a:rPr lang="en-GB" sz="2000" b="1" dirty="0" smtClean="0">
                <a:solidFill>
                  <a:schemeClr val="bg1"/>
                </a:solidFill>
              </a:rPr>
              <a:t>Deprivation </a:t>
            </a:r>
            <a:r>
              <a:rPr lang="en-GB" sz="2000" b="1" dirty="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Milton Keynes </a:t>
            </a:r>
            <a:endParaRPr lang="en-GB" sz="1400" dirty="0">
              <a:solidFill>
                <a:schemeClr val="bg1"/>
              </a:solidFill>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Index of Multiple Deprivation</a:t>
            </a:r>
          </a:p>
        </p:txBody>
      </p:sp>
      <p:sp>
        <p:nvSpPr>
          <p:cNvPr id="12" name="Rounded Rectangle 11"/>
          <p:cNvSpPr/>
          <p:nvPr/>
        </p:nvSpPr>
        <p:spPr bwMode="auto">
          <a:xfrm>
            <a:off x="183103" y="1375035"/>
            <a:ext cx="3380230" cy="325401"/>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bg1"/>
                </a:solidFill>
                <a:effectLst/>
                <a:latin typeface="Arial" charset="0"/>
              </a:rPr>
              <a:t>Map 1:</a:t>
            </a:r>
            <a:r>
              <a:rPr kumimoji="0" lang="en-GB" sz="1000" b="0" i="0" u="none" strike="noStrike" cap="none" normalizeH="0" dirty="0" smtClean="0">
                <a:ln>
                  <a:noFill/>
                </a:ln>
                <a:solidFill>
                  <a:schemeClr val="bg1"/>
                </a:solidFill>
                <a:effectLst/>
                <a:latin typeface="Arial" charset="0"/>
              </a:rPr>
              <a:t> Distribution of the Index of Multiple Deprivation 2019</a:t>
            </a:r>
            <a:endParaRPr kumimoji="0" lang="en-GB" sz="1000" b="0" i="0" u="none" strike="noStrike" cap="none" normalizeH="0" baseline="0" dirty="0" smtClean="0">
              <a:ln>
                <a:noFill/>
              </a:ln>
              <a:solidFill>
                <a:schemeClr val="bg1"/>
              </a:solidFill>
              <a:effectLst/>
              <a:latin typeface="Arial" charset="0"/>
            </a:endParaRPr>
          </a:p>
        </p:txBody>
      </p:sp>
      <p:sp>
        <p:nvSpPr>
          <p:cNvPr id="19" name="Rounded Rectangle 18"/>
          <p:cNvSpPr/>
          <p:nvPr/>
        </p:nvSpPr>
        <p:spPr bwMode="auto">
          <a:xfrm>
            <a:off x="4870890" y="1412776"/>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a:t>
            </a:r>
            <a:r>
              <a:rPr kumimoji="0" lang="en-GB" sz="1000" b="1" i="0" u="none" strike="noStrike" cap="none" normalizeH="0" dirty="0" smtClean="0">
                <a:ln>
                  <a:noFill/>
                </a:ln>
                <a:solidFill>
                  <a:schemeClr val="bg1"/>
                </a:solidFill>
                <a:effectLst/>
                <a:latin typeface="Arial" charset="0"/>
              </a:rPr>
              <a:t> 20% in England</a:t>
            </a:r>
            <a:endParaRPr kumimoji="0" lang="en-GB" sz="1000" b="1" i="0" u="none" strike="noStrike" cap="none" normalizeH="0" baseline="0" dirty="0" smtClean="0">
              <a:ln>
                <a:noFill/>
              </a:ln>
              <a:solidFill>
                <a:schemeClr val="bg1"/>
              </a:solidFill>
              <a:effectLst/>
              <a:latin typeface="Arial" charset="0"/>
            </a:endParaRPr>
          </a:p>
        </p:txBody>
      </p:sp>
      <p:grpSp>
        <p:nvGrpSpPr>
          <p:cNvPr id="38" name="Group 37"/>
          <p:cNvGrpSpPr/>
          <p:nvPr/>
        </p:nvGrpSpPr>
        <p:grpSpPr>
          <a:xfrm>
            <a:off x="4905918" y="4201922"/>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4" name="TextBox 33"/>
            <p:cNvSpPr txBox="1"/>
            <p:nvPr/>
          </p:nvSpPr>
          <p:spPr>
            <a:xfrm>
              <a:off x="4917414" y="4080162"/>
              <a:ext cx="717661" cy="253916"/>
            </a:xfrm>
            <a:prstGeom prst="rect">
              <a:avLst/>
            </a:prstGeom>
            <a:noFill/>
          </p:spPr>
          <p:txBody>
            <a:bodyPr wrap="square" rtlCol="0">
              <a:spAutoFit/>
            </a:bodyPr>
            <a:lstStyle/>
            <a:p>
              <a:r>
                <a:rPr lang="en-GB" sz="1050" b="1" dirty="0" smtClean="0">
                  <a:solidFill>
                    <a:schemeClr val="bg1"/>
                  </a:solidFill>
                </a:rPr>
                <a:t>Legend</a:t>
              </a:r>
              <a:endParaRPr lang="en-GB" sz="1050" b="1" dirty="0">
                <a:solidFill>
                  <a:schemeClr val="bg1"/>
                </a:solidFill>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r>
                <a:rPr lang="en-GB" sz="1050" dirty="0" smtClean="0">
                  <a:solidFill>
                    <a:schemeClr val="bg1"/>
                  </a:solidFill>
                </a:rPr>
                <a:t>10% most deprived</a:t>
              </a:r>
              <a:endParaRPr lang="en-GB" sz="1050" dirty="0">
                <a:solidFill>
                  <a:schemeClr val="bg1"/>
                </a:solidFill>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r>
                <a:rPr lang="en-GB" sz="1050" dirty="0">
                  <a:solidFill>
                    <a:schemeClr val="bg1"/>
                  </a:solidFill>
                </a:rPr>
                <a:t>2</a:t>
              </a:r>
              <a:r>
                <a:rPr lang="en-GB" sz="1050" dirty="0" smtClean="0">
                  <a:solidFill>
                    <a:schemeClr val="bg1"/>
                  </a:solidFill>
                </a:rPr>
                <a:t>0% most deprived</a:t>
              </a:r>
              <a:endParaRPr lang="en-GB" sz="1050" dirty="0">
                <a:solidFill>
                  <a:schemeClr val="bg1"/>
                </a:solidFill>
              </a:endParaRPr>
            </a:p>
          </p:txBody>
        </p:sp>
      </p:grpSp>
      <p:grpSp>
        <p:nvGrpSpPr>
          <p:cNvPr id="13" name="Group 12"/>
          <p:cNvGrpSpPr/>
          <p:nvPr/>
        </p:nvGrpSpPr>
        <p:grpSpPr>
          <a:xfrm>
            <a:off x="4535168" y="1623463"/>
            <a:ext cx="4371129" cy="2597627"/>
            <a:chOff x="4147701" y="1791955"/>
            <a:chExt cx="4659653" cy="2823243"/>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253" t="42716" r="35727" b="11184"/>
            <a:stretch/>
          </p:blipFill>
          <p:spPr>
            <a:xfrm>
              <a:off x="6516242" y="1796731"/>
              <a:ext cx="2291112" cy="2818466"/>
            </a:xfrm>
            <a:prstGeom prst="rect">
              <a:avLst/>
            </a:prstGeom>
          </p:spPr>
        </p:pic>
        <p:sp>
          <p:nvSpPr>
            <p:cNvPr id="24" name="TextBox 23"/>
            <p:cNvSpPr txBox="1"/>
            <p:nvPr/>
          </p:nvSpPr>
          <p:spPr>
            <a:xfrm>
              <a:off x="6560162" y="4216618"/>
              <a:ext cx="697835" cy="301058"/>
            </a:xfrm>
            <a:prstGeom prst="rect">
              <a:avLst/>
            </a:prstGeom>
            <a:noFill/>
          </p:spPr>
          <p:txBody>
            <a:bodyPr wrap="square" rtlCol="0">
              <a:spAutoFit/>
            </a:bodyPr>
            <a:lstStyle/>
            <a:p>
              <a:r>
                <a:rPr lang="en-GB" sz="1200" dirty="0" smtClean="0"/>
                <a:t>2019</a:t>
              </a:r>
              <a:endParaRPr lang="en-GB"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689" t="43030" r="34910" b="10376"/>
            <a:stretch/>
          </p:blipFill>
          <p:spPr>
            <a:xfrm>
              <a:off x="4147701" y="1791955"/>
              <a:ext cx="2330161" cy="2823243"/>
            </a:xfrm>
            <a:prstGeom prst="rect">
              <a:avLst/>
            </a:prstGeom>
          </p:spPr>
        </p:pic>
        <p:sp>
          <p:nvSpPr>
            <p:cNvPr id="2" name="TextBox 1"/>
            <p:cNvSpPr txBox="1"/>
            <p:nvPr/>
          </p:nvSpPr>
          <p:spPr>
            <a:xfrm>
              <a:off x="4186964" y="4193424"/>
              <a:ext cx="698617" cy="347446"/>
            </a:xfrm>
            <a:prstGeom prst="rect">
              <a:avLst/>
            </a:prstGeom>
            <a:noFill/>
          </p:spPr>
          <p:txBody>
            <a:bodyPr wrap="square" rtlCol="0">
              <a:spAutoFit/>
            </a:bodyPr>
            <a:lstStyle/>
            <a:p>
              <a:r>
                <a:rPr lang="en-GB" sz="1200" dirty="0" smtClean="0"/>
                <a:t>2015</a:t>
              </a:r>
              <a:endParaRPr lang="en-GB" sz="1200" dirty="0"/>
            </a:p>
          </p:txBody>
        </p:sp>
      </p:grpSp>
      <p:pic>
        <p:nvPicPr>
          <p:cNvPr id="5" name="Picture 4"/>
          <p:cNvPicPr>
            <a:picLocks noChangeAspect="1"/>
          </p:cNvPicPr>
          <p:nvPr/>
        </p:nvPicPr>
        <p:blipFill>
          <a:blip r:embed="rId4"/>
          <a:stretch>
            <a:fillRect/>
          </a:stretch>
        </p:blipFill>
        <p:spPr>
          <a:xfrm>
            <a:off x="4493869" y="4581128"/>
            <a:ext cx="4486164" cy="22155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4" name="Group 3"/>
          <p:cNvGrpSpPr/>
          <p:nvPr/>
        </p:nvGrpSpPr>
        <p:grpSpPr>
          <a:xfrm>
            <a:off x="183101" y="1777142"/>
            <a:ext cx="3697857" cy="5036234"/>
            <a:chOff x="183101" y="1777142"/>
            <a:chExt cx="3697857" cy="5036234"/>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3957" r="2328"/>
            <a:stretch/>
          </p:blipFill>
          <p:spPr>
            <a:xfrm>
              <a:off x="183101" y="1777142"/>
              <a:ext cx="3620139" cy="5036234"/>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75731" y="4725144"/>
              <a:ext cx="505227" cy="1570785"/>
            </a:xfrm>
            <a:prstGeom prst="rect">
              <a:avLst/>
            </a:prstGeom>
          </p:spPr>
        </p:pic>
      </p:grpSp>
    </p:spTree>
    <p:extLst>
      <p:ext uri="{BB962C8B-B14F-4D97-AF65-F5344CB8AC3E}">
        <p14:creationId xmlns:p14="http://schemas.microsoft.com/office/powerpoint/2010/main" val="86558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cs typeface="Calibri" panose="020F0502020204030204" pitchFamily="34" charset="0"/>
              </a:rPr>
              <a:t>The proportion of the population in an area experiencing deprivation relating to low income. Low income includes both those people that are out-of-work, and those in work but have low earnings</a:t>
            </a:r>
            <a:r>
              <a:rPr lang="en-GB" sz="1000" dirty="0" smtClean="0">
                <a:cs typeface="Calibri" panose="020F0502020204030204" pitchFamily="34" charset="0"/>
              </a:rPr>
              <a:t>.</a:t>
            </a:r>
            <a:endParaRPr lang="en-GB" sz="1000" dirty="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2: Distribution of Income</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7" name="Group 6"/>
          <p:cNvGrpSpPr/>
          <p:nvPr/>
        </p:nvGrpSpPr>
        <p:grpSpPr>
          <a:xfrm>
            <a:off x="4572000" y="1642189"/>
            <a:ext cx="4392488" cy="2578899"/>
            <a:chOff x="4818520" y="1703096"/>
            <a:chExt cx="3772168" cy="219168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949" t="45593" r="34226" b="8290"/>
            <a:stretch/>
          </p:blipFill>
          <p:spPr>
            <a:xfrm>
              <a:off x="4818520" y="1703097"/>
              <a:ext cx="1874962" cy="219141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096" t="45618" r="38233" b="9050"/>
            <a:stretch/>
          </p:blipFill>
          <p:spPr>
            <a:xfrm>
              <a:off x="6714543" y="1703096"/>
              <a:ext cx="1876145" cy="2191681"/>
            </a:xfrm>
            <a:prstGeom prst="rect">
              <a:avLst/>
            </a:prstGeom>
          </p:spPr>
        </p:pic>
      </p:grpSp>
      <p:grpSp>
        <p:nvGrpSpPr>
          <p:cNvPr id="13" name="Group 12"/>
          <p:cNvGrpSpPr/>
          <p:nvPr/>
        </p:nvGrpSpPr>
        <p:grpSpPr>
          <a:xfrm>
            <a:off x="4581251" y="3856745"/>
            <a:ext cx="2801152" cy="305484"/>
            <a:chOff x="4016847" y="1715837"/>
            <a:chExt cx="2801152" cy="305484"/>
          </a:xfrm>
        </p:grpSpPr>
        <p:sp>
          <p:nvSpPr>
            <p:cNvPr id="24" name="TextBox 23"/>
            <p:cNvSpPr txBox="1"/>
            <p:nvPr/>
          </p:nvSpPr>
          <p:spPr>
            <a:xfrm>
              <a:off x="6216752" y="173694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016847" y="17158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7806"/>
            <a:ext cx="4486164" cy="2212072"/>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667301"/>
            <a:ext cx="3694519" cy="5146075"/>
            <a:chOff x="183102" y="1667301"/>
            <a:chExt cx="3694519" cy="5146075"/>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667301"/>
              <a:ext cx="3637439" cy="51460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72394" y="4797152"/>
              <a:ext cx="505227" cy="1570785"/>
            </a:xfrm>
            <a:prstGeom prst="rect">
              <a:avLst/>
            </a:prstGeom>
          </p:spPr>
        </p:pic>
      </p:grpSp>
    </p:spTree>
    <p:extLst>
      <p:ext uri="{BB962C8B-B14F-4D97-AF65-F5344CB8AC3E}">
        <p14:creationId xmlns:p14="http://schemas.microsoft.com/office/powerpoint/2010/main" val="11232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22" name="Rounded Rectangle 21"/>
          <p:cNvSpPr/>
          <p:nvPr/>
        </p:nvSpPr>
        <p:spPr bwMode="auto">
          <a:xfrm>
            <a:off x="3491880" y="800474"/>
            <a:ext cx="5490384" cy="50583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GB" sz="900" dirty="0" smtClean="0">
                <a:latin typeface="Arial" panose="020B0604020202020204" pitchFamily="34" charset="0"/>
                <a:cs typeface="Arial" panose="020B0604020202020204" pitchFamily="34" charset="0"/>
              </a:rPr>
              <a:t>A </a:t>
            </a:r>
            <a:r>
              <a:rPr lang="en-GB" sz="900" dirty="0">
                <a:latin typeface="Arial" panose="020B0604020202020204" pitchFamily="34" charset="0"/>
                <a:cs typeface="Arial" panose="020B0604020202020204" pitchFamily="34" charset="0"/>
              </a:rPr>
              <a:t>subset of the Income Deprivation Domain. </a:t>
            </a:r>
            <a:r>
              <a:rPr lang="en-GB" sz="900" dirty="0" smtClean="0">
                <a:latin typeface="Arial" panose="020B0604020202020204" pitchFamily="34" charset="0"/>
                <a:cs typeface="Arial" panose="020B0604020202020204" pitchFamily="34" charset="0"/>
              </a:rPr>
              <a:t>The </a:t>
            </a:r>
            <a:r>
              <a:rPr lang="en-GB" sz="900" dirty="0">
                <a:latin typeface="Arial" panose="020B0604020202020204" pitchFamily="34" charset="0"/>
                <a:cs typeface="Arial" panose="020B0604020202020204" pitchFamily="34" charset="0"/>
              </a:rPr>
              <a:t>proportion of children (0-15) in each LSOA that live in families that are income deprived; </a:t>
            </a:r>
            <a:r>
              <a:rPr lang="en-GB" sz="900" dirty="0" smtClean="0">
                <a:latin typeface="Arial" panose="020B0604020202020204" pitchFamily="34" charset="0"/>
                <a:cs typeface="Arial" panose="020B0604020202020204" pitchFamily="34" charset="0"/>
              </a:rPr>
              <a:t>those </a:t>
            </a:r>
            <a:r>
              <a:rPr lang="en-GB" sz="900" dirty="0">
                <a:latin typeface="Arial" panose="020B0604020202020204" pitchFamily="34" charset="0"/>
                <a:cs typeface="Arial" panose="020B0604020202020204" pitchFamily="34" charset="0"/>
              </a:rPr>
              <a:t>that are in receipt of Income Support, income-based Jobseeker’s Allowance, </a:t>
            </a:r>
            <a:r>
              <a:rPr lang="en-GB" sz="900" dirty="0" smtClean="0">
                <a:latin typeface="Arial" panose="020B0604020202020204" pitchFamily="34" charset="0"/>
                <a:cs typeface="Arial" panose="020B0604020202020204" pitchFamily="34" charset="0"/>
              </a:rPr>
              <a:t>Pension </a:t>
            </a:r>
            <a:r>
              <a:rPr lang="en-GB" sz="900" dirty="0">
                <a:latin typeface="Arial" panose="020B0604020202020204" pitchFamily="34" charset="0"/>
                <a:cs typeface="Arial" panose="020B0604020202020204" pitchFamily="34" charset="0"/>
              </a:rPr>
              <a:t>Credit Guarantee or Working/Child Tax Credit below a given threshold. </a:t>
            </a:r>
            <a:endParaRPr kumimoji="0" lang="en-GB"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 Affecting</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Children Index (IDACI)</a:t>
            </a:r>
            <a:endPar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3: Distribution of IDACI</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600638" y="1658400"/>
            <a:ext cx="4356059" cy="2351246"/>
            <a:chOff x="4878910" y="1738840"/>
            <a:chExt cx="3728984" cy="1930336"/>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364" t="46937" r="33285" b="9226"/>
            <a:stretch/>
          </p:blipFill>
          <p:spPr>
            <a:xfrm>
              <a:off x="4878910" y="1740261"/>
              <a:ext cx="1845879" cy="192891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32" t="47050" r="32781" b="9176"/>
            <a:stretch/>
          </p:blipFill>
          <p:spPr>
            <a:xfrm>
              <a:off x="6758192" y="1738840"/>
              <a:ext cx="1849702" cy="1928914"/>
            </a:xfrm>
            <a:prstGeom prst="rect">
              <a:avLst/>
            </a:prstGeom>
          </p:spPr>
        </p:pic>
      </p:grpSp>
      <p:grpSp>
        <p:nvGrpSpPr>
          <p:cNvPr id="13" name="Group 12"/>
          <p:cNvGrpSpPr/>
          <p:nvPr/>
        </p:nvGrpSpPr>
        <p:grpSpPr>
          <a:xfrm>
            <a:off x="4572000" y="3621928"/>
            <a:ext cx="2723494" cy="284380"/>
            <a:chOff x="4536414" y="1600301"/>
            <a:chExt cx="2723494" cy="284380"/>
          </a:xfrm>
        </p:grpSpPr>
        <p:sp>
          <p:nvSpPr>
            <p:cNvPr id="24" name="TextBox 23"/>
            <p:cNvSpPr txBox="1"/>
            <p:nvPr/>
          </p:nvSpPr>
          <p:spPr>
            <a:xfrm>
              <a:off x="6704724" y="1600301"/>
              <a:ext cx="5551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536414" y="160030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64735"/>
            <a:ext cx="3582157" cy="5067865"/>
            <a:chOff x="183102" y="1664735"/>
            <a:chExt cx="3582157" cy="506786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664735"/>
              <a:ext cx="3582157" cy="506786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260032" y="4725144"/>
              <a:ext cx="505227" cy="1570785"/>
            </a:xfrm>
            <a:prstGeom prst="rect">
              <a:avLst/>
            </a:prstGeom>
          </p:spPr>
        </p:pic>
      </p:grpSp>
    </p:spTree>
    <p:extLst>
      <p:ext uri="{BB962C8B-B14F-4D97-AF65-F5344CB8AC3E}">
        <p14:creationId xmlns:p14="http://schemas.microsoft.com/office/powerpoint/2010/main" val="23375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A subset of the Income Deprivation Domain. The proportion of a LSOAs population aged 60 and over receiving Income Support, income-based Jobseekers Allowance, income-based Employment and Support Allowance, or Pension Credit (Guarantee).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 Affecting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Older People (IDAOPI)</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4: Distribution of IDAOPI 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a:grpSpLocks noChangeAspect="1"/>
          </p:cNvGrpSpPr>
          <p:nvPr/>
        </p:nvGrpSpPr>
        <p:grpSpPr>
          <a:xfrm>
            <a:off x="4531557" y="1772816"/>
            <a:ext cx="4432931" cy="2315221"/>
            <a:chOff x="4747587" y="1691529"/>
            <a:chExt cx="3895202" cy="200747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42" t="46802" r="30632" b="9498"/>
            <a:stretch/>
          </p:blipFill>
          <p:spPr>
            <a:xfrm>
              <a:off x="4747587" y="1694143"/>
              <a:ext cx="2030870" cy="200485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392" t="46427" r="31122" b="8268"/>
            <a:stretch/>
          </p:blipFill>
          <p:spPr>
            <a:xfrm>
              <a:off x="6805616" y="1691529"/>
              <a:ext cx="1837173" cy="2004399"/>
            </a:xfrm>
            <a:prstGeom prst="rect">
              <a:avLst/>
            </a:prstGeom>
          </p:spPr>
        </p:pic>
      </p:grpSp>
      <p:grpSp>
        <p:nvGrpSpPr>
          <p:cNvPr id="13" name="Group 12"/>
          <p:cNvGrpSpPr/>
          <p:nvPr/>
        </p:nvGrpSpPr>
        <p:grpSpPr>
          <a:xfrm>
            <a:off x="4560667" y="3750872"/>
            <a:ext cx="2898730" cy="284380"/>
            <a:chOff x="3626956" y="3430615"/>
            <a:chExt cx="2898731" cy="284380"/>
          </a:xfrm>
        </p:grpSpPr>
        <p:sp>
          <p:nvSpPr>
            <p:cNvPr id="24" name="TextBox 23"/>
            <p:cNvSpPr txBox="1"/>
            <p:nvPr/>
          </p:nvSpPr>
          <p:spPr>
            <a:xfrm>
              <a:off x="5924440" y="343061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626956" y="343061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1128"/>
            <a:ext cx="4486164" cy="22138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54967"/>
            <a:ext cx="3637439" cy="5146075"/>
            <a:chOff x="183102" y="1654967"/>
            <a:chExt cx="3637439" cy="514607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654967"/>
              <a:ext cx="3637439" cy="51460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10718" y="4797152"/>
              <a:ext cx="505227" cy="1570785"/>
            </a:xfrm>
            <a:prstGeom prst="rect">
              <a:avLst/>
            </a:prstGeom>
          </p:spPr>
        </p:pic>
      </p:grpSp>
    </p:spTree>
    <p:extLst>
      <p:ext uri="{BB962C8B-B14F-4D97-AF65-F5344CB8AC3E}">
        <p14:creationId xmlns:p14="http://schemas.microsoft.com/office/powerpoint/2010/main" val="226384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145"/>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The proportion of the working age population involuntarily excluded from the labour market. Indicators included are claimants of Jobseekers’ Allowance, Employment and Support Allowance, Incapacity Benefit, Severe Disablement Allowance, and Carer’s Allowance.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Employment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5: Distribution of Employment</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432883"/>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27127"/>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630225" y="1765682"/>
            <a:ext cx="4190246" cy="2383200"/>
            <a:chOff x="4743470" y="1747032"/>
            <a:chExt cx="3893305" cy="2152773"/>
          </a:xfrm>
        </p:grpSpPr>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l="9312" t="47089" r="33690" b="9050"/>
            <a:stretch/>
          </p:blipFill>
          <p:spPr>
            <a:xfrm>
              <a:off x="4743470" y="1747032"/>
              <a:ext cx="1896551" cy="215277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487" t="46853" r="34867" b="7733"/>
            <a:stretch/>
          </p:blipFill>
          <p:spPr>
            <a:xfrm>
              <a:off x="6739148" y="1747236"/>
              <a:ext cx="1897627" cy="2152366"/>
            </a:xfrm>
            <a:prstGeom prst="rect">
              <a:avLst/>
            </a:prstGeom>
          </p:spPr>
        </p:pic>
      </p:grpSp>
      <p:grpSp>
        <p:nvGrpSpPr>
          <p:cNvPr id="13" name="Group 12"/>
          <p:cNvGrpSpPr/>
          <p:nvPr/>
        </p:nvGrpSpPr>
        <p:grpSpPr>
          <a:xfrm>
            <a:off x="4641024" y="3854463"/>
            <a:ext cx="2744977" cy="292579"/>
            <a:chOff x="4314639" y="3919579"/>
            <a:chExt cx="2744977" cy="292579"/>
          </a:xfrm>
        </p:grpSpPr>
        <p:sp>
          <p:nvSpPr>
            <p:cNvPr id="24" name="TextBox 23"/>
            <p:cNvSpPr txBox="1"/>
            <p:nvPr/>
          </p:nvSpPr>
          <p:spPr>
            <a:xfrm>
              <a:off x="6458369" y="391957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314639" y="392777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95756"/>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1167" y="1657318"/>
            <a:ext cx="3639374" cy="5148812"/>
            <a:chOff x="181167" y="1657318"/>
            <a:chExt cx="3639374" cy="514881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67" y="1657318"/>
              <a:ext cx="3639374" cy="5148812"/>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10718" y="4797152"/>
              <a:ext cx="505227" cy="1570785"/>
            </a:xfrm>
            <a:prstGeom prst="rect">
              <a:avLst/>
            </a:prstGeom>
          </p:spPr>
        </p:pic>
      </p:grpSp>
    </p:spTree>
    <p:extLst>
      <p:ext uri="{BB962C8B-B14F-4D97-AF65-F5344CB8AC3E}">
        <p14:creationId xmlns:p14="http://schemas.microsoft.com/office/powerpoint/2010/main" val="360153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lack of attainment and skills in the local population. The indicator is related to two sub-domains: children and young people as well as adult skills. These two sub-domains reflect the ‘flow’ and ‘stock’ of educational disadvantage within an area respectively.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Indices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Milton Keynes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Education,</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Skills and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Deprivation</a:t>
            </a:r>
            <a:endPar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362325"/>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6: Distribution of Education, Skills and Training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33912" y="1789508"/>
            <a:ext cx="4406077" cy="2336400"/>
            <a:chOff x="4583361" y="1687912"/>
            <a:chExt cx="4169789" cy="216574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85" t="46836" r="33440" b="9051"/>
            <a:stretch/>
          </p:blipFill>
          <p:spPr>
            <a:xfrm>
              <a:off x="4583361" y="1688546"/>
              <a:ext cx="2069647" cy="216447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731" t="46751" r="35624" b="9051"/>
            <a:stretch/>
          </p:blipFill>
          <p:spPr>
            <a:xfrm>
              <a:off x="6681730" y="1687912"/>
              <a:ext cx="2071420" cy="2165744"/>
            </a:xfrm>
            <a:prstGeom prst="rect">
              <a:avLst/>
            </a:prstGeom>
          </p:spPr>
        </p:pic>
      </p:grpSp>
      <p:grpSp>
        <p:nvGrpSpPr>
          <p:cNvPr id="13" name="Group 12"/>
          <p:cNvGrpSpPr/>
          <p:nvPr/>
        </p:nvGrpSpPr>
        <p:grpSpPr>
          <a:xfrm>
            <a:off x="4570266" y="3699414"/>
            <a:ext cx="2855920" cy="301197"/>
            <a:chOff x="3583496" y="3627189"/>
            <a:chExt cx="2855920" cy="301197"/>
          </a:xfrm>
        </p:grpSpPr>
        <p:sp>
          <p:nvSpPr>
            <p:cNvPr id="24" name="TextBox 23"/>
            <p:cNvSpPr txBox="1"/>
            <p:nvPr/>
          </p:nvSpPr>
          <p:spPr>
            <a:xfrm>
              <a:off x="5838169" y="362718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583496" y="364400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14" name="Picture 13"/>
          <p:cNvPicPr>
            <a:picLocks noChangeAspect="1"/>
          </p:cNvPicPr>
          <p:nvPr/>
        </p:nvPicPr>
        <p:blipFill>
          <a:blip r:embed="rId4"/>
          <a:stretch>
            <a:fillRect/>
          </a:stretch>
        </p:blipFill>
        <p:spPr>
          <a:xfrm>
            <a:off x="4493869" y="4580922"/>
            <a:ext cx="4486164" cy="22138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826602"/>
            <a:ext cx="3453962" cy="4886500"/>
            <a:chOff x="183102" y="1826602"/>
            <a:chExt cx="3453962" cy="488650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826602"/>
              <a:ext cx="3453962" cy="48865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131837" y="4725144"/>
              <a:ext cx="505227" cy="1570785"/>
            </a:xfrm>
            <a:prstGeom prst="rect">
              <a:avLst/>
            </a:prstGeom>
          </p:spPr>
        </p:pic>
      </p:grpSp>
    </p:spTree>
    <p:extLst>
      <p:ext uri="{BB962C8B-B14F-4D97-AF65-F5344CB8AC3E}">
        <p14:creationId xmlns:p14="http://schemas.microsoft.com/office/powerpoint/2010/main" val="155235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dford Borough">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Bedford Borough</Template>
  <TotalTime>20338</TotalTime>
  <Words>2275</Words>
  <Application>Microsoft Office PowerPoint</Application>
  <PresentationFormat>On-screen Show (4:3)</PresentationFormat>
  <Paragraphs>326</Paragraphs>
  <Slides>18</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ＭＳ Ｐゴシック</vt:lpstr>
      <vt:lpstr>Arial</vt:lpstr>
      <vt:lpstr>Calibri</vt:lpstr>
      <vt:lpstr>Wingdings</vt:lpstr>
      <vt:lpstr>Bedford Borough</vt:lpstr>
      <vt:lpstr>3_Blank Presentation</vt:lpstr>
      <vt:lpstr>2_Blank Presentation</vt:lpstr>
      <vt:lpstr>4_Blank Presentation</vt:lpstr>
      <vt:lpstr>6_Blank Presentation</vt:lpstr>
      <vt:lpstr>1_Blank Presentation</vt:lpstr>
      <vt:lpstr>Indices of Deprivation 2019  Milton Keynes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Avoidance admission to hospital 26 May 2015</dc:title>
  <dc:creator>Jago Kitcat</dc:creator>
  <cp:lastModifiedBy>Jared Delbridge</cp:lastModifiedBy>
  <cp:revision>402</cp:revision>
  <cp:lastPrinted>2019-10-01T15:19:21Z</cp:lastPrinted>
  <dcterms:created xsi:type="dcterms:W3CDTF">2015-04-28T11:27:46Z</dcterms:created>
  <dcterms:modified xsi:type="dcterms:W3CDTF">2020-03-02T11:16:30Z</dcterms:modified>
</cp:coreProperties>
</file>