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84" r:id="rId4"/>
    <p:sldMasterId id="2147483696" r:id="rId5"/>
    <p:sldMasterId id="2147483708" r:id="rId6"/>
    <p:sldMasterId id="2147483720" r:id="rId7"/>
  </p:sldMasterIdLst>
  <p:notesMasterIdLst>
    <p:notesMasterId r:id="rId11"/>
  </p:notesMasterIdLst>
  <p:handoutMasterIdLst>
    <p:handoutMasterId r:id="rId12"/>
  </p:handoutMasterIdLst>
  <p:sldIdLst>
    <p:sldId id="258" r:id="rId8"/>
    <p:sldId id="260" r:id="rId9"/>
    <p:sldId id="262"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ky Head" initials="VH" lastIdx="1" clrIdx="0">
    <p:extLst>
      <p:ext uri="{19B8F6BF-5375-455C-9EA6-DF929625EA0E}">
        <p15:presenceInfo xmlns:p15="http://schemas.microsoft.com/office/powerpoint/2012/main" userId="S-1-5-21-1430016893-3367594156-591232521-519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5622"/>
    <a:srgbClr val="00FF00"/>
    <a:srgbClr val="DB4145"/>
    <a:srgbClr val="E17509"/>
    <a:srgbClr val="CC0099"/>
    <a:srgbClr val="99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472" autoAdjust="0"/>
  </p:normalViewPr>
  <p:slideViewPr>
    <p:cSldViewPr>
      <p:cViewPr varScale="1">
        <p:scale>
          <a:sx n="110" d="100"/>
          <a:sy n="110" d="100"/>
        </p:scale>
        <p:origin x="1428" y="108"/>
      </p:cViewPr>
      <p:guideLst>
        <p:guide orient="horz" pos="2160"/>
        <p:guide pos="2880"/>
      </p:guideLst>
    </p:cSldViewPr>
  </p:slideViewPr>
  <p:notesTextViewPr>
    <p:cViewPr>
      <p:scale>
        <a:sx n="1" d="1"/>
        <a:sy n="1" d="1"/>
      </p:scale>
      <p:origin x="0" y="0"/>
    </p:cViewPr>
  </p:notesTextViewPr>
  <p:sorterViewPr>
    <p:cViewPr>
      <p:scale>
        <a:sx n="100" d="100"/>
        <a:sy n="100" d="100"/>
      </p:scale>
      <p:origin x="0" y="-22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commentAuthors" Target="commentAuthors.xml"/><Relationship Id="rId3" Type="http://schemas.openxmlformats.org/officeDocument/2006/relationships/slideMaster" Target="slideMasters/slideMaster2.xml"/><Relationship Id="rId7" Type="http://schemas.openxmlformats.org/officeDocument/2006/relationships/slideMaster" Target="slideMasters/slideMaster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notesMaster" Target="notesMasters/notesMaster1.xml"/><Relationship Id="rId5" Type="http://schemas.openxmlformats.org/officeDocument/2006/relationships/slideMaster" Target="slideMasters/slideMaster4.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slideMaster" Target="slideMasters/slideMaster3.xml"/><Relationship Id="rId9" Type="http://schemas.openxmlformats.org/officeDocument/2006/relationships/slide" Target="slides/slide2.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DE4F94C-8D9B-4DB6-96CF-077A74EDF05B}" type="datetimeFigureOut">
              <a:rPr lang="en-GB" smtClean="0"/>
              <a:t>07/07/2023</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D7C6039-39E9-4388-BAF5-944AAFCF87AF}" type="slidenum">
              <a:rPr lang="en-GB" smtClean="0"/>
              <a:t>‹#›</a:t>
            </a:fld>
            <a:endParaRPr lang="en-GB"/>
          </a:p>
        </p:txBody>
      </p:sp>
    </p:spTree>
    <p:extLst>
      <p:ext uri="{BB962C8B-B14F-4D97-AF65-F5344CB8AC3E}">
        <p14:creationId xmlns:p14="http://schemas.microsoft.com/office/powerpoint/2010/main" val="2512148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A97A2C3-94D4-4D13-8B0F-E0A1A5D036F8}" type="datetimeFigureOut">
              <a:rPr lang="en-GB" smtClean="0"/>
              <a:t>07/07/2023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7461451-6DBE-48C6-9899-D573E178A88B}" type="slidenum">
              <a:rPr lang="en-GB" smtClean="0"/>
              <a:t>‹#›</a:t>
            </a:fld>
            <a:endParaRPr lang="en-GB"/>
          </a:p>
        </p:txBody>
      </p:sp>
    </p:spTree>
    <p:extLst>
      <p:ext uri="{BB962C8B-B14F-4D97-AF65-F5344CB8AC3E}">
        <p14:creationId xmlns:p14="http://schemas.microsoft.com/office/powerpoint/2010/main" val="401895192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1</a:t>
            </a:fld>
            <a:endParaRPr lang="en-GB"/>
          </a:p>
        </p:txBody>
      </p:sp>
    </p:spTree>
    <p:extLst>
      <p:ext uri="{BB962C8B-B14F-4D97-AF65-F5344CB8AC3E}">
        <p14:creationId xmlns:p14="http://schemas.microsoft.com/office/powerpoint/2010/main" val="2953813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2</a:t>
            </a:fld>
            <a:endParaRPr lang="en-GB"/>
          </a:p>
        </p:txBody>
      </p:sp>
    </p:spTree>
    <p:extLst>
      <p:ext uri="{BB962C8B-B14F-4D97-AF65-F5344CB8AC3E}">
        <p14:creationId xmlns:p14="http://schemas.microsoft.com/office/powerpoint/2010/main" val="285033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3</a:t>
            </a:fld>
            <a:endParaRPr lang="en-GB"/>
          </a:p>
        </p:txBody>
      </p:sp>
    </p:spTree>
    <p:extLst>
      <p:ext uri="{BB962C8B-B14F-4D97-AF65-F5344CB8AC3E}">
        <p14:creationId xmlns:p14="http://schemas.microsoft.com/office/powerpoint/2010/main" val="275404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99059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605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462195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931A32-B622-4835-96AE-BDB1CA1EC620}" type="slidenum">
              <a:rPr lang="en-US"/>
              <a:pPr>
                <a:defRPr/>
              </a:pPr>
              <a:t>‹#›</a:t>
            </a:fld>
            <a:endParaRPr lang="en-US"/>
          </a:p>
        </p:txBody>
      </p:sp>
    </p:spTree>
    <p:extLst>
      <p:ext uri="{BB962C8B-B14F-4D97-AF65-F5344CB8AC3E}">
        <p14:creationId xmlns:p14="http://schemas.microsoft.com/office/powerpoint/2010/main" val="240917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382DEA-9B35-4981-8B8F-A90467B71D3A}" type="slidenum">
              <a:rPr lang="en-US"/>
              <a:pPr>
                <a:defRPr/>
              </a:pPr>
              <a:t>‹#›</a:t>
            </a:fld>
            <a:endParaRPr lang="en-US"/>
          </a:p>
        </p:txBody>
      </p:sp>
    </p:spTree>
    <p:extLst>
      <p:ext uri="{BB962C8B-B14F-4D97-AF65-F5344CB8AC3E}">
        <p14:creationId xmlns:p14="http://schemas.microsoft.com/office/powerpoint/2010/main" val="3089401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1B278E-B5F4-40E3-8F9D-18A921566ADD}" type="slidenum">
              <a:rPr lang="en-US"/>
              <a:pPr>
                <a:defRPr/>
              </a:pPr>
              <a:t>‹#›</a:t>
            </a:fld>
            <a:endParaRPr lang="en-US"/>
          </a:p>
        </p:txBody>
      </p:sp>
    </p:spTree>
    <p:extLst>
      <p:ext uri="{BB962C8B-B14F-4D97-AF65-F5344CB8AC3E}">
        <p14:creationId xmlns:p14="http://schemas.microsoft.com/office/powerpoint/2010/main" val="2482269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2A177E-1F44-48E8-9D3F-3A2FE4C6D83D}" type="slidenum">
              <a:rPr lang="en-US"/>
              <a:pPr>
                <a:defRPr/>
              </a:pPr>
              <a:t>‹#›</a:t>
            </a:fld>
            <a:endParaRPr lang="en-US"/>
          </a:p>
        </p:txBody>
      </p:sp>
    </p:spTree>
    <p:extLst>
      <p:ext uri="{BB962C8B-B14F-4D97-AF65-F5344CB8AC3E}">
        <p14:creationId xmlns:p14="http://schemas.microsoft.com/office/powerpoint/2010/main" val="43172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DB3CBC-5E93-49BE-BFBB-3181B2A47AAB}" type="slidenum">
              <a:rPr lang="en-US"/>
              <a:pPr>
                <a:defRPr/>
              </a:pPr>
              <a:t>‹#›</a:t>
            </a:fld>
            <a:endParaRPr lang="en-US"/>
          </a:p>
        </p:txBody>
      </p:sp>
    </p:spTree>
    <p:extLst>
      <p:ext uri="{BB962C8B-B14F-4D97-AF65-F5344CB8AC3E}">
        <p14:creationId xmlns:p14="http://schemas.microsoft.com/office/powerpoint/2010/main" val="33706942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D6A0269-4DC5-4B27-B877-B5CCC0891705}" type="slidenum">
              <a:rPr lang="en-US"/>
              <a:pPr>
                <a:defRPr/>
              </a:pPr>
              <a:t>‹#›</a:t>
            </a:fld>
            <a:endParaRPr lang="en-US"/>
          </a:p>
        </p:txBody>
      </p:sp>
    </p:spTree>
    <p:extLst>
      <p:ext uri="{BB962C8B-B14F-4D97-AF65-F5344CB8AC3E}">
        <p14:creationId xmlns:p14="http://schemas.microsoft.com/office/powerpoint/2010/main" val="1669983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3A3D66-66CE-4334-85BC-28C70E660DA7}" type="slidenum">
              <a:rPr lang="en-US"/>
              <a:pPr>
                <a:defRPr/>
              </a:pPr>
              <a:t>‹#›</a:t>
            </a:fld>
            <a:endParaRPr lang="en-US"/>
          </a:p>
        </p:txBody>
      </p:sp>
    </p:spTree>
    <p:extLst>
      <p:ext uri="{BB962C8B-B14F-4D97-AF65-F5344CB8AC3E}">
        <p14:creationId xmlns:p14="http://schemas.microsoft.com/office/powerpoint/2010/main" val="1728173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43257F-D326-4A92-8038-27EFA561B933}" type="slidenum">
              <a:rPr lang="en-US"/>
              <a:pPr>
                <a:defRPr/>
              </a:pPr>
              <a:t>‹#›</a:t>
            </a:fld>
            <a:endParaRPr lang="en-US"/>
          </a:p>
        </p:txBody>
      </p:sp>
    </p:spTree>
    <p:extLst>
      <p:ext uri="{BB962C8B-B14F-4D97-AF65-F5344CB8AC3E}">
        <p14:creationId xmlns:p14="http://schemas.microsoft.com/office/powerpoint/2010/main" val="393713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40592126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62F9D5-3686-488F-A94E-2D5DC1CCB95B}" type="slidenum">
              <a:rPr lang="en-US"/>
              <a:pPr>
                <a:defRPr/>
              </a:pPr>
              <a:t>‹#›</a:t>
            </a:fld>
            <a:endParaRPr lang="en-US"/>
          </a:p>
        </p:txBody>
      </p:sp>
    </p:spTree>
    <p:extLst>
      <p:ext uri="{BB962C8B-B14F-4D97-AF65-F5344CB8AC3E}">
        <p14:creationId xmlns:p14="http://schemas.microsoft.com/office/powerpoint/2010/main" val="764950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09209F-E493-427C-B32D-A36775FEB7B9}" type="slidenum">
              <a:rPr lang="en-US"/>
              <a:pPr>
                <a:defRPr/>
              </a:pPr>
              <a:t>‹#›</a:t>
            </a:fld>
            <a:endParaRPr lang="en-US"/>
          </a:p>
        </p:txBody>
      </p:sp>
    </p:spTree>
    <p:extLst>
      <p:ext uri="{BB962C8B-B14F-4D97-AF65-F5344CB8AC3E}">
        <p14:creationId xmlns:p14="http://schemas.microsoft.com/office/powerpoint/2010/main" val="161112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3AC193-46DA-4F78-B06F-0818A84D9ADC}" type="slidenum">
              <a:rPr lang="en-US"/>
              <a:pPr>
                <a:defRPr/>
              </a:pPr>
              <a:t>‹#›</a:t>
            </a:fld>
            <a:endParaRPr lang="en-US"/>
          </a:p>
        </p:txBody>
      </p:sp>
    </p:spTree>
    <p:extLst>
      <p:ext uri="{BB962C8B-B14F-4D97-AF65-F5344CB8AC3E}">
        <p14:creationId xmlns:p14="http://schemas.microsoft.com/office/powerpoint/2010/main" val="1573034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A06BD002-EA99-416F-98B4-354A132F0A9A}"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BE579A2-A980-450B-BFB7-D18A8FDAB4D7}" type="slidenum">
              <a:rPr lang="en-GB"/>
              <a:pPr>
                <a:defRPr/>
              </a:pPr>
              <a:t>‹#›</a:t>
            </a:fld>
            <a:endParaRPr lang="en-GB"/>
          </a:p>
        </p:txBody>
      </p:sp>
    </p:spTree>
    <p:extLst>
      <p:ext uri="{BB962C8B-B14F-4D97-AF65-F5344CB8AC3E}">
        <p14:creationId xmlns:p14="http://schemas.microsoft.com/office/powerpoint/2010/main" val="34753312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DB907D26-17C8-48D1-B5DC-80B88A1D78F0}"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1656949C-2EB4-46C1-AE2F-32C3DCA0A711}" type="slidenum">
              <a:rPr lang="en-GB"/>
              <a:pPr>
                <a:defRPr/>
              </a:pPr>
              <a:t>‹#›</a:t>
            </a:fld>
            <a:endParaRPr lang="en-GB"/>
          </a:p>
        </p:txBody>
      </p:sp>
    </p:spTree>
    <p:extLst>
      <p:ext uri="{BB962C8B-B14F-4D97-AF65-F5344CB8AC3E}">
        <p14:creationId xmlns:p14="http://schemas.microsoft.com/office/powerpoint/2010/main" val="31205224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EBA6883B-D86E-44EB-996B-6ECF05B42E5B}"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6A440CD-12BE-46BD-8DB6-0366C47A020E}" type="slidenum">
              <a:rPr lang="en-GB"/>
              <a:pPr>
                <a:defRPr/>
              </a:pPr>
              <a:t>‹#›</a:t>
            </a:fld>
            <a:endParaRPr lang="en-GB"/>
          </a:p>
        </p:txBody>
      </p:sp>
    </p:spTree>
    <p:extLst>
      <p:ext uri="{BB962C8B-B14F-4D97-AF65-F5344CB8AC3E}">
        <p14:creationId xmlns:p14="http://schemas.microsoft.com/office/powerpoint/2010/main" val="1530532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90C7A070-C065-4DAB-BEB9-B5EDF24919E8}"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13AC90AC-9C6B-4854-BBB3-C991BA32A5DB}" type="slidenum">
              <a:rPr lang="en-GB"/>
              <a:pPr>
                <a:defRPr/>
              </a:pPr>
              <a:t>‹#›</a:t>
            </a:fld>
            <a:endParaRPr lang="en-GB"/>
          </a:p>
        </p:txBody>
      </p:sp>
    </p:spTree>
    <p:extLst>
      <p:ext uri="{BB962C8B-B14F-4D97-AF65-F5344CB8AC3E}">
        <p14:creationId xmlns:p14="http://schemas.microsoft.com/office/powerpoint/2010/main" val="36380510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1070EFF7-8D3D-4A2C-8A68-7BA23944B911}" type="datetimeFigureOut">
              <a:rPr lang="en-GB"/>
              <a:pPr>
                <a:defRPr/>
              </a:pPr>
              <a:t>07/07/2023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D9153F0D-A7FF-47D4-9CD8-1B65EB35FBED}" type="slidenum">
              <a:rPr lang="en-GB"/>
              <a:pPr>
                <a:defRPr/>
              </a:pPr>
              <a:t>‹#›</a:t>
            </a:fld>
            <a:endParaRPr lang="en-GB"/>
          </a:p>
        </p:txBody>
      </p:sp>
    </p:spTree>
    <p:extLst>
      <p:ext uri="{BB962C8B-B14F-4D97-AF65-F5344CB8AC3E}">
        <p14:creationId xmlns:p14="http://schemas.microsoft.com/office/powerpoint/2010/main" val="41633397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ED6DE5A3-1439-4B82-BA6F-E0E618A64FCB}" type="datetimeFigureOut">
              <a:rPr lang="en-GB"/>
              <a:pPr>
                <a:defRPr/>
              </a:pPr>
              <a:t>07/07/2023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21EB5347-7E36-4AE2-BDD7-8580611C056F}" type="slidenum">
              <a:rPr lang="en-GB"/>
              <a:pPr>
                <a:defRPr/>
              </a:pPr>
              <a:t>‹#›</a:t>
            </a:fld>
            <a:endParaRPr lang="en-GB"/>
          </a:p>
        </p:txBody>
      </p:sp>
    </p:spTree>
    <p:extLst>
      <p:ext uri="{BB962C8B-B14F-4D97-AF65-F5344CB8AC3E}">
        <p14:creationId xmlns:p14="http://schemas.microsoft.com/office/powerpoint/2010/main" val="23707156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32F14A32-FE93-4B9A-8361-BB29ED6E0425}" type="datetimeFigureOut">
              <a:rPr lang="en-GB"/>
              <a:pPr>
                <a:defRPr/>
              </a:pPr>
              <a:t>07/07/2023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1BE44B0B-84A8-45C9-9D84-9FC0CEDC586B}" type="slidenum">
              <a:rPr lang="en-GB"/>
              <a:pPr>
                <a:defRPr/>
              </a:pPr>
              <a:t>‹#›</a:t>
            </a:fld>
            <a:endParaRPr lang="en-GB"/>
          </a:p>
        </p:txBody>
      </p:sp>
    </p:spTree>
    <p:extLst>
      <p:ext uri="{BB962C8B-B14F-4D97-AF65-F5344CB8AC3E}">
        <p14:creationId xmlns:p14="http://schemas.microsoft.com/office/powerpoint/2010/main" val="401728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1491593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5604D5D2-0FE1-4DA4-8023-034A2105A21D}"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F4A3A20-E04A-45D9-A08B-5EBFE0939700}" type="slidenum">
              <a:rPr lang="en-GB"/>
              <a:pPr>
                <a:defRPr/>
              </a:pPr>
              <a:t>‹#›</a:t>
            </a:fld>
            <a:endParaRPr lang="en-GB"/>
          </a:p>
        </p:txBody>
      </p:sp>
    </p:spTree>
    <p:extLst>
      <p:ext uri="{BB962C8B-B14F-4D97-AF65-F5344CB8AC3E}">
        <p14:creationId xmlns:p14="http://schemas.microsoft.com/office/powerpoint/2010/main" val="14954231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7A2A604B-9670-4E97-B343-53D42254CB5F}"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75B5E51-6591-427C-84B5-015DA3710C9F}" type="slidenum">
              <a:rPr lang="en-GB"/>
              <a:pPr>
                <a:defRPr/>
              </a:pPr>
              <a:t>‹#›</a:t>
            </a:fld>
            <a:endParaRPr lang="en-GB"/>
          </a:p>
        </p:txBody>
      </p:sp>
    </p:spTree>
    <p:extLst>
      <p:ext uri="{BB962C8B-B14F-4D97-AF65-F5344CB8AC3E}">
        <p14:creationId xmlns:p14="http://schemas.microsoft.com/office/powerpoint/2010/main" val="3474817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BD8B6F29-CB5A-4980-9C8E-B9D54B9B6C8E}"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BA2A3C4-0B89-4848-9163-BDC87E980AB1}" type="slidenum">
              <a:rPr lang="en-GB"/>
              <a:pPr>
                <a:defRPr/>
              </a:pPr>
              <a:t>‹#›</a:t>
            </a:fld>
            <a:endParaRPr lang="en-GB"/>
          </a:p>
        </p:txBody>
      </p:sp>
    </p:spTree>
    <p:extLst>
      <p:ext uri="{BB962C8B-B14F-4D97-AF65-F5344CB8AC3E}">
        <p14:creationId xmlns:p14="http://schemas.microsoft.com/office/powerpoint/2010/main" val="30266680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C2F6F48E-166D-459D-93F4-E8A67771D33F}"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03AD349-950F-4DF2-BAC3-F810DEE3F7B5}" type="slidenum">
              <a:rPr lang="en-GB"/>
              <a:pPr>
                <a:defRPr/>
              </a:pPr>
              <a:t>‹#›</a:t>
            </a:fld>
            <a:endParaRPr lang="en-GB"/>
          </a:p>
        </p:txBody>
      </p:sp>
    </p:spTree>
    <p:extLst>
      <p:ext uri="{BB962C8B-B14F-4D97-AF65-F5344CB8AC3E}">
        <p14:creationId xmlns:p14="http://schemas.microsoft.com/office/powerpoint/2010/main" val="1893716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BC9AD91-C96A-4AF2-AD4F-3EEAE14239B6}"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057A79E-734C-414C-B2CD-D0A516B3CD9F}" type="slidenum">
              <a:rPr lang="en-GB"/>
              <a:pPr>
                <a:defRPr/>
              </a:pPr>
              <a:t>‹#›</a:t>
            </a:fld>
            <a:endParaRPr lang="en-GB"/>
          </a:p>
        </p:txBody>
      </p:sp>
    </p:spTree>
    <p:extLst>
      <p:ext uri="{BB962C8B-B14F-4D97-AF65-F5344CB8AC3E}">
        <p14:creationId xmlns:p14="http://schemas.microsoft.com/office/powerpoint/2010/main" val="139300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3E6AC9E-03A1-4CAD-8D46-466D251AE2E5}"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34D7C7BD-E2F0-4A7D-A022-593E822490C3}" type="slidenum">
              <a:rPr lang="en-GB"/>
              <a:pPr>
                <a:defRPr/>
              </a:pPr>
              <a:t>‹#›</a:t>
            </a:fld>
            <a:endParaRPr lang="en-GB"/>
          </a:p>
        </p:txBody>
      </p:sp>
    </p:spTree>
    <p:extLst>
      <p:ext uri="{BB962C8B-B14F-4D97-AF65-F5344CB8AC3E}">
        <p14:creationId xmlns:p14="http://schemas.microsoft.com/office/powerpoint/2010/main" val="40890173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981DE3AD-B744-4FE3-A5D6-FF6460D36260}"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C0494DD-B3D2-45C3-A468-CAD03A9C4469}" type="slidenum">
              <a:rPr lang="en-GB"/>
              <a:pPr>
                <a:defRPr/>
              </a:pPr>
              <a:t>‹#›</a:t>
            </a:fld>
            <a:endParaRPr lang="en-GB"/>
          </a:p>
        </p:txBody>
      </p:sp>
    </p:spTree>
    <p:extLst>
      <p:ext uri="{BB962C8B-B14F-4D97-AF65-F5344CB8AC3E}">
        <p14:creationId xmlns:p14="http://schemas.microsoft.com/office/powerpoint/2010/main" val="1653969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7C4E180D-1A34-47AF-BA6D-9D35778C48FD}"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97A7E3D7-9FDD-47DF-ADAA-3C5E1F45A682}" type="slidenum">
              <a:rPr lang="en-GB"/>
              <a:pPr>
                <a:defRPr/>
              </a:pPr>
              <a:t>‹#›</a:t>
            </a:fld>
            <a:endParaRPr lang="en-GB"/>
          </a:p>
        </p:txBody>
      </p:sp>
    </p:spTree>
    <p:extLst>
      <p:ext uri="{BB962C8B-B14F-4D97-AF65-F5344CB8AC3E}">
        <p14:creationId xmlns:p14="http://schemas.microsoft.com/office/powerpoint/2010/main" val="31189198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680B24AE-FA79-4A46-AD6D-DA65CDCAFFD3}" type="datetimeFigureOut">
              <a:rPr lang="en-GB"/>
              <a:pPr>
                <a:defRPr/>
              </a:pPr>
              <a:t>07/07/2023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B441E86-56D6-4828-ACFA-86DCF5046DA3}" type="slidenum">
              <a:rPr lang="en-GB"/>
              <a:pPr>
                <a:defRPr/>
              </a:pPr>
              <a:t>‹#›</a:t>
            </a:fld>
            <a:endParaRPr lang="en-GB"/>
          </a:p>
        </p:txBody>
      </p:sp>
    </p:spTree>
    <p:extLst>
      <p:ext uri="{BB962C8B-B14F-4D97-AF65-F5344CB8AC3E}">
        <p14:creationId xmlns:p14="http://schemas.microsoft.com/office/powerpoint/2010/main" val="5222901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BC3A6298-2582-4017-85C9-FA331FCD9709}" type="datetimeFigureOut">
              <a:rPr lang="en-GB"/>
              <a:pPr>
                <a:defRPr/>
              </a:pPr>
              <a:t>07/07/2023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314D1836-2470-49D0-A648-613A03BE9489}" type="slidenum">
              <a:rPr lang="en-GB"/>
              <a:pPr>
                <a:defRPr/>
              </a:pPr>
              <a:t>‹#›</a:t>
            </a:fld>
            <a:endParaRPr lang="en-GB"/>
          </a:p>
        </p:txBody>
      </p:sp>
    </p:spTree>
    <p:extLst>
      <p:ext uri="{BB962C8B-B14F-4D97-AF65-F5344CB8AC3E}">
        <p14:creationId xmlns:p14="http://schemas.microsoft.com/office/powerpoint/2010/main" val="374082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439255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FF4F48A-3F2C-4DE3-8AFB-BBEFE6F76BE1}" type="datetimeFigureOut">
              <a:rPr lang="en-GB"/>
              <a:pPr>
                <a:defRPr/>
              </a:pPr>
              <a:t>07/07/2023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01777BBF-73A1-423E-A42C-7DED16FD9857}" type="slidenum">
              <a:rPr lang="en-GB"/>
              <a:pPr>
                <a:defRPr/>
              </a:pPr>
              <a:t>‹#›</a:t>
            </a:fld>
            <a:endParaRPr lang="en-GB"/>
          </a:p>
        </p:txBody>
      </p:sp>
    </p:spTree>
    <p:extLst>
      <p:ext uri="{BB962C8B-B14F-4D97-AF65-F5344CB8AC3E}">
        <p14:creationId xmlns:p14="http://schemas.microsoft.com/office/powerpoint/2010/main" val="2361665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3D014627-C49C-4E33-B806-8E07E1335B86}"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76E77C73-AAE4-4102-89A0-64076B84C323}" type="slidenum">
              <a:rPr lang="en-GB"/>
              <a:pPr>
                <a:defRPr/>
              </a:pPr>
              <a:t>‹#›</a:t>
            </a:fld>
            <a:endParaRPr lang="en-GB"/>
          </a:p>
        </p:txBody>
      </p:sp>
    </p:spTree>
    <p:extLst>
      <p:ext uri="{BB962C8B-B14F-4D97-AF65-F5344CB8AC3E}">
        <p14:creationId xmlns:p14="http://schemas.microsoft.com/office/powerpoint/2010/main" val="8485923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9DD7AB6D-D02C-4B92-B07C-87D661FB7B7E}"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A28C2178-5180-4705-9DD7-561543BC0B84}" type="slidenum">
              <a:rPr lang="en-GB"/>
              <a:pPr>
                <a:defRPr/>
              </a:pPr>
              <a:t>‹#›</a:t>
            </a:fld>
            <a:endParaRPr lang="en-GB"/>
          </a:p>
        </p:txBody>
      </p:sp>
    </p:spTree>
    <p:extLst>
      <p:ext uri="{BB962C8B-B14F-4D97-AF65-F5344CB8AC3E}">
        <p14:creationId xmlns:p14="http://schemas.microsoft.com/office/powerpoint/2010/main" val="3774285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6F3A3D5-877B-4D66-94F2-4B90695F72CA}"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7FC0BB30-1C2E-4132-9D6E-8CA441A6A1D8}" type="slidenum">
              <a:rPr lang="en-GB"/>
              <a:pPr>
                <a:defRPr/>
              </a:pPr>
              <a:t>‹#›</a:t>
            </a:fld>
            <a:endParaRPr lang="en-GB"/>
          </a:p>
        </p:txBody>
      </p:sp>
    </p:spTree>
    <p:extLst>
      <p:ext uri="{BB962C8B-B14F-4D97-AF65-F5344CB8AC3E}">
        <p14:creationId xmlns:p14="http://schemas.microsoft.com/office/powerpoint/2010/main" val="205974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36D4CB7E-A461-4F58-8853-FB4285A83BC4}"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AA7090C-A7B8-4369-B297-57694D8A220D}" type="slidenum">
              <a:rPr lang="en-GB"/>
              <a:pPr>
                <a:defRPr/>
              </a:pPr>
              <a:t>‹#›</a:t>
            </a:fld>
            <a:endParaRPr lang="en-GB"/>
          </a:p>
        </p:txBody>
      </p:sp>
    </p:spTree>
    <p:extLst>
      <p:ext uri="{BB962C8B-B14F-4D97-AF65-F5344CB8AC3E}">
        <p14:creationId xmlns:p14="http://schemas.microsoft.com/office/powerpoint/2010/main" val="23919826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9BF6CFB-ECDB-4823-8774-17C23DCBF0FA}"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F05FDE8A-E1CA-4230-ABD3-640ABC1FF170}" type="slidenum">
              <a:rPr lang="en-GB"/>
              <a:pPr>
                <a:defRPr/>
              </a:pPr>
              <a:t>‹#›</a:t>
            </a:fld>
            <a:endParaRPr lang="en-GB"/>
          </a:p>
        </p:txBody>
      </p:sp>
    </p:spTree>
    <p:extLst>
      <p:ext uri="{BB962C8B-B14F-4D97-AF65-F5344CB8AC3E}">
        <p14:creationId xmlns:p14="http://schemas.microsoft.com/office/powerpoint/2010/main" val="25729548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915EF296-78A8-4ECF-B860-D446362D4E50}"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85633F89-D885-42BE-9952-DEC1892210CB}" type="slidenum">
              <a:rPr lang="en-GB"/>
              <a:pPr>
                <a:defRPr/>
              </a:pPr>
              <a:t>‹#›</a:t>
            </a:fld>
            <a:endParaRPr lang="en-GB"/>
          </a:p>
        </p:txBody>
      </p:sp>
    </p:spTree>
    <p:extLst>
      <p:ext uri="{BB962C8B-B14F-4D97-AF65-F5344CB8AC3E}">
        <p14:creationId xmlns:p14="http://schemas.microsoft.com/office/powerpoint/2010/main" val="23467389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A6B0A4C7-7FA6-42C3-82B1-E12D8A53D1CE}"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2778252-A4D2-4254-A93D-0DAD4066EC13}" type="slidenum">
              <a:rPr lang="en-GB"/>
              <a:pPr>
                <a:defRPr/>
              </a:pPr>
              <a:t>‹#›</a:t>
            </a:fld>
            <a:endParaRPr lang="en-GB"/>
          </a:p>
        </p:txBody>
      </p:sp>
    </p:spTree>
    <p:extLst>
      <p:ext uri="{BB962C8B-B14F-4D97-AF65-F5344CB8AC3E}">
        <p14:creationId xmlns:p14="http://schemas.microsoft.com/office/powerpoint/2010/main" val="18754232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022CD633-625D-4C68-B3A4-45862D986DB9}"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FD0B2FEC-B92E-4793-BF69-0E2617EC29E2}" type="slidenum">
              <a:rPr lang="en-GB"/>
              <a:pPr>
                <a:defRPr/>
              </a:pPr>
              <a:t>‹#›</a:t>
            </a:fld>
            <a:endParaRPr lang="en-GB"/>
          </a:p>
        </p:txBody>
      </p:sp>
    </p:spTree>
    <p:extLst>
      <p:ext uri="{BB962C8B-B14F-4D97-AF65-F5344CB8AC3E}">
        <p14:creationId xmlns:p14="http://schemas.microsoft.com/office/powerpoint/2010/main" val="27915647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AB043865-47F1-438F-9778-600F2AF0C936}" type="datetimeFigureOut">
              <a:rPr lang="en-GB"/>
              <a:pPr>
                <a:defRPr/>
              </a:pPr>
              <a:t>07/07/2023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4B7C634-B819-4803-B46A-7D1119DB9B67}" type="slidenum">
              <a:rPr lang="en-GB"/>
              <a:pPr>
                <a:defRPr/>
              </a:pPr>
              <a:t>‹#›</a:t>
            </a:fld>
            <a:endParaRPr lang="en-GB"/>
          </a:p>
        </p:txBody>
      </p:sp>
    </p:spTree>
    <p:extLst>
      <p:ext uri="{BB962C8B-B14F-4D97-AF65-F5344CB8AC3E}">
        <p14:creationId xmlns:p14="http://schemas.microsoft.com/office/powerpoint/2010/main" val="108595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1200317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F2AC71D2-1319-482E-89F8-00D53D25DA87}" type="datetimeFigureOut">
              <a:rPr lang="en-GB"/>
              <a:pPr>
                <a:defRPr/>
              </a:pPr>
              <a:t>07/07/2023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596EC93C-BBC2-4989-8D50-52DA14A94264}" type="slidenum">
              <a:rPr lang="en-GB"/>
              <a:pPr>
                <a:defRPr/>
              </a:pPr>
              <a:t>‹#›</a:t>
            </a:fld>
            <a:endParaRPr lang="en-GB"/>
          </a:p>
        </p:txBody>
      </p:sp>
    </p:spTree>
    <p:extLst>
      <p:ext uri="{BB962C8B-B14F-4D97-AF65-F5344CB8AC3E}">
        <p14:creationId xmlns:p14="http://schemas.microsoft.com/office/powerpoint/2010/main" val="13588773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E49B55D-B634-42AB-8ED0-26C013529363}" type="datetimeFigureOut">
              <a:rPr lang="en-GB"/>
              <a:pPr>
                <a:defRPr/>
              </a:pPr>
              <a:t>07/07/2023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29E862D5-90AE-4A1A-8A14-56631711005B}" type="slidenum">
              <a:rPr lang="en-GB"/>
              <a:pPr>
                <a:defRPr/>
              </a:pPr>
              <a:t>‹#›</a:t>
            </a:fld>
            <a:endParaRPr lang="en-GB"/>
          </a:p>
        </p:txBody>
      </p:sp>
    </p:spTree>
    <p:extLst>
      <p:ext uri="{BB962C8B-B14F-4D97-AF65-F5344CB8AC3E}">
        <p14:creationId xmlns:p14="http://schemas.microsoft.com/office/powerpoint/2010/main" val="2302112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AEA34E3A-CC14-4699-B947-A2CAA2910A7E}"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530A2B12-4FA4-4977-B6F0-EFDC7722E45A}" type="slidenum">
              <a:rPr lang="en-GB"/>
              <a:pPr>
                <a:defRPr/>
              </a:pPr>
              <a:t>‹#›</a:t>
            </a:fld>
            <a:endParaRPr lang="en-GB"/>
          </a:p>
        </p:txBody>
      </p:sp>
    </p:spTree>
    <p:extLst>
      <p:ext uri="{BB962C8B-B14F-4D97-AF65-F5344CB8AC3E}">
        <p14:creationId xmlns:p14="http://schemas.microsoft.com/office/powerpoint/2010/main" val="9630343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8AF0A979-9A6A-4E79-B792-C1A23FF3C8E0}" type="datetimeFigureOut">
              <a:rPr lang="en-GB"/>
              <a:pPr>
                <a:defRPr/>
              </a:pPr>
              <a:t>07/07/2023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BD9EAFA7-4DB6-4BBA-B44C-4F8A99EFBF5B}" type="slidenum">
              <a:rPr lang="en-GB"/>
              <a:pPr>
                <a:defRPr/>
              </a:pPr>
              <a:t>‹#›</a:t>
            </a:fld>
            <a:endParaRPr lang="en-GB"/>
          </a:p>
        </p:txBody>
      </p:sp>
    </p:spTree>
    <p:extLst>
      <p:ext uri="{BB962C8B-B14F-4D97-AF65-F5344CB8AC3E}">
        <p14:creationId xmlns:p14="http://schemas.microsoft.com/office/powerpoint/2010/main" val="27259076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35416DB-4163-4A81-8E73-D42F78964737}"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5F893060-CE1F-4DAD-8C36-E523CEC1ACF0}" type="slidenum">
              <a:rPr lang="en-GB"/>
              <a:pPr>
                <a:defRPr/>
              </a:pPr>
              <a:t>‹#›</a:t>
            </a:fld>
            <a:endParaRPr lang="en-GB"/>
          </a:p>
        </p:txBody>
      </p:sp>
    </p:spTree>
    <p:extLst>
      <p:ext uri="{BB962C8B-B14F-4D97-AF65-F5344CB8AC3E}">
        <p14:creationId xmlns:p14="http://schemas.microsoft.com/office/powerpoint/2010/main" val="3449256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F8EDB4D-DDB9-493A-9A76-A23AE0C5ACAC}" type="datetimeFigureOut">
              <a:rPr lang="en-GB"/>
              <a:pPr>
                <a:defRPr/>
              </a:pPr>
              <a:t>07/07/2023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B895823-5202-4177-9603-1D980A48B9E4}" type="slidenum">
              <a:rPr lang="en-GB"/>
              <a:pPr>
                <a:defRPr/>
              </a:pPr>
              <a:t>‹#›</a:t>
            </a:fld>
            <a:endParaRPr lang="en-GB"/>
          </a:p>
        </p:txBody>
      </p:sp>
    </p:spTree>
    <p:extLst>
      <p:ext uri="{BB962C8B-B14F-4D97-AF65-F5344CB8AC3E}">
        <p14:creationId xmlns:p14="http://schemas.microsoft.com/office/powerpoint/2010/main" val="41658222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8199405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32160334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65189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8384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12616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9815780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715206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fld id="{F9D21D61-E420-4D6E-89FE-C192939FB217}" type="datetimeFigureOut">
              <a:rPr lang="en-GB" smtClean="0"/>
              <a:t>07/07/2023</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3"/>
          <p:cNvSpPr>
            <a:spLocks noGrp="1"/>
          </p:cNvSpPr>
          <p:nvPr>
            <p:ph type="sldNum" sz="quarter" idx="12"/>
          </p:nvPr>
        </p:nvSpPr>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42177713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5624642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2579307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9533443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07/07/2023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860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3259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531547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07/07/2023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7406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fld id="{ED4DA44C-6684-430E-884D-E47181C2FF59}" type="datetimeFigureOut">
              <a:rPr lang="en-GB" smtClean="0"/>
              <a:t>07/07/2023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678E983D-A37A-4C12-A2F7-F2E9EA97D98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639D895C-A050-43D4-A151-41C44C3C29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21A6421-BB9D-419E-A977-7694F204F44E}" type="datetimeFigureOut">
              <a:rPr lang="en-GB"/>
              <a:pPr>
                <a:defRPr/>
              </a:pPr>
              <a:t>07/07/2023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C5810788-3957-479D-B345-C0E50412F15A}" type="slidenum">
              <a:rPr lang="en-GB"/>
              <a:pPr>
                <a:defRPr/>
              </a:pPr>
              <a:t>‹#›</a:t>
            </a:fld>
            <a:endParaRPr lang="en-GB"/>
          </a:p>
        </p:txBody>
      </p:sp>
      <p:pic>
        <p:nvPicPr>
          <p:cNvPr id="3079"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2B3C53EC-AB81-48CF-BAE7-BD5CF2F0007F}" type="datetimeFigureOut">
              <a:rPr lang="en-GB"/>
              <a:pPr>
                <a:defRPr/>
              </a:pPr>
              <a:t>07/07/2023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FBEA17CE-2B32-4EDD-B796-C7B7EFBE3309}" type="slidenum">
              <a:rPr lang="en-GB"/>
              <a:pPr>
                <a:defRPr/>
              </a:pPr>
              <a:t>‹#›</a:t>
            </a:fld>
            <a:endParaRPr lang="en-GB"/>
          </a:p>
        </p:txBody>
      </p:sp>
      <p:pic>
        <p:nvPicPr>
          <p:cNvPr id="4103"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EA3D291-9209-4610-B9FD-8C4C60F02B3C}" type="datetimeFigureOut">
              <a:rPr lang="en-GB"/>
              <a:pPr>
                <a:defRPr/>
              </a:pPr>
              <a:t>07/07/2023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B5DD5361-AC27-46CB-A431-B16D523140DE}" type="slidenum">
              <a:rPr lang="en-GB"/>
              <a:pPr>
                <a:defRPr/>
              </a:pPr>
              <a:t>‹#›</a:t>
            </a:fld>
            <a:endParaRPr lang="en-GB"/>
          </a:p>
        </p:txBody>
      </p:sp>
      <p:pic>
        <p:nvPicPr>
          <p:cNvPr id="5127"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ea typeface="+mn-ea"/>
              </a:defRPr>
            </a:lvl1pPr>
          </a:lstStyle>
          <a:p>
            <a:fld id="{F9D21D61-E420-4D6E-89FE-C192939FB217}" type="datetimeFigureOut">
              <a:rPr lang="en-GB" smtClean="0"/>
              <a:t>07/07/2023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ea typeface="+mn-ea"/>
              </a:defRPr>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ea typeface="+mn-ea"/>
              </a:defRPr>
            </a:lvl1pPr>
          </a:lstStyle>
          <a:p>
            <a:fld id="{C687AFCC-D702-4C97-BA22-A352D5427EED}" type="slidenum">
              <a:rPr lang="en-GB" smtClean="0"/>
              <a:t>‹#›</a:t>
            </a:fld>
            <a:endParaRPr lang="en-GB"/>
          </a:p>
        </p:txBody>
      </p:sp>
      <p:pic>
        <p:nvPicPr>
          <p:cNvPr id="1031"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statistics/english-indices-of-deprivation-2019"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dclgapps.communities.gov.uk/imd/iod_index.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2EB6C8"/>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Milton Keynes Summary</a:t>
            </a:r>
          </a:p>
        </p:txBody>
      </p:sp>
      <p:sp>
        <p:nvSpPr>
          <p:cNvPr id="11" name="Title 2"/>
          <p:cNvSpPr>
            <a:spLocks noGrp="1"/>
          </p:cNvSpPr>
          <p:nvPr>
            <p:ph type="ctrTitle"/>
          </p:nvPr>
        </p:nvSpPr>
        <p:spPr>
          <a:xfrm>
            <a:off x="971600" y="1772816"/>
            <a:ext cx="7040271" cy="1872208"/>
          </a:xfrm>
        </p:spPr>
        <p:txBody>
          <a:bodyPr>
            <a:normAutofit fontScale="90000"/>
          </a:bodyPr>
          <a:lstStyle/>
          <a:p>
            <a:pPr lvl="0">
              <a:lnSpc>
                <a:spcPct val="120000"/>
              </a:lnSpc>
            </a:pPr>
            <a:br>
              <a:rPr lang="en-GB" altLang="en-US" dirty="0">
                <a:solidFill>
                  <a:schemeClr val="tx1"/>
                </a:solidFill>
              </a:rPr>
            </a:br>
            <a:br>
              <a:rPr lang="en-GB" altLang="en-US" dirty="0"/>
            </a:br>
            <a:r>
              <a:rPr lang="en-GB" altLang="en-US" sz="3600" b="1" dirty="0"/>
              <a:t>The English Index of Multiple Deprivation 2019</a:t>
            </a:r>
            <a:br>
              <a:rPr lang="en-GB" altLang="en-US" sz="3600" b="1" dirty="0"/>
            </a:br>
            <a:br>
              <a:rPr lang="en-GB" altLang="en-US" sz="3600" b="1" dirty="0"/>
            </a:br>
            <a:r>
              <a:rPr lang="en-GB" altLang="en-US" sz="3600" b="1" dirty="0"/>
              <a:t>Milton Keynes Council</a:t>
            </a:r>
            <a:br>
              <a:rPr lang="en-GB" altLang="en-US" dirty="0">
                <a:solidFill>
                  <a:schemeClr val="tx1"/>
                </a:solidFill>
              </a:rPr>
            </a:br>
            <a:endParaRPr lang="en-GB" dirty="0">
              <a:solidFill>
                <a:schemeClr val="tx1"/>
              </a:solidFill>
            </a:endParaRPr>
          </a:p>
        </p:txBody>
      </p:sp>
      <p:sp>
        <p:nvSpPr>
          <p:cNvPr id="12" name="Subtitle 1"/>
          <p:cNvSpPr>
            <a:spLocks noGrp="1"/>
          </p:cNvSpPr>
          <p:nvPr>
            <p:ph type="subTitle" idx="1"/>
          </p:nvPr>
        </p:nvSpPr>
        <p:spPr>
          <a:xfrm>
            <a:off x="268664" y="5953202"/>
            <a:ext cx="1976264" cy="769640"/>
          </a:xfrm>
        </p:spPr>
        <p:txBody>
          <a:bodyPr>
            <a:normAutofit fontScale="77500" lnSpcReduction="20000"/>
          </a:bodyPr>
          <a:lstStyle/>
          <a:p>
            <a:pPr lvl="0" algn="l"/>
            <a:r>
              <a:rPr lang="en-GB" altLang="en-US" sz="1600" dirty="0"/>
              <a:t>Produced by</a:t>
            </a:r>
          </a:p>
          <a:p>
            <a:pPr lvl="0" algn="l"/>
            <a:r>
              <a:rPr lang="en-GB" altLang="en-US" sz="1600" dirty="0"/>
              <a:t>Population Health, Evidence &amp; Intelligence</a:t>
            </a:r>
          </a:p>
          <a:p>
            <a:pPr lvl="0" algn="l"/>
            <a:r>
              <a:rPr lang="en-GB" altLang="en-US" sz="1600" dirty="0"/>
              <a:t>October 2019</a:t>
            </a:r>
          </a:p>
          <a:p>
            <a:endParaRPr lang="en-GB"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11760" y="5739722"/>
            <a:ext cx="6644654" cy="999746"/>
          </a:xfrm>
          <a:prstGeom prst="rect">
            <a:avLst/>
          </a:prstGeom>
        </p:spPr>
      </p:pic>
    </p:spTree>
    <p:extLst>
      <p:ext uri="{BB962C8B-B14F-4D97-AF65-F5344CB8AC3E}">
        <p14:creationId xmlns:p14="http://schemas.microsoft.com/office/powerpoint/2010/main" val="7938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597623"/>
            <a:ext cx="9144000" cy="150455"/>
          </a:xfrm>
          <a:prstGeom prst="rect">
            <a:avLst/>
          </a:prstGeom>
          <a:solidFill>
            <a:srgbClr val="2EB6C8"/>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Milton Keynes Summary</a:t>
            </a:r>
          </a:p>
        </p:txBody>
      </p:sp>
      <p:sp>
        <p:nvSpPr>
          <p:cNvPr id="11" name="Content Placeholder 2"/>
          <p:cNvSpPr txBox="1">
            <a:spLocks/>
          </p:cNvSpPr>
          <p:nvPr/>
        </p:nvSpPr>
        <p:spPr>
          <a:xfrm>
            <a:off x="268664" y="908721"/>
            <a:ext cx="8551808" cy="576064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1700" dirty="0"/>
              <a:t>Introduction</a:t>
            </a:r>
          </a:p>
          <a:p>
            <a:pPr algn="l">
              <a:lnSpc>
                <a:spcPct val="120000"/>
              </a:lnSpc>
            </a:pPr>
            <a:r>
              <a:rPr lang="en-GB" altLang="en-US" sz="1100" dirty="0"/>
              <a:t>The Index of Multiple Deprivation (IMD) is the official measure of relative deprivation in England and is part of a series of outputs making up the English Indices of Deprivation (</a:t>
            </a:r>
            <a:r>
              <a:rPr lang="en-GB" altLang="en-US" sz="1100" dirty="0" err="1"/>
              <a:t>IoD</a:t>
            </a:r>
            <a:r>
              <a:rPr lang="en-GB" altLang="en-US" sz="1100" dirty="0"/>
              <a:t>). </a:t>
            </a:r>
            <a:r>
              <a:rPr lang="en-GB" altLang="en-US" sz="1100" dirty="0" err="1"/>
              <a:t>IoD</a:t>
            </a:r>
            <a:r>
              <a:rPr lang="en-GB" altLang="en-US" sz="1100" dirty="0"/>
              <a:t> 2019 was published on 26</a:t>
            </a:r>
            <a:r>
              <a:rPr lang="en-GB" altLang="en-US" sz="1100" baseline="30000" dirty="0"/>
              <a:t>th</a:t>
            </a:r>
            <a:r>
              <a:rPr lang="en-GB" altLang="en-US" sz="1100" dirty="0"/>
              <a:t> September 2019 and replaces the 2015 version. This briefing presents the headline IMD findings from the 2019 publication. The English </a:t>
            </a:r>
            <a:r>
              <a:rPr lang="en-GB" altLang="en-US" sz="1100" dirty="0" err="1"/>
              <a:t>IoD</a:t>
            </a:r>
            <a:r>
              <a:rPr lang="en-GB" altLang="en-US" sz="1100" dirty="0"/>
              <a:t> are published by the Ministry of Housing, Communities &amp; Local Government. </a:t>
            </a:r>
          </a:p>
          <a:p>
            <a:pPr algn="l">
              <a:lnSpc>
                <a:spcPct val="120000"/>
              </a:lnSpc>
            </a:pPr>
            <a:r>
              <a:rPr lang="en-GB" altLang="en-US" sz="1100" dirty="0"/>
              <a:t>The </a:t>
            </a:r>
            <a:r>
              <a:rPr lang="en-GB" altLang="en-US" sz="1100" dirty="0" err="1"/>
              <a:t>IoD</a:t>
            </a:r>
            <a:r>
              <a:rPr lang="en-GB" altLang="en-US" sz="1100" dirty="0"/>
              <a:t> brings together 39 indicators into seven distinct domains of deprivation covering income, employment, education, health, crime, housing and environment. These are grouped further into the Index of Multiple Deprivation. The IMD is an overall measure of multiple deprivation experienced by people living in an area and is calculated for every Lower-layer Super Output Area (LSOA), or neighbourhood, in England. All neighbourhoods in England are ranked according to their level of deprivation relative to other areas. Average IMD measures are available at local authority level.  </a:t>
            </a:r>
          </a:p>
          <a:p>
            <a:pPr algn="l">
              <a:lnSpc>
                <a:spcPct val="120000"/>
              </a:lnSpc>
              <a:spcBef>
                <a:spcPts val="1200"/>
              </a:spcBef>
            </a:pPr>
            <a:r>
              <a:rPr lang="en-GB" altLang="en-US" sz="1700" dirty="0"/>
              <a:t>Key Findings for Milton Keynes</a:t>
            </a:r>
          </a:p>
          <a:p>
            <a:pPr marL="285750" indent="-285750" algn="l">
              <a:lnSpc>
                <a:spcPct val="120000"/>
              </a:lnSpc>
              <a:spcBef>
                <a:spcPts val="600"/>
              </a:spcBef>
              <a:buFont typeface="Arial" panose="020B0604020202020204" pitchFamily="34" charset="0"/>
              <a:buChar char="•"/>
            </a:pPr>
            <a:r>
              <a:rPr lang="en-GB" altLang="en-US" sz="1100" dirty="0"/>
              <a:t>Milton Keynes ranks 107 out of 151 upper tier and unitary local authorities (where 1 is most deprived) and 172 out of 317 lower tier and unitary local authorities. These rankings have changed from 106 out of 152 and 164 out of 326 respectively in 2015, indicating that MK now ranks marginally less deprived relative to other local authorities.</a:t>
            </a:r>
          </a:p>
          <a:p>
            <a:pPr marL="285750" indent="-285750" algn="l">
              <a:lnSpc>
                <a:spcPct val="120000"/>
              </a:lnSpc>
              <a:spcBef>
                <a:spcPts val="600"/>
              </a:spcBef>
              <a:buFont typeface="Arial" panose="020B0604020202020204" pitchFamily="34" charset="0"/>
              <a:buChar char="•"/>
            </a:pPr>
            <a:r>
              <a:rPr lang="en-GB" altLang="en-US" sz="1100" dirty="0"/>
              <a:t>18 out of 152 LSOAs in MK are ranked in the most deprived 20% nationally, with 8 among the most deprived 10%. The most deprived LSOAs are Milton Keynes 032A and 023D, which fall within Bletchley East and </a:t>
            </a:r>
            <a:r>
              <a:rPr lang="en-GB" altLang="en-US" sz="1100" dirty="0" err="1"/>
              <a:t>Woughton</a:t>
            </a:r>
            <a:r>
              <a:rPr lang="en-GB" altLang="en-US" sz="1100" dirty="0"/>
              <a:t> &amp; </a:t>
            </a:r>
            <a:r>
              <a:rPr lang="en-GB" altLang="en-US" sz="1100" dirty="0" err="1"/>
              <a:t>Fishermead</a:t>
            </a:r>
            <a:r>
              <a:rPr lang="en-GB" altLang="en-US" sz="1100" dirty="0"/>
              <a:t> wards. Both are ranked in the 3% most deprived areas in England and are relatively more deprived than in 2015.</a:t>
            </a:r>
            <a:endParaRPr lang="en-GB" altLang="en-US" sz="700" dirty="0"/>
          </a:p>
          <a:p>
            <a:pPr marL="285750" indent="-285750" algn="l">
              <a:lnSpc>
                <a:spcPct val="120000"/>
              </a:lnSpc>
              <a:spcBef>
                <a:spcPts val="600"/>
              </a:spcBef>
              <a:buFont typeface="Arial" panose="020B0604020202020204" pitchFamily="34" charset="0"/>
              <a:buChar char="•"/>
            </a:pPr>
            <a:r>
              <a:rPr lang="en-GB" altLang="en-US" sz="1100" dirty="0"/>
              <a:t>Compared to the 2015 IMD, the number of LSOAs in the most deprived 20% nationally has fallen from 21 to 18 and the number in the most deprived 10% has fallen from 9 to 8.</a:t>
            </a:r>
          </a:p>
          <a:p>
            <a:pPr marL="285750" indent="-285750" algn="l">
              <a:lnSpc>
                <a:spcPct val="120000"/>
              </a:lnSpc>
              <a:spcBef>
                <a:spcPts val="600"/>
              </a:spcBef>
              <a:buFont typeface="Arial" panose="020B0604020202020204" pitchFamily="34" charset="0"/>
              <a:buChar char="•"/>
            </a:pPr>
            <a:r>
              <a:rPr lang="en-GB" altLang="en-US" sz="1100" dirty="0"/>
              <a:t>Overall, 71 LSOAs rank as less deprived in 2019 than in 2015, and 81 rank as more deprived. While MK overall ranks marginally less deprived in 2019, this masks increasing deprivation in some areas and potentially widening inequalities. </a:t>
            </a:r>
          </a:p>
          <a:p>
            <a:pPr algn="l">
              <a:lnSpc>
                <a:spcPct val="120000"/>
              </a:lnSpc>
              <a:spcBef>
                <a:spcPts val="1200"/>
              </a:spcBef>
            </a:pPr>
            <a:r>
              <a:rPr lang="en-GB" altLang="en-US" sz="1700" dirty="0"/>
              <a:t>Further information</a:t>
            </a:r>
          </a:p>
          <a:p>
            <a:pPr algn="l">
              <a:lnSpc>
                <a:spcPct val="130000"/>
              </a:lnSpc>
              <a:spcBef>
                <a:spcPts val="0"/>
              </a:spcBef>
            </a:pPr>
            <a:r>
              <a:rPr lang="en-GB" altLang="en-US" sz="1100" dirty="0"/>
              <a:t>The full </a:t>
            </a:r>
            <a:r>
              <a:rPr lang="en-GB" altLang="en-US" sz="1100" dirty="0" err="1"/>
              <a:t>IoD</a:t>
            </a:r>
            <a:r>
              <a:rPr lang="en-GB" altLang="en-US" sz="1100" dirty="0"/>
              <a:t> data along with technical details and national summary reports can be found here: </a:t>
            </a:r>
          </a:p>
          <a:p>
            <a:pPr algn="l">
              <a:lnSpc>
                <a:spcPct val="130000"/>
              </a:lnSpc>
              <a:spcBef>
                <a:spcPts val="0"/>
              </a:spcBef>
            </a:pPr>
            <a:r>
              <a:rPr lang="en-GB" altLang="en-US" sz="1100" dirty="0">
                <a:hlinkClick r:id="rId3"/>
              </a:rPr>
              <a:t>https://www.gov.uk/government/statistics/english-indices-of-deprivation-2019</a:t>
            </a:r>
            <a:endParaRPr lang="en-GB" altLang="en-US" sz="1100" dirty="0"/>
          </a:p>
          <a:p>
            <a:pPr algn="l">
              <a:lnSpc>
                <a:spcPct val="120000"/>
              </a:lnSpc>
              <a:spcBef>
                <a:spcPts val="600"/>
              </a:spcBef>
            </a:pPr>
            <a:r>
              <a:rPr lang="en-GB" altLang="en-US" sz="1100"/>
              <a:t>A </a:t>
            </a:r>
            <a:r>
              <a:rPr lang="en-GB" altLang="en-US" sz="1100" dirty="0"/>
              <a:t>helpful visualisation tool of the national results can be found here:</a:t>
            </a:r>
          </a:p>
          <a:p>
            <a:pPr algn="l">
              <a:lnSpc>
                <a:spcPct val="120000"/>
              </a:lnSpc>
              <a:spcBef>
                <a:spcPts val="0"/>
              </a:spcBef>
            </a:pPr>
            <a:r>
              <a:rPr lang="en-GB" sz="1100" dirty="0">
                <a:hlinkClick r:id="rId4"/>
              </a:rPr>
              <a:t>http://dclgapps.communities.gov.uk/imd/iod_index.html</a:t>
            </a:r>
            <a:endParaRPr lang="en-GB" altLang="en-US" sz="1100" dirty="0"/>
          </a:p>
        </p:txBody>
      </p:sp>
    </p:spTree>
    <p:extLst>
      <p:ext uri="{BB962C8B-B14F-4D97-AF65-F5344CB8AC3E}">
        <p14:creationId xmlns:p14="http://schemas.microsoft.com/office/powerpoint/2010/main" val="342034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bwMode="auto">
          <a:xfrm>
            <a:off x="3419872" y="794113"/>
            <a:ext cx="5562392" cy="504216"/>
          </a:xfrm>
          <a:prstGeom prst="roundRect">
            <a:avLst/>
          </a:prstGeom>
          <a:solidFill>
            <a:schemeClr val="bg1">
              <a:lumMod val="8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spcBef>
                <a:spcPct val="0"/>
              </a:spcBef>
              <a:spcAft>
                <a:spcPct val="0"/>
              </a:spcAft>
              <a:buClrTx/>
              <a:buSzTx/>
              <a:buFontTx/>
              <a:buNone/>
              <a:tabLst/>
            </a:pPr>
            <a:r>
              <a:rPr kumimoji="0" lang="en-GB" sz="1000" b="0" i="0" u="none" strike="noStrike" cap="none" normalizeH="0" baseline="0" dirty="0">
                <a:ln>
                  <a:noFill/>
                </a:ln>
                <a:effectLst/>
                <a:latin typeface="Calibri" panose="020F0502020204030204" pitchFamily="34" charset="0"/>
                <a:cs typeface="Calibri" panose="020F0502020204030204" pitchFamily="34" charset="0"/>
              </a:rPr>
              <a:t>   </a:t>
            </a:r>
            <a:r>
              <a:rPr kumimoji="0" lang="en-GB" sz="1100" b="0" i="0" u="none" strike="noStrike" cap="none" normalizeH="0" baseline="0" dirty="0">
                <a:ln>
                  <a:noFill/>
                </a:ln>
                <a:effectLst/>
                <a:latin typeface="Calibri" panose="020F0502020204030204" pitchFamily="34" charset="0"/>
                <a:cs typeface="Calibri" panose="020F0502020204030204" pitchFamily="34" charset="0"/>
              </a:rPr>
              <a:t>The overall Index of Multiple Deprivation (IMD) is</a:t>
            </a:r>
            <a:r>
              <a:rPr kumimoji="0" lang="en-GB" sz="1100" b="0" i="0" u="none" strike="noStrike" cap="none" normalizeH="0" dirty="0">
                <a:ln>
                  <a:noFill/>
                </a:ln>
                <a:effectLst/>
                <a:latin typeface="Calibri" panose="020F0502020204030204" pitchFamily="34" charset="0"/>
                <a:cs typeface="Calibri" panose="020F0502020204030204" pitchFamily="34" charset="0"/>
              </a:rPr>
              <a:t> a weighted measure based on information </a:t>
            </a:r>
          </a:p>
          <a:p>
            <a:pPr marL="0" marR="0" indent="0" defTabSz="914400" rtl="0" eaLnBrk="0" fontAlgn="base" latinLnBrk="0" hangingPunct="0">
              <a:spcBef>
                <a:spcPct val="0"/>
              </a:spcBef>
              <a:spcAft>
                <a:spcPct val="0"/>
              </a:spcAft>
              <a:buClrTx/>
              <a:buSzTx/>
              <a:buFontTx/>
              <a:buNone/>
              <a:tabLst/>
            </a:pPr>
            <a:r>
              <a:rPr lang="en-GB" sz="1100" baseline="0" dirty="0">
                <a:latin typeface="Calibri" panose="020F0502020204030204" pitchFamily="34" charset="0"/>
                <a:cs typeface="Calibri" panose="020F0502020204030204" pitchFamily="34" charset="0"/>
              </a:rPr>
              <a:t>    relating</a:t>
            </a:r>
            <a:r>
              <a:rPr lang="en-GB" sz="1100" dirty="0">
                <a:latin typeface="Calibri" panose="020F0502020204030204" pitchFamily="34" charset="0"/>
                <a:cs typeface="Calibri" panose="020F0502020204030204" pitchFamily="34" charset="0"/>
              </a:rPr>
              <a:t> to income, employment, education, health, crime, housing and environment.</a:t>
            </a:r>
            <a:endParaRPr kumimoji="0" lang="en-GB" sz="1100" b="0"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8" name="TextBox 7"/>
          <p:cNvSpPr txBox="1"/>
          <p:nvPr/>
        </p:nvSpPr>
        <p:spPr>
          <a:xfrm>
            <a:off x="0" y="597623"/>
            <a:ext cx="9144000" cy="150455"/>
          </a:xfrm>
          <a:prstGeom prst="rect">
            <a:avLst/>
          </a:prstGeom>
          <a:solidFill>
            <a:srgbClr val="2EB6C8"/>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Milton Keynes Summary</a:t>
            </a:r>
          </a:p>
        </p:txBody>
      </p:sp>
      <p:sp>
        <p:nvSpPr>
          <p:cNvPr id="11" name="Rounded Rectangle 10"/>
          <p:cNvSpPr/>
          <p:nvPr/>
        </p:nvSpPr>
        <p:spPr bwMode="auto">
          <a:xfrm>
            <a:off x="183102" y="793901"/>
            <a:ext cx="3380230" cy="504056"/>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Arial" charset="0"/>
              </a:rPr>
              <a:t>Index of Multiple Deprivation</a:t>
            </a:r>
          </a:p>
        </p:txBody>
      </p:sp>
      <p:sp>
        <p:nvSpPr>
          <p:cNvPr id="12" name="Rounded Rectangle 11"/>
          <p:cNvSpPr/>
          <p:nvPr/>
        </p:nvSpPr>
        <p:spPr bwMode="auto">
          <a:xfrm>
            <a:off x="183102" y="1375035"/>
            <a:ext cx="3637439" cy="238269"/>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bg1"/>
                </a:solidFill>
                <a:effectLst/>
                <a:latin typeface="Arial" charset="0"/>
              </a:rPr>
              <a:t>Map 1:</a:t>
            </a:r>
            <a:r>
              <a:rPr kumimoji="0" lang="en-GB" sz="1000" b="0" i="0" u="none" strike="noStrike" cap="none" normalizeH="0" dirty="0">
                <a:ln>
                  <a:noFill/>
                </a:ln>
                <a:solidFill>
                  <a:schemeClr val="bg1"/>
                </a:solidFill>
                <a:effectLst/>
                <a:latin typeface="Arial" charset="0"/>
              </a:rPr>
              <a:t> Distribution of the Index of Multiple Deprivation 2019</a:t>
            </a:r>
            <a:endParaRPr kumimoji="0" lang="en-GB" sz="1000" b="0" i="0" u="none" strike="noStrike" cap="none" normalizeH="0" baseline="0" dirty="0">
              <a:ln>
                <a:noFill/>
              </a:ln>
              <a:solidFill>
                <a:schemeClr val="bg1"/>
              </a:solidFill>
              <a:effectLst/>
              <a:latin typeface="Arial" charset="0"/>
            </a:endParaRPr>
          </a:p>
        </p:txBody>
      </p:sp>
      <p:sp>
        <p:nvSpPr>
          <p:cNvPr id="18" name="Rounded Rectangle 17"/>
          <p:cNvSpPr/>
          <p:nvPr/>
        </p:nvSpPr>
        <p:spPr bwMode="auto">
          <a:xfrm>
            <a:off x="3995936" y="1380154"/>
            <a:ext cx="4986328" cy="3693008"/>
          </a:xfrm>
          <a:prstGeom prst="roundRect">
            <a:avLst>
              <a:gd name="adj" fmla="val 4305"/>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a:ln>
                <a:noFill/>
              </a:ln>
              <a:solidFill>
                <a:schemeClr val="bg1"/>
              </a:solidFill>
              <a:effectLst/>
              <a:latin typeface="Arial" charset="0"/>
            </a:endParaRPr>
          </a:p>
        </p:txBody>
      </p:sp>
      <p:sp>
        <p:nvSpPr>
          <p:cNvPr id="19" name="Rounded Rectangle 18"/>
          <p:cNvSpPr/>
          <p:nvPr/>
        </p:nvSpPr>
        <p:spPr bwMode="auto">
          <a:xfrm>
            <a:off x="4532803" y="1431585"/>
            <a:ext cx="3732122" cy="195917"/>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a:ln>
                  <a:noFill/>
                </a:ln>
                <a:solidFill>
                  <a:schemeClr val="bg1"/>
                </a:solidFill>
                <a:effectLst/>
                <a:latin typeface="Arial" charset="0"/>
              </a:rPr>
              <a:t>Change in areas amongst the most deprived</a:t>
            </a:r>
            <a:r>
              <a:rPr kumimoji="0" lang="en-GB" sz="1000" b="1" i="0" u="none" strike="noStrike" cap="none" normalizeH="0" dirty="0">
                <a:ln>
                  <a:noFill/>
                </a:ln>
                <a:solidFill>
                  <a:schemeClr val="bg1"/>
                </a:solidFill>
                <a:effectLst/>
                <a:latin typeface="Arial" charset="0"/>
              </a:rPr>
              <a:t> 20% in England</a:t>
            </a:r>
            <a:endParaRPr kumimoji="0" lang="en-GB" sz="1000" b="1" i="0" u="none" strike="noStrike" cap="none" normalizeH="0" baseline="0" dirty="0">
              <a:ln>
                <a:noFill/>
              </a:ln>
              <a:solidFill>
                <a:schemeClr val="bg1"/>
              </a:solidFill>
              <a:effectLst/>
              <a:latin typeface="Arial" charset="0"/>
            </a:endParaRPr>
          </a:p>
        </p:txBody>
      </p:sp>
      <p:pic>
        <p:nvPicPr>
          <p:cNvPr id="29" name="Picture 28"/>
          <p:cNvPicPr>
            <a:picLocks noChangeAspect="1"/>
          </p:cNvPicPr>
          <p:nvPr/>
        </p:nvPicPr>
        <p:blipFill rotWithShape="1">
          <a:blip r:embed="rId3"/>
          <a:srcRect r="9947"/>
          <a:stretch/>
        </p:blipFill>
        <p:spPr>
          <a:xfrm>
            <a:off x="3995936" y="5073163"/>
            <a:ext cx="4680520" cy="1730733"/>
          </a:xfrm>
          <a:prstGeom prst="rect">
            <a:avLst/>
          </a:prstGeom>
        </p:spPr>
      </p:pic>
      <p:grpSp>
        <p:nvGrpSpPr>
          <p:cNvPr id="38" name="Group 37"/>
          <p:cNvGrpSpPr/>
          <p:nvPr/>
        </p:nvGrpSpPr>
        <p:grpSpPr>
          <a:xfrm>
            <a:off x="4685416" y="4791059"/>
            <a:ext cx="3662067" cy="253916"/>
            <a:chOff x="4917414" y="4080162"/>
            <a:chExt cx="3662067" cy="371808"/>
          </a:xfrm>
        </p:grpSpPr>
        <p:sp>
          <p:nvSpPr>
            <p:cNvPr id="32" name="Rectangle 31"/>
            <p:cNvSpPr/>
            <p:nvPr/>
          </p:nvSpPr>
          <p:spPr bwMode="auto">
            <a:xfrm>
              <a:off x="5563083" y="4189857"/>
              <a:ext cx="144000" cy="144000"/>
            </a:xfrm>
            <a:prstGeom prst="rect">
              <a:avLst/>
            </a:prstGeom>
            <a:solidFill>
              <a:srgbClr val="DB4145"/>
            </a:solidFill>
            <a:ln w="19050" cap="flat" cmpd="sng" algn="ctr">
              <a:solidFill>
                <a:srgbClr val="00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4" name="TextBox 33"/>
            <p:cNvSpPr txBox="1"/>
            <p:nvPr/>
          </p:nvSpPr>
          <p:spPr>
            <a:xfrm>
              <a:off x="4917414" y="4080162"/>
              <a:ext cx="717661" cy="253916"/>
            </a:xfrm>
            <a:prstGeom prst="rect">
              <a:avLst/>
            </a:prstGeom>
            <a:noFill/>
          </p:spPr>
          <p:txBody>
            <a:bodyPr wrap="square" rtlCol="0">
              <a:spAutoFit/>
            </a:bodyPr>
            <a:lstStyle/>
            <a:p>
              <a:r>
                <a:rPr lang="en-GB" sz="1050" b="1" dirty="0">
                  <a:solidFill>
                    <a:schemeClr val="bg1"/>
                  </a:solidFill>
                </a:rPr>
                <a:t>Legend</a:t>
              </a:r>
            </a:p>
          </p:txBody>
        </p:sp>
        <p:sp>
          <p:nvSpPr>
            <p:cNvPr id="35" name="TextBox 34"/>
            <p:cNvSpPr txBox="1"/>
            <p:nvPr/>
          </p:nvSpPr>
          <p:spPr>
            <a:xfrm>
              <a:off x="5707083" y="4080162"/>
              <a:ext cx="1357445" cy="371808"/>
            </a:xfrm>
            <a:prstGeom prst="rect">
              <a:avLst/>
            </a:prstGeom>
            <a:noFill/>
          </p:spPr>
          <p:txBody>
            <a:bodyPr wrap="square" rtlCol="0">
              <a:spAutoFit/>
            </a:bodyPr>
            <a:lstStyle/>
            <a:p>
              <a:r>
                <a:rPr lang="en-GB" sz="1050" dirty="0">
                  <a:solidFill>
                    <a:schemeClr val="bg1"/>
                  </a:solidFill>
                </a:rPr>
                <a:t>10% most deprived</a:t>
              </a:r>
            </a:p>
          </p:txBody>
        </p:sp>
        <p:sp>
          <p:nvSpPr>
            <p:cNvPr id="36" name="Rectangle 35"/>
            <p:cNvSpPr/>
            <p:nvPr/>
          </p:nvSpPr>
          <p:spPr bwMode="auto">
            <a:xfrm>
              <a:off x="7065059" y="4189855"/>
              <a:ext cx="144000" cy="144000"/>
            </a:xfrm>
            <a:prstGeom prst="rect">
              <a:avLst/>
            </a:prstGeom>
            <a:solidFill>
              <a:srgbClr val="F25622"/>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7" name="TextBox 36"/>
            <p:cNvSpPr txBox="1"/>
            <p:nvPr/>
          </p:nvSpPr>
          <p:spPr>
            <a:xfrm>
              <a:off x="7211330" y="4080162"/>
              <a:ext cx="1368151" cy="253916"/>
            </a:xfrm>
            <a:prstGeom prst="rect">
              <a:avLst/>
            </a:prstGeom>
            <a:noFill/>
          </p:spPr>
          <p:txBody>
            <a:bodyPr wrap="square" rtlCol="0">
              <a:spAutoFit/>
            </a:bodyPr>
            <a:lstStyle/>
            <a:p>
              <a:r>
                <a:rPr lang="en-GB" sz="1050" dirty="0">
                  <a:solidFill>
                    <a:schemeClr val="bg1"/>
                  </a:solidFill>
                </a:rPr>
                <a:t>20% most deprived</a:t>
              </a:r>
            </a:p>
          </p:txBody>
        </p:sp>
      </p:grpSp>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t="3957" r="2328"/>
          <a:stretch/>
        </p:blipFill>
        <p:spPr>
          <a:xfrm>
            <a:off x="183101" y="1700808"/>
            <a:ext cx="3668819" cy="5103956"/>
          </a:xfrm>
          <a:prstGeom prst="rect">
            <a:avLst/>
          </a:prstGeom>
        </p:spPr>
      </p:pic>
      <p:grpSp>
        <p:nvGrpSpPr>
          <p:cNvPr id="13" name="Group 12"/>
          <p:cNvGrpSpPr/>
          <p:nvPr/>
        </p:nvGrpSpPr>
        <p:grpSpPr>
          <a:xfrm>
            <a:off x="4161350" y="1796151"/>
            <a:ext cx="4655500" cy="2861014"/>
            <a:chOff x="4167067" y="1700808"/>
            <a:chExt cx="4655500" cy="2861014"/>
          </a:xfrm>
        </p:grpSpPr>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l="3364" t="10064" r="4938" b="9566"/>
            <a:stretch/>
          </p:blipFill>
          <p:spPr>
            <a:xfrm>
              <a:off x="6522167" y="1709326"/>
              <a:ext cx="2300400" cy="2852496"/>
            </a:xfrm>
            <a:prstGeom prst="rect">
              <a:avLst/>
            </a:prstGeom>
          </p:spPr>
        </p:pic>
        <p:sp>
          <p:nvSpPr>
            <p:cNvPr id="24" name="TextBox 23"/>
            <p:cNvSpPr txBox="1"/>
            <p:nvPr/>
          </p:nvSpPr>
          <p:spPr>
            <a:xfrm>
              <a:off x="6676908" y="1726737"/>
              <a:ext cx="601247" cy="284380"/>
            </a:xfrm>
            <a:prstGeom prst="rect">
              <a:avLst/>
            </a:prstGeom>
            <a:noFill/>
          </p:spPr>
          <p:txBody>
            <a:bodyPr wrap="square" rtlCol="0">
              <a:spAutoFit/>
            </a:bodyPr>
            <a:lstStyle/>
            <a:p>
              <a:r>
                <a:rPr lang="en-GB" sz="1200" dirty="0"/>
                <a:t>2019</a:t>
              </a:r>
            </a:p>
          </p:txBody>
        </p:sp>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l="3704" t="9787" r="3704" b="9058"/>
            <a:stretch/>
          </p:blipFill>
          <p:spPr>
            <a:xfrm>
              <a:off x="4167067" y="1700808"/>
              <a:ext cx="2298555" cy="2849895"/>
            </a:xfrm>
            <a:prstGeom prst="rect">
              <a:avLst/>
            </a:prstGeom>
          </p:spPr>
        </p:pic>
        <p:sp>
          <p:nvSpPr>
            <p:cNvPr id="2" name="TextBox 1"/>
            <p:cNvSpPr txBox="1"/>
            <p:nvPr/>
          </p:nvSpPr>
          <p:spPr>
            <a:xfrm>
              <a:off x="4271922" y="1726737"/>
              <a:ext cx="601247" cy="284380"/>
            </a:xfrm>
            <a:prstGeom prst="rect">
              <a:avLst/>
            </a:prstGeom>
            <a:noFill/>
          </p:spPr>
          <p:txBody>
            <a:bodyPr wrap="square" rtlCol="0">
              <a:spAutoFit/>
            </a:bodyPr>
            <a:lstStyle/>
            <a:p>
              <a:r>
                <a:rPr lang="en-GB" sz="1200" dirty="0"/>
                <a:t>2015</a:t>
              </a:r>
            </a:p>
          </p:txBody>
        </p:sp>
      </p:grpSp>
    </p:spTree>
    <p:extLst>
      <p:ext uri="{BB962C8B-B14F-4D97-AF65-F5344CB8AC3E}">
        <p14:creationId xmlns:p14="http://schemas.microsoft.com/office/powerpoint/2010/main" val="865584102"/>
      </p:ext>
    </p:extLst>
  </p:cSld>
  <p:clrMapOvr>
    <a:masterClrMapping/>
  </p:clrMapOvr>
</p:sld>
</file>

<file path=ppt/theme/theme1.xml><?xml version="1.0" encoding="utf-8"?>
<a:theme xmlns:a="http://schemas.openxmlformats.org/drawingml/2006/main" name="Bedford Borough">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userSelected"/>
</file>

<file path=customXml/itemProps1.xml><?xml version="1.0" encoding="utf-8"?>
<ds:datastoreItem xmlns:ds="http://schemas.openxmlformats.org/officeDocument/2006/customXml" ds:itemID="{AE3BAF83-83AA-4CB7-8739-2B98CCD41D84}">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Bedford Borough</Template>
  <TotalTime>16276</TotalTime>
  <Words>590</Words>
  <Application>Microsoft Office PowerPoint</Application>
  <PresentationFormat>On-screen Show (4:3)</PresentationFormat>
  <Paragraphs>33</Paragraphs>
  <Slides>3</Slides>
  <Notes>3</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3</vt:i4>
      </vt:variant>
    </vt:vector>
  </HeadingPairs>
  <TitlesOfParts>
    <vt:vector size="11" baseType="lpstr">
      <vt:lpstr>Arial</vt:lpstr>
      <vt:lpstr>Calibri</vt:lpstr>
      <vt:lpstr>Bedford Borough</vt:lpstr>
      <vt:lpstr>3_Blank Presentation</vt:lpstr>
      <vt:lpstr>2_Blank Presentation</vt:lpstr>
      <vt:lpstr>4_Blank Presentation</vt:lpstr>
      <vt:lpstr>6_Blank Presentation</vt:lpstr>
      <vt:lpstr>1_Blank Presentation</vt:lpstr>
      <vt:lpstr>  The English Index of Multiple Deprivation 2019  Milton Keynes Council </vt:lpstr>
      <vt:lpstr>PowerPoint Presentation</vt:lpstr>
      <vt:lpstr>PowerPoint Presentation</vt:lpstr>
    </vt:vector>
  </TitlesOfParts>
  <Company>Bedford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Avoidance admission to hospital 26 May 2015</dc:title>
  <dc:creator>Jago Kitcat</dc:creator>
  <cp:lastModifiedBy>Catherine Haslam</cp:lastModifiedBy>
  <cp:revision>263</cp:revision>
  <cp:lastPrinted>2019-10-01T15:19:21Z</cp:lastPrinted>
  <dcterms:created xsi:type="dcterms:W3CDTF">2015-04-28T11:27:46Z</dcterms:created>
  <dcterms:modified xsi:type="dcterms:W3CDTF">2023-07-07T14:25:24Z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25a495a5-7b6c-4895-953e-533e9cd803ea</vt:lpwstr>
  </property>
  <property fmtid="{D5CDD505-2E9C-101B-9397-08002B2CF9AE}" pid="3" name="bjDocumentSecurityLabel">
    <vt:lpwstr>No Marking</vt:lpwstr>
  </property>
  <property fmtid="{D5CDD505-2E9C-101B-9397-08002B2CF9AE}" pid="4" name="bjSaver">
    <vt:lpwstr>Sk2sA/SaebFKgP6jWn9RJnkVDkBxFgdJ</vt:lpwstr>
  </property>
</Properties>
</file>