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89" r:id="rId3"/>
    <p:sldId id="257" r:id="rId4"/>
    <p:sldId id="285" r:id="rId5"/>
    <p:sldId id="271" r:id="rId6"/>
    <p:sldId id="273" r:id="rId7"/>
    <p:sldId id="269" r:id="rId8"/>
    <p:sldId id="277" r:id="rId9"/>
    <p:sldId id="270" r:id="rId10"/>
    <p:sldId id="260" r:id="rId11"/>
    <p:sldId id="288" r:id="rId12"/>
    <p:sldId id="280" r:id="rId13"/>
    <p:sldId id="282" r:id="rId14"/>
    <p:sldId id="262" r:id="rId15"/>
    <p:sldId id="287" r:id="rId16"/>
    <p:sldId id="290" r:id="rId17"/>
    <p:sldId id="295" r:id="rId18"/>
    <p:sldId id="292" r:id="rId19"/>
    <p:sldId id="293" r:id="rId20"/>
    <p:sldId id="296" r:id="rId21"/>
    <p:sldId id="29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5108"/>
    <a:srgbClr val="00AEC5"/>
    <a:srgbClr val="734283"/>
    <a:srgbClr val="FED412"/>
    <a:srgbClr val="E04565"/>
    <a:srgbClr val="699FAD"/>
    <a:srgbClr val="C55A11"/>
    <a:srgbClr val="744283"/>
    <a:srgbClr val="E95458"/>
    <a:srgbClr val="0151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94609" autoAdjust="0"/>
  </p:normalViewPr>
  <p:slideViewPr>
    <p:cSldViewPr snapToGrid="0">
      <p:cViewPr varScale="1">
        <p:scale>
          <a:sx n="116" d="100"/>
          <a:sy n="116" d="100"/>
        </p:scale>
        <p:origin x="1080" y="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55B662-A0B7-4E64-9ECA-8E626AC46748}"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B9A2B11D-5371-44B9-8DE1-932AFE9B3D4C}">
      <dgm:prSet phldrT="[Text]" custT="1"/>
      <dgm:spPr>
        <a:solidFill>
          <a:srgbClr val="408787"/>
        </a:solidFill>
      </dgm:spPr>
      <dgm:t>
        <a:bodyPr/>
        <a:lstStyle/>
        <a:p>
          <a:r>
            <a:rPr lang="en-US" sz="1100" dirty="0" smtClean="0"/>
            <a:t>More people cycling and walking for short journeys</a:t>
          </a:r>
          <a:endParaRPr lang="en-US" sz="1100" dirty="0"/>
        </a:p>
      </dgm:t>
    </dgm:pt>
    <dgm:pt modelId="{E0372E30-1128-4D2C-A365-A83D9AA93E51}" type="parTrans" cxnId="{2A900D45-6DEF-45E8-B453-EF0190746E76}">
      <dgm:prSet/>
      <dgm:spPr/>
      <dgm:t>
        <a:bodyPr/>
        <a:lstStyle/>
        <a:p>
          <a:endParaRPr lang="en-US" sz="2400"/>
        </a:p>
      </dgm:t>
    </dgm:pt>
    <dgm:pt modelId="{B5576E2B-B72A-4FC4-B05E-2709EF479EF8}" type="sibTrans" cxnId="{2A900D45-6DEF-45E8-B453-EF0190746E76}">
      <dgm:prSet/>
      <dgm:spPr/>
      <dgm:t>
        <a:bodyPr/>
        <a:lstStyle/>
        <a:p>
          <a:endParaRPr lang="en-US" sz="2400"/>
        </a:p>
      </dgm:t>
    </dgm:pt>
    <dgm:pt modelId="{441F8715-E200-42FF-9F13-CEAB1BA77704}">
      <dgm:prSet phldrT="[Text]" custT="1"/>
      <dgm:spPr>
        <a:solidFill>
          <a:srgbClr val="408787"/>
        </a:solidFill>
      </dgm:spPr>
      <dgm:t>
        <a:bodyPr lIns="0" rIns="0"/>
        <a:lstStyle/>
        <a:p>
          <a:r>
            <a:rPr lang="en-US" sz="900" dirty="0" smtClean="0"/>
            <a:t>Reduces congestion</a:t>
          </a:r>
          <a:endParaRPr lang="en-US" sz="900" dirty="0"/>
        </a:p>
      </dgm:t>
    </dgm:pt>
    <dgm:pt modelId="{D71C83E1-6EC1-4B56-9F93-CBC18B1B7FFF}" type="parTrans" cxnId="{DA986020-A288-4A67-BB91-C455C0871A4F}">
      <dgm:prSet custT="1"/>
      <dgm:spPr/>
      <dgm:t>
        <a:bodyPr/>
        <a:lstStyle/>
        <a:p>
          <a:endParaRPr lang="en-US" sz="800"/>
        </a:p>
      </dgm:t>
    </dgm:pt>
    <dgm:pt modelId="{E2626B57-A6D8-40AE-869F-E3D02D565F40}" type="sibTrans" cxnId="{DA986020-A288-4A67-BB91-C455C0871A4F}">
      <dgm:prSet/>
      <dgm:spPr/>
      <dgm:t>
        <a:bodyPr/>
        <a:lstStyle/>
        <a:p>
          <a:endParaRPr lang="en-US" sz="2400"/>
        </a:p>
      </dgm:t>
    </dgm:pt>
    <dgm:pt modelId="{243B6631-0F9E-43CB-ACCF-9B16188F9B55}">
      <dgm:prSet phldrT="[Text]" custT="1"/>
      <dgm:spPr>
        <a:solidFill>
          <a:srgbClr val="408787"/>
        </a:solidFill>
      </dgm:spPr>
      <dgm:t>
        <a:bodyPr/>
        <a:lstStyle/>
        <a:p>
          <a:r>
            <a:rPr lang="en-US" sz="900" dirty="0" smtClean="0"/>
            <a:t>Reduces air pollution</a:t>
          </a:r>
          <a:endParaRPr lang="en-US" sz="900" dirty="0"/>
        </a:p>
      </dgm:t>
    </dgm:pt>
    <dgm:pt modelId="{25C3478C-0AD9-4129-BEF5-2B1A37DDCCE7}" type="parTrans" cxnId="{43FEA105-01F9-487E-83E8-E39D3D074CBE}">
      <dgm:prSet custT="1"/>
      <dgm:spPr/>
      <dgm:t>
        <a:bodyPr/>
        <a:lstStyle/>
        <a:p>
          <a:endParaRPr lang="en-US" sz="800" dirty="0"/>
        </a:p>
      </dgm:t>
    </dgm:pt>
    <dgm:pt modelId="{9FBC39C6-2F9B-4899-85CD-6219A9C35CC9}" type="sibTrans" cxnId="{43FEA105-01F9-487E-83E8-E39D3D074CBE}">
      <dgm:prSet/>
      <dgm:spPr/>
      <dgm:t>
        <a:bodyPr/>
        <a:lstStyle/>
        <a:p>
          <a:endParaRPr lang="en-US" sz="2400"/>
        </a:p>
      </dgm:t>
    </dgm:pt>
    <dgm:pt modelId="{9D0D2C3D-F764-4F0A-BF71-FDCB84F921A3}">
      <dgm:prSet phldrT="[Text]" custT="1"/>
      <dgm:spPr>
        <a:solidFill>
          <a:srgbClr val="408787"/>
        </a:solidFill>
      </dgm:spPr>
      <dgm:t>
        <a:bodyPr/>
        <a:lstStyle/>
        <a:p>
          <a:r>
            <a:rPr lang="en-US" sz="900" dirty="0" smtClean="0"/>
            <a:t>Improves physical and mental health</a:t>
          </a:r>
          <a:endParaRPr lang="en-US" sz="900" dirty="0"/>
        </a:p>
      </dgm:t>
    </dgm:pt>
    <dgm:pt modelId="{BA9BFCB0-E8A7-4301-9DAB-CBE94436ED32}" type="parTrans" cxnId="{68A9FEF1-125A-486A-964E-F683B2FF34C1}">
      <dgm:prSet custT="1"/>
      <dgm:spPr/>
      <dgm:t>
        <a:bodyPr/>
        <a:lstStyle/>
        <a:p>
          <a:endParaRPr lang="en-US" sz="800" dirty="0"/>
        </a:p>
      </dgm:t>
    </dgm:pt>
    <dgm:pt modelId="{C52369A5-02AD-4643-B4E4-CC5E00A2EC9E}" type="sibTrans" cxnId="{68A9FEF1-125A-486A-964E-F683B2FF34C1}">
      <dgm:prSet/>
      <dgm:spPr/>
      <dgm:t>
        <a:bodyPr/>
        <a:lstStyle/>
        <a:p>
          <a:endParaRPr lang="en-US" sz="2400"/>
        </a:p>
      </dgm:t>
    </dgm:pt>
    <dgm:pt modelId="{6FCE80C5-CDC9-4BB8-831D-B471648C1191}">
      <dgm:prSet phldrT="[Text]" custT="1"/>
      <dgm:spPr>
        <a:solidFill>
          <a:srgbClr val="408787"/>
        </a:solidFill>
      </dgm:spPr>
      <dgm:t>
        <a:bodyPr/>
        <a:lstStyle/>
        <a:p>
          <a:r>
            <a:rPr lang="en-US" sz="900" dirty="0" smtClean="0"/>
            <a:t>Saves residents money</a:t>
          </a:r>
          <a:endParaRPr lang="en-US" sz="900" dirty="0"/>
        </a:p>
      </dgm:t>
    </dgm:pt>
    <dgm:pt modelId="{D7576F63-061C-477E-A051-A8DF65D32AC7}" type="parTrans" cxnId="{9E49E3DA-27A3-41D5-9EB1-EF430C1C5CD7}">
      <dgm:prSet custT="1"/>
      <dgm:spPr/>
      <dgm:t>
        <a:bodyPr/>
        <a:lstStyle/>
        <a:p>
          <a:endParaRPr lang="en-US" sz="800"/>
        </a:p>
      </dgm:t>
    </dgm:pt>
    <dgm:pt modelId="{BA827255-2979-468D-8EB0-0347A470B295}" type="sibTrans" cxnId="{9E49E3DA-27A3-41D5-9EB1-EF430C1C5CD7}">
      <dgm:prSet/>
      <dgm:spPr/>
      <dgm:t>
        <a:bodyPr/>
        <a:lstStyle/>
        <a:p>
          <a:endParaRPr lang="en-US" sz="2400"/>
        </a:p>
      </dgm:t>
    </dgm:pt>
    <dgm:pt modelId="{79B089A0-961F-4A10-8DAD-7C319CA36221}" type="pres">
      <dgm:prSet presAssocID="{F855B662-A0B7-4E64-9ECA-8E626AC46748}" presName="Name0" presStyleCnt="0">
        <dgm:presLayoutVars>
          <dgm:chMax val="1"/>
          <dgm:dir/>
          <dgm:animLvl val="ctr"/>
          <dgm:resizeHandles val="exact"/>
        </dgm:presLayoutVars>
      </dgm:prSet>
      <dgm:spPr/>
      <dgm:t>
        <a:bodyPr/>
        <a:lstStyle/>
        <a:p>
          <a:endParaRPr lang="en-US"/>
        </a:p>
      </dgm:t>
    </dgm:pt>
    <dgm:pt modelId="{D6187EE1-F4FE-4097-9B9C-B6EC61F9592E}" type="pres">
      <dgm:prSet presAssocID="{B9A2B11D-5371-44B9-8DE1-932AFE9B3D4C}" presName="centerShape" presStyleLbl="node0" presStyleIdx="0" presStyleCnt="1" custScaleX="145562" custScaleY="146472"/>
      <dgm:spPr/>
      <dgm:t>
        <a:bodyPr/>
        <a:lstStyle/>
        <a:p>
          <a:endParaRPr lang="en-US"/>
        </a:p>
      </dgm:t>
    </dgm:pt>
    <dgm:pt modelId="{3521E905-6609-4C15-8EDB-AA2F9312D2F7}" type="pres">
      <dgm:prSet presAssocID="{D71C83E1-6EC1-4B56-9F93-CBC18B1B7FFF}" presName="parTrans" presStyleLbl="sibTrans2D1" presStyleIdx="0" presStyleCnt="4" custScaleX="177706" custLinFactNeighborY="-5740"/>
      <dgm:spPr/>
      <dgm:t>
        <a:bodyPr/>
        <a:lstStyle/>
        <a:p>
          <a:endParaRPr lang="en-US"/>
        </a:p>
      </dgm:t>
    </dgm:pt>
    <dgm:pt modelId="{2A0037F8-3BA1-4A2E-9447-9D5EE391BB2A}" type="pres">
      <dgm:prSet presAssocID="{D71C83E1-6EC1-4B56-9F93-CBC18B1B7FFF}" presName="connectorText" presStyleLbl="sibTrans2D1" presStyleIdx="0" presStyleCnt="4"/>
      <dgm:spPr/>
      <dgm:t>
        <a:bodyPr/>
        <a:lstStyle/>
        <a:p>
          <a:endParaRPr lang="en-US"/>
        </a:p>
      </dgm:t>
    </dgm:pt>
    <dgm:pt modelId="{64621D25-EEF3-442E-9777-170F254059F7}" type="pres">
      <dgm:prSet presAssocID="{441F8715-E200-42FF-9F13-CEAB1BA77704}" presName="node" presStyleLbl="node1" presStyleIdx="0" presStyleCnt="4" custRadScaleRad="100794">
        <dgm:presLayoutVars>
          <dgm:bulletEnabled val="1"/>
        </dgm:presLayoutVars>
      </dgm:prSet>
      <dgm:spPr/>
      <dgm:t>
        <a:bodyPr/>
        <a:lstStyle/>
        <a:p>
          <a:endParaRPr lang="en-US"/>
        </a:p>
      </dgm:t>
    </dgm:pt>
    <dgm:pt modelId="{65516396-487C-4495-8642-7A412867A97A}" type="pres">
      <dgm:prSet presAssocID="{25C3478C-0AD9-4129-BEF5-2B1A37DDCCE7}" presName="parTrans" presStyleLbl="sibTrans2D1" presStyleIdx="1" presStyleCnt="4" custScaleX="258461" custLinFactNeighborX="41440"/>
      <dgm:spPr/>
      <dgm:t>
        <a:bodyPr/>
        <a:lstStyle/>
        <a:p>
          <a:endParaRPr lang="en-US"/>
        </a:p>
      </dgm:t>
    </dgm:pt>
    <dgm:pt modelId="{940CBAFC-A624-43D7-8700-803259E566EF}" type="pres">
      <dgm:prSet presAssocID="{25C3478C-0AD9-4129-BEF5-2B1A37DDCCE7}" presName="connectorText" presStyleLbl="sibTrans2D1" presStyleIdx="1" presStyleCnt="4"/>
      <dgm:spPr/>
      <dgm:t>
        <a:bodyPr/>
        <a:lstStyle/>
        <a:p>
          <a:endParaRPr lang="en-US"/>
        </a:p>
      </dgm:t>
    </dgm:pt>
    <dgm:pt modelId="{012799DB-4C06-4133-9E27-0CD2F8CE5665}" type="pres">
      <dgm:prSet presAssocID="{243B6631-0F9E-43CB-ACCF-9B16188F9B55}" presName="node" presStyleLbl="node1" presStyleIdx="1" presStyleCnt="4" custRadScaleRad="99999" custRadScaleInc="241">
        <dgm:presLayoutVars>
          <dgm:bulletEnabled val="1"/>
        </dgm:presLayoutVars>
      </dgm:prSet>
      <dgm:spPr/>
      <dgm:t>
        <a:bodyPr/>
        <a:lstStyle/>
        <a:p>
          <a:endParaRPr lang="en-US"/>
        </a:p>
      </dgm:t>
    </dgm:pt>
    <dgm:pt modelId="{1C418FA5-F5EC-46FE-AAEC-3FEF777C1C37}" type="pres">
      <dgm:prSet presAssocID="{BA9BFCB0-E8A7-4301-9DAB-CBE94436ED32}" presName="parTrans" presStyleLbl="sibTrans2D1" presStyleIdx="2" presStyleCnt="4" custScaleX="187312" custLinFactNeighborY="5740"/>
      <dgm:spPr/>
      <dgm:t>
        <a:bodyPr/>
        <a:lstStyle/>
        <a:p>
          <a:endParaRPr lang="en-US"/>
        </a:p>
      </dgm:t>
    </dgm:pt>
    <dgm:pt modelId="{2E55C339-2B90-4B39-B0AB-694A34A2E1A3}" type="pres">
      <dgm:prSet presAssocID="{BA9BFCB0-E8A7-4301-9DAB-CBE94436ED32}" presName="connectorText" presStyleLbl="sibTrans2D1" presStyleIdx="2" presStyleCnt="4"/>
      <dgm:spPr/>
      <dgm:t>
        <a:bodyPr/>
        <a:lstStyle/>
        <a:p>
          <a:endParaRPr lang="en-US"/>
        </a:p>
      </dgm:t>
    </dgm:pt>
    <dgm:pt modelId="{4D45B191-0CD2-43F9-919A-2A1464A7F4DE}" type="pres">
      <dgm:prSet presAssocID="{9D0D2C3D-F764-4F0A-BF71-FDCB84F921A3}" presName="node" presStyleLbl="node1" presStyleIdx="2" presStyleCnt="4" custRadScaleRad="100890">
        <dgm:presLayoutVars>
          <dgm:bulletEnabled val="1"/>
        </dgm:presLayoutVars>
      </dgm:prSet>
      <dgm:spPr/>
      <dgm:t>
        <a:bodyPr/>
        <a:lstStyle/>
        <a:p>
          <a:endParaRPr lang="en-US"/>
        </a:p>
      </dgm:t>
    </dgm:pt>
    <dgm:pt modelId="{DE5519A2-0C24-47DA-B202-A01FEB42A9EA}" type="pres">
      <dgm:prSet presAssocID="{D7576F63-061C-477E-A051-A8DF65D32AC7}" presName="parTrans" presStyleLbl="sibTrans2D1" presStyleIdx="3" presStyleCnt="4" custScaleX="201321" custLinFactNeighborX="-12872"/>
      <dgm:spPr/>
      <dgm:t>
        <a:bodyPr/>
        <a:lstStyle/>
        <a:p>
          <a:endParaRPr lang="en-US"/>
        </a:p>
      </dgm:t>
    </dgm:pt>
    <dgm:pt modelId="{C40439EB-C7B0-4E69-98C5-449F9004B26E}" type="pres">
      <dgm:prSet presAssocID="{D7576F63-061C-477E-A051-A8DF65D32AC7}" presName="connectorText" presStyleLbl="sibTrans2D1" presStyleIdx="3" presStyleCnt="4"/>
      <dgm:spPr/>
      <dgm:t>
        <a:bodyPr/>
        <a:lstStyle/>
        <a:p>
          <a:endParaRPr lang="en-US"/>
        </a:p>
      </dgm:t>
    </dgm:pt>
    <dgm:pt modelId="{BFE23C61-1D85-413B-9809-109513CEEC1A}" type="pres">
      <dgm:prSet presAssocID="{6FCE80C5-CDC9-4BB8-831D-B471648C1191}" presName="node" presStyleLbl="node1" presStyleIdx="3" presStyleCnt="4" custRadScaleRad="104872">
        <dgm:presLayoutVars>
          <dgm:bulletEnabled val="1"/>
        </dgm:presLayoutVars>
      </dgm:prSet>
      <dgm:spPr/>
      <dgm:t>
        <a:bodyPr/>
        <a:lstStyle/>
        <a:p>
          <a:endParaRPr lang="en-US"/>
        </a:p>
      </dgm:t>
    </dgm:pt>
  </dgm:ptLst>
  <dgm:cxnLst>
    <dgm:cxn modelId="{DA986020-A288-4A67-BB91-C455C0871A4F}" srcId="{B9A2B11D-5371-44B9-8DE1-932AFE9B3D4C}" destId="{441F8715-E200-42FF-9F13-CEAB1BA77704}" srcOrd="0" destOrd="0" parTransId="{D71C83E1-6EC1-4B56-9F93-CBC18B1B7FFF}" sibTransId="{E2626B57-A6D8-40AE-869F-E3D02D565F40}"/>
    <dgm:cxn modelId="{9625E062-EDC4-4C3E-91BF-1D84EB0BBF92}" type="presOf" srcId="{9D0D2C3D-F764-4F0A-BF71-FDCB84F921A3}" destId="{4D45B191-0CD2-43F9-919A-2A1464A7F4DE}" srcOrd="0" destOrd="0" presId="urn:microsoft.com/office/officeart/2005/8/layout/radial5"/>
    <dgm:cxn modelId="{68A9FEF1-125A-486A-964E-F683B2FF34C1}" srcId="{B9A2B11D-5371-44B9-8DE1-932AFE9B3D4C}" destId="{9D0D2C3D-F764-4F0A-BF71-FDCB84F921A3}" srcOrd="2" destOrd="0" parTransId="{BA9BFCB0-E8A7-4301-9DAB-CBE94436ED32}" sibTransId="{C52369A5-02AD-4643-B4E4-CC5E00A2EC9E}"/>
    <dgm:cxn modelId="{F9C07B55-268E-4145-ACE4-E7C0D9FA076F}" type="presOf" srcId="{B9A2B11D-5371-44B9-8DE1-932AFE9B3D4C}" destId="{D6187EE1-F4FE-4097-9B9C-B6EC61F9592E}" srcOrd="0" destOrd="0" presId="urn:microsoft.com/office/officeart/2005/8/layout/radial5"/>
    <dgm:cxn modelId="{9F896B6C-C9CA-4AB7-BDE1-517FFD292F95}" type="presOf" srcId="{D7576F63-061C-477E-A051-A8DF65D32AC7}" destId="{C40439EB-C7B0-4E69-98C5-449F9004B26E}" srcOrd="1" destOrd="0" presId="urn:microsoft.com/office/officeart/2005/8/layout/radial5"/>
    <dgm:cxn modelId="{0BF9112F-532F-4065-9975-8CD5F66ED7C8}" type="presOf" srcId="{BA9BFCB0-E8A7-4301-9DAB-CBE94436ED32}" destId="{1C418FA5-F5EC-46FE-AAEC-3FEF777C1C37}" srcOrd="0" destOrd="0" presId="urn:microsoft.com/office/officeart/2005/8/layout/radial5"/>
    <dgm:cxn modelId="{B5E70C63-D4DB-48D5-BCA7-E1A90BE53147}" type="presOf" srcId="{25C3478C-0AD9-4129-BEF5-2B1A37DDCCE7}" destId="{940CBAFC-A624-43D7-8700-803259E566EF}" srcOrd="1" destOrd="0" presId="urn:microsoft.com/office/officeart/2005/8/layout/radial5"/>
    <dgm:cxn modelId="{C7BBFB79-AC49-4473-A3D8-925BB3DB21B4}" type="presOf" srcId="{F855B662-A0B7-4E64-9ECA-8E626AC46748}" destId="{79B089A0-961F-4A10-8DAD-7C319CA36221}" srcOrd="0" destOrd="0" presId="urn:microsoft.com/office/officeart/2005/8/layout/radial5"/>
    <dgm:cxn modelId="{43FEA105-01F9-487E-83E8-E39D3D074CBE}" srcId="{B9A2B11D-5371-44B9-8DE1-932AFE9B3D4C}" destId="{243B6631-0F9E-43CB-ACCF-9B16188F9B55}" srcOrd="1" destOrd="0" parTransId="{25C3478C-0AD9-4129-BEF5-2B1A37DDCCE7}" sibTransId="{9FBC39C6-2F9B-4899-85CD-6219A9C35CC9}"/>
    <dgm:cxn modelId="{DC135952-C1E5-44DC-A6A4-FCE164B8EC8C}" type="presOf" srcId="{D7576F63-061C-477E-A051-A8DF65D32AC7}" destId="{DE5519A2-0C24-47DA-B202-A01FEB42A9EA}" srcOrd="0" destOrd="0" presId="urn:microsoft.com/office/officeart/2005/8/layout/radial5"/>
    <dgm:cxn modelId="{2A900D45-6DEF-45E8-B453-EF0190746E76}" srcId="{F855B662-A0B7-4E64-9ECA-8E626AC46748}" destId="{B9A2B11D-5371-44B9-8DE1-932AFE9B3D4C}" srcOrd="0" destOrd="0" parTransId="{E0372E30-1128-4D2C-A365-A83D9AA93E51}" sibTransId="{B5576E2B-B72A-4FC4-B05E-2709EF479EF8}"/>
    <dgm:cxn modelId="{12A7034A-460A-4939-9846-265F9D60E5D5}" type="presOf" srcId="{6FCE80C5-CDC9-4BB8-831D-B471648C1191}" destId="{BFE23C61-1D85-413B-9809-109513CEEC1A}" srcOrd="0" destOrd="0" presId="urn:microsoft.com/office/officeart/2005/8/layout/radial5"/>
    <dgm:cxn modelId="{22D70EE3-5B8F-4C1F-9FF0-4DD55A08337D}" type="presOf" srcId="{441F8715-E200-42FF-9F13-CEAB1BA77704}" destId="{64621D25-EEF3-442E-9777-170F254059F7}" srcOrd="0" destOrd="0" presId="urn:microsoft.com/office/officeart/2005/8/layout/radial5"/>
    <dgm:cxn modelId="{71060EB0-294E-4549-BAF4-C45AE0FBC084}" type="presOf" srcId="{D71C83E1-6EC1-4B56-9F93-CBC18B1B7FFF}" destId="{2A0037F8-3BA1-4A2E-9447-9D5EE391BB2A}" srcOrd="1" destOrd="0" presId="urn:microsoft.com/office/officeart/2005/8/layout/radial5"/>
    <dgm:cxn modelId="{9E49E3DA-27A3-41D5-9EB1-EF430C1C5CD7}" srcId="{B9A2B11D-5371-44B9-8DE1-932AFE9B3D4C}" destId="{6FCE80C5-CDC9-4BB8-831D-B471648C1191}" srcOrd="3" destOrd="0" parTransId="{D7576F63-061C-477E-A051-A8DF65D32AC7}" sibTransId="{BA827255-2979-468D-8EB0-0347A470B295}"/>
    <dgm:cxn modelId="{0EFD4C26-B0DC-4320-AFEE-EB1639BEC27D}" type="presOf" srcId="{243B6631-0F9E-43CB-ACCF-9B16188F9B55}" destId="{012799DB-4C06-4133-9E27-0CD2F8CE5665}" srcOrd="0" destOrd="0" presId="urn:microsoft.com/office/officeart/2005/8/layout/radial5"/>
    <dgm:cxn modelId="{A22A9683-74A4-4D88-B3D3-B7364E33838B}" type="presOf" srcId="{BA9BFCB0-E8A7-4301-9DAB-CBE94436ED32}" destId="{2E55C339-2B90-4B39-B0AB-694A34A2E1A3}" srcOrd="1" destOrd="0" presId="urn:microsoft.com/office/officeart/2005/8/layout/radial5"/>
    <dgm:cxn modelId="{C3883189-7BC0-4DFC-845A-633F659D530D}" type="presOf" srcId="{25C3478C-0AD9-4129-BEF5-2B1A37DDCCE7}" destId="{65516396-487C-4495-8642-7A412867A97A}" srcOrd="0" destOrd="0" presId="urn:microsoft.com/office/officeart/2005/8/layout/radial5"/>
    <dgm:cxn modelId="{3778CE6C-4172-4AAB-80AD-C1A72AD7A626}" type="presOf" srcId="{D71C83E1-6EC1-4B56-9F93-CBC18B1B7FFF}" destId="{3521E905-6609-4C15-8EDB-AA2F9312D2F7}" srcOrd="0" destOrd="0" presId="urn:microsoft.com/office/officeart/2005/8/layout/radial5"/>
    <dgm:cxn modelId="{F86A1147-8A9F-4114-A66C-02CA2B5AB999}" type="presParOf" srcId="{79B089A0-961F-4A10-8DAD-7C319CA36221}" destId="{D6187EE1-F4FE-4097-9B9C-B6EC61F9592E}" srcOrd="0" destOrd="0" presId="urn:microsoft.com/office/officeart/2005/8/layout/radial5"/>
    <dgm:cxn modelId="{05845544-F6BB-4AC6-94DA-E83277A380BB}" type="presParOf" srcId="{79B089A0-961F-4A10-8DAD-7C319CA36221}" destId="{3521E905-6609-4C15-8EDB-AA2F9312D2F7}" srcOrd="1" destOrd="0" presId="urn:microsoft.com/office/officeart/2005/8/layout/radial5"/>
    <dgm:cxn modelId="{B0558A23-F8B0-4B26-976B-753BE2AAD9C2}" type="presParOf" srcId="{3521E905-6609-4C15-8EDB-AA2F9312D2F7}" destId="{2A0037F8-3BA1-4A2E-9447-9D5EE391BB2A}" srcOrd="0" destOrd="0" presId="urn:microsoft.com/office/officeart/2005/8/layout/radial5"/>
    <dgm:cxn modelId="{EDF9AA16-F28E-40BC-9646-2F0C783EEBE9}" type="presParOf" srcId="{79B089A0-961F-4A10-8DAD-7C319CA36221}" destId="{64621D25-EEF3-442E-9777-170F254059F7}" srcOrd="2" destOrd="0" presId="urn:microsoft.com/office/officeart/2005/8/layout/radial5"/>
    <dgm:cxn modelId="{C49371E1-56E4-4509-AE0B-AF77F25604C1}" type="presParOf" srcId="{79B089A0-961F-4A10-8DAD-7C319CA36221}" destId="{65516396-487C-4495-8642-7A412867A97A}" srcOrd="3" destOrd="0" presId="urn:microsoft.com/office/officeart/2005/8/layout/radial5"/>
    <dgm:cxn modelId="{BEB59902-70D2-4553-8A50-F901A070E715}" type="presParOf" srcId="{65516396-487C-4495-8642-7A412867A97A}" destId="{940CBAFC-A624-43D7-8700-803259E566EF}" srcOrd="0" destOrd="0" presId="urn:microsoft.com/office/officeart/2005/8/layout/radial5"/>
    <dgm:cxn modelId="{C0D909C3-990C-42A5-BDFF-A63B3FEA425B}" type="presParOf" srcId="{79B089A0-961F-4A10-8DAD-7C319CA36221}" destId="{012799DB-4C06-4133-9E27-0CD2F8CE5665}" srcOrd="4" destOrd="0" presId="urn:microsoft.com/office/officeart/2005/8/layout/radial5"/>
    <dgm:cxn modelId="{10EDA3F9-08D5-4ECF-94FE-DBB6B01034B1}" type="presParOf" srcId="{79B089A0-961F-4A10-8DAD-7C319CA36221}" destId="{1C418FA5-F5EC-46FE-AAEC-3FEF777C1C37}" srcOrd="5" destOrd="0" presId="urn:microsoft.com/office/officeart/2005/8/layout/radial5"/>
    <dgm:cxn modelId="{A79795F2-E4E0-485E-828A-730A33010EF5}" type="presParOf" srcId="{1C418FA5-F5EC-46FE-AAEC-3FEF777C1C37}" destId="{2E55C339-2B90-4B39-B0AB-694A34A2E1A3}" srcOrd="0" destOrd="0" presId="urn:microsoft.com/office/officeart/2005/8/layout/radial5"/>
    <dgm:cxn modelId="{1DFAE210-4807-4000-88AA-4EDD0ABCF364}" type="presParOf" srcId="{79B089A0-961F-4A10-8DAD-7C319CA36221}" destId="{4D45B191-0CD2-43F9-919A-2A1464A7F4DE}" srcOrd="6" destOrd="0" presId="urn:microsoft.com/office/officeart/2005/8/layout/radial5"/>
    <dgm:cxn modelId="{02D2F990-2F16-4427-AF53-FDB1AE15ED32}" type="presParOf" srcId="{79B089A0-961F-4A10-8DAD-7C319CA36221}" destId="{DE5519A2-0C24-47DA-B202-A01FEB42A9EA}" srcOrd="7" destOrd="0" presId="urn:microsoft.com/office/officeart/2005/8/layout/radial5"/>
    <dgm:cxn modelId="{63816FAF-3EC0-4818-AE7D-600EC772CDEC}" type="presParOf" srcId="{DE5519A2-0C24-47DA-B202-A01FEB42A9EA}" destId="{C40439EB-C7B0-4E69-98C5-449F9004B26E}" srcOrd="0" destOrd="0" presId="urn:microsoft.com/office/officeart/2005/8/layout/radial5"/>
    <dgm:cxn modelId="{5710810C-95C0-4251-B6C1-D6C1B2A213DC}" type="presParOf" srcId="{79B089A0-961F-4A10-8DAD-7C319CA36221}" destId="{BFE23C61-1D85-413B-9809-109513CEEC1A}" srcOrd="8"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87EE1-F4FE-4097-9B9C-B6EC61F9592E}">
      <dsp:nvSpPr>
        <dsp:cNvPr id="0" name=""/>
        <dsp:cNvSpPr/>
      </dsp:nvSpPr>
      <dsp:spPr>
        <a:xfrm>
          <a:off x="1200022" y="936549"/>
          <a:ext cx="1165856" cy="1173145"/>
        </a:xfrm>
        <a:prstGeom prst="ellipse">
          <a:avLst/>
        </a:prstGeom>
        <a:solidFill>
          <a:srgbClr val="40878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More people cycling and walking for short journeys</a:t>
          </a:r>
          <a:endParaRPr lang="en-US" sz="1100" kern="1200" dirty="0"/>
        </a:p>
      </dsp:txBody>
      <dsp:txXfrm>
        <a:off x="1370758" y="1108352"/>
        <a:ext cx="824384" cy="829539"/>
      </dsp:txXfrm>
    </dsp:sp>
    <dsp:sp modelId="{3521E905-6609-4C15-8EDB-AA2F9312D2F7}">
      <dsp:nvSpPr>
        <dsp:cNvPr id="0" name=""/>
        <dsp:cNvSpPr/>
      </dsp:nvSpPr>
      <dsp:spPr>
        <a:xfrm rot="16200000">
          <a:off x="1719086" y="718986"/>
          <a:ext cx="127727" cy="2723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738245" y="792608"/>
        <a:ext cx="89409" cy="163391"/>
      </dsp:txXfrm>
    </dsp:sp>
    <dsp:sp modelId="{64621D25-EEF3-442E-9777-170F254059F7}">
      <dsp:nvSpPr>
        <dsp:cNvPr id="0" name=""/>
        <dsp:cNvSpPr/>
      </dsp:nvSpPr>
      <dsp:spPr>
        <a:xfrm>
          <a:off x="1382483" y="0"/>
          <a:ext cx="800934" cy="800934"/>
        </a:xfrm>
        <a:prstGeom prst="ellipse">
          <a:avLst/>
        </a:prstGeom>
        <a:solidFill>
          <a:srgbClr val="40878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en-US" sz="900" kern="1200" dirty="0" smtClean="0"/>
            <a:t>Reduces congestion</a:t>
          </a:r>
          <a:endParaRPr lang="en-US" sz="900" kern="1200" dirty="0"/>
        </a:p>
      </dsp:txBody>
      <dsp:txXfrm>
        <a:off x="1499777" y="117294"/>
        <a:ext cx="566346" cy="566346"/>
      </dsp:txXfrm>
    </dsp:sp>
    <dsp:sp modelId="{65516396-487C-4495-8642-7A412867A97A}">
      <dsp:nvSpPr>
        <dsp:cNvPr id="0" name=""/>
        <dsp:cNvSpPr/>
      </dsp:nvSpPr>
      <dsp:spPr>
        <a:xfrm rot="6507">
          <a:off x="2368600" y="1388193"/>
          <a:ext cx="189243" cy="2723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p>
      </dsp:txBody>
      <dsp:txXfrm>
        <a:off x="2368600" y="1442602"/>
        <a:ext cx="132470" cy="163391"/>
      </dsp:txXfrm>
    </dsp:sp>
    <dsp:sp modelId="{012799DB-4C06-4133-9E27-0CD2F8CE5665}">
      <dsp:nvSpPr>
        <dsp:cNvPr id="0" name=""/>
        <dsp:cNvSpPr/>
      </dsp:nvSpPr>
      <dsp:spPr>
        <a:xfrm>
          <a:off x="2504026" y="1124777"/>
          <a:ext cx="800934" cy="800934"/>
        </a:xfrm>
        <a:prstGeom prst="ellipse">
          <a:avLst/>
        </a:prstGeom>
        <a:solidFill>
          <a:srgbClr val="40878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Reduces air pollution</a:t>
          </a:r>
          <a:endParaRPr lang="en-US" sz="900" kern="1200" dirty="0"/>
        </a:p>
      </dsp:txBody>
      <dsp:txXfrm>
        <a:off x="2621320" y="1242071"/>
        <a:ext cx="566346" cy="566346"/>
      </dsp:txXfrm>
    </dsp:sp>
    <dsp:sp modelId="{1C418FA5-F5EC-46FE-AAEC-3FEF777C1C37}">
      <dsp:nvSpPr>
        <dsp:cNvPr id="0" name=""/>
        <dsp:cNvSpPr/>
      </dsp:nvSpPr>
      <dsp:spPr>
        <a:xfrm rot="5400000">
          <a:off x="1715634" y="2054940"/>
          <a:ext cx="134632" cy="2723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dirty="0"/>
        </a:p>
      </dsp:txBody>
      <dsp:txXfrm>
        <a:off x="1735829" y="2089208"/>
        <a:ext cx="94242" cy="163391"/>
      </dsp:txXfrm>
    </dsp:sp>
    <dsp:sp modelId="{4D45B191-0CD2-43F9-919A-2A1464A7F4DE}">
      <dsp:nvSpPr>
        <dsp:cNvPr id="0" name=""/>
        <dsp:cNvSpPr/>
      </dsp:nvSpPr>
      <dsp:spPr>
        <a:xfrm>
          <a:off x="1382483" y="2245310"/>
          <a:ext cx="800934" cy="800934"/>
        </a:xfrm>
        <a:prstGeom prst="ellipse">
          <a:avLst/>
        </a:prstGeom>
        <a:solidFill>
          <a:srgbClr val="40878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Improves physical and mental health</a:t>
          </a:r>
          <a:endParaRPr lang="en-US" sz="900" kern="1200" dirty="0"/>
        </a:p>
      </dsp:txBody>
      <dsp:txXfrm>
        <a:off x="1499777" y="2362604"/>
        <a:ext cx="566346" cy="566346"/>
      </dsp:txXfrm>
    </dsp:sp>
    <dsp:sp modelId="{DE5519A2-0C24-47DA-B202-A01FEB42A9EA}">
      <dsp:nvSpPr>
        <dsp:cNvPr id="0" name=""/>
        <dsp:cNvSpPr/>
      </dsp:nvSpPr>
      <dsp:spPr>
        <a:xfrm rot="10800000">
          <a:off x="990498" y="1386963"/>
          <a:ext cx="205721" cy="2723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1052214" y="1441426"/>
        <a:ext cx="144005" cy="163391"/>
      </dsp:txXfrm>
    </dsp:sp>
    <dsp:sp modelId="{BFE23C61-1D85-413B-9809-109513CEEC1A}">
      <dsp:nvSpPr>
        <dsp:cNvPr id="0" name=""/>
        <dsp:cNvSpPr/>
      </dsp:nvSpPr>
      <dsp:spPr>
        <a:xfrm>
          <a:off x="206283" y="1122655"/>
          <a:ext cx="800934" cy="800934"/>
        </a:xfrm>
        <a:prstGeom prst="ellipse">
          <a:avLst/>
        </a:prstGeom>
        <a:solidFill>
          <a:srgbClr val="40878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Saves residents money</a:t>
          </a:r>
          <a:endParaRPr lang="en-US" sz="900" kern="1200" dirty="0"/>
        </a:p>
      </dsp:txBody>
      <dsp:txXfrm>
        <a:off x="323577" y="1239949"/>
        <a:ext cx="566346" cy="56634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A4F2B0-5267-4137-93A0-355182943281}" type="datetimeFigureOut">
              <a:rPr lang="en-GB" smtClean="0"/>
              <a:t>14/12/2020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55C825-B640-4E6B-A48A-37910C0117F1}" type="slidenum">
              <a:rPr lang="en-GB" smtClean="0"/>
              <a:t>‹#›</a:t>
            </a:fld>
            <a:endParaRPr lang="en-GB"/>
          </a:p>
        </p:txBody>
      </p:sp>
    </p:spTree>
    <p:extLst>
      <p:ext uri="{BB962C8B-B14F-4D97-AF65-F5344CB8AC3E}">
        <p14:creationId xmlns:p14="http://schemas.microsoft.com/office/powerpoint/2010/main" val="334817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55C825-B640-4E6B-A48A-37910C0117F1}" type="slidenum">
              <a:rPr lang="en-GB" smtClean="0"/>
              <a:t>3</a:t>
            </a:fld>
            <a:endParaRPr lang="en-GB"/>
          </a:p>
        </p:txBody>
      </p:sp>
    </p:spTree>
    <p:extLst>
      <p:ext uri="{BB962C8B-B14F-4D97-AF65-F5344CB8AC3E}">
        <p14:creationId xmlns:p14="http://schemas.microsoft.com/office/powerpoint/2010/main" val="3714351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55C825-B640-4E6B-A48A-37910C0117F1}" type="slidenum">
              <a:rPr lang="en-GB" smtClean="0"/>
              <a:t>15</a:t>
            </a:fld>
            <a:endParaRPr lang="en-GB"/>
          </a:p>
        </p:txBody>
      </p:sp>
    </p:spTree>
    <p:extLst>
      <p:ext uri="{BB962C8B-B14F-4D97-AF65-F5344CB8AC3E}">
        <p14:creationId xmlns:p14="http://schemas.microsoft.com/office/powerpoint/2010/main" val="115445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55C825-B640-4E6B-A48A-37910C0117F1}" type="slidenum">
              <a:rPr lang="en-GB" smtClean="0"/>
              <a:t>4</a:t>
            </a:fld>
            <a:endParaRPr lang="en-GB"/>
          </a:p>
        </p:txBody>
      </p:sp>
    </p:spTree>
    <p:extLst>
      <p:ext uri="{BB962C8B-B14F-4D97-AF65-F5344CB8AC3E}">
        <p14:creationId xmlns:p14="http://schemas.microsoft.com/office/powerpoint/2010/main" val="1142956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55C825-B640-4E6B-A48A-37910C0117F1}" type="slidenum">
              <a:rPr lang="en-GB" smtClean="0"/>
              <a:t>6</a:t>
            </a:fld>
            <a:endParaRPr lang="en-GB"/>
          </a:p>
        </p:txBody>
      </p:sp>
    </p:spTree>
    <p:extLst>
      <p:ext uri="{BB962C8B-B14F-4D97-AF65-F5344CB8AC3E}">
        <p14:creationId xmlns:p14="http://schemas.microsoft.com/office/powerpoint/2010/main" val="3930502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8055C825-B640-4E6B-A48A-37910C0117F1}" type="slidenum">
              <a:rPr lang="en-GB" smtClean="0"/>
              <a:t>7</a:t>
            </a:fld>
            <a:endParaRPr lang="en-GB"/>
          </a:p>
        </p:txBody>
      </p:sp>
    </p:spTree>
    <p:extLst>
      <p:ext uri="{BB962C8B-B14F-4D97-AF65-F5344CB8AC3E}">
        <p14:creationId xmlns:p14="http://schemas.microsoft.com/office/powerpoint/2010/main" val="1535267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dirty="0" smtClean="0"/>
          </a:p>
        </p:txBody>
      </p:sp>
      <p:sp>
        <p:nvSpPr>
          <p:cNvPr id="4" name="Slide Number Placeholder 3"/>
          <p:cNvSpPr>
            <a:spLocks noGrp="1"/>
          </p:cNvSpPr>
          <p:nvPr>
            <p:ph type="sldNum" sz="quarter" idx="10"/>
          </p:nvPr>
        </p:nvSpPr>
        <p:spPr/>
        <p:txBody>
          <a:bodyPr/>
          <a:lstStyle/>
          <a:p>
            <a:fld id="{8055C825-B640-4E6B-A48A-37910C0117F1}" type="slidenum">
              <a:rPr lang="en-GB" smtClean="0"/>
              <a:t>8</a:t>
            </a:fld>
            <a:endParaRPr lang="en-GB"/>
          </a:p>
        </p:txBody>
      </p:sp>
    </p:spTree>
    <p:extLst>
      <p:ext uri="{BB962C8B-B14F-4D97-AF65-F5344CB8AC3E}">
        <p14:creationId xmlns:p14="http://schemas.microsoft.com/office/powerpoint/2010/main" val="4037076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8055C825-B640-4E6B-A48A-37910C0117F1}" type="slidenum">
              <a:rPr lang="en-GB" smtClean="0"/>
              <a:t>9</a:t>
            </a:fld>
            <a:endParaRPr lang="en-GB"/>
          </a:p>
        </p:txBody>
      </p:sp>
    </p:spTree>
    <p:extLst>
      <p:ext uri="{BB962C8B-B14F-4D97-AF65-F5344CB8AC3E}">
        <p14:creationId xmlns:p14="http://schemas.microsoft.com/office/powerpoint/2010/main" val="2771116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55C825-B640-4E6B-A48A-37910C0117F1}" type="slidenum">
              <a:rPr lang="en-GB" smtClean="0"/>
              <a:t>11</a:t>
            </a:fld>
            <a:endParaRPr lang="en-GB"/>
          </a:p>
        </p:txBody>
      </p:sp>
    </p:spTree>
    <p:extLst>
      <p:ext uri="{BB962C8B-B14F-4D97-AF65-F5344CB8AC3E}">
        <p14:creationId xmlns:p14="http://schemas.microsoft.com/office/powerpoint/2010/main" val="2202089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55C825-B640-4E6B-A48A-37910C0117F1}" type="slidenum">
              <a:rPr lang="en-GB" smtClean="0"/>
              <a:t>12</a:t>
            </a:fld>
            <a:endParaRPr lang="en-GB"/>
          </a:p>
        </p:txBody>
      </p:sp>
    </p:spTree>
    <p:extLst>
      <p:ext uri="{BB962C8B-B14F-4D97-AF65-F5344CB8AC3E}">
        <p14:creationId xmlns:p14="http://schemas.microsoft.com/office/powerpoint/2010/main" val="3403861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8055C825-B640-4E6B-A48A-37910C0117F1}" type="slidenum">
              <a:rPr lang="en-GB" smtClean="0"/>
              <a:t>13</a:t>
            </a:fld>
            <a:endParaRPr lang="en-GB"/>
          </a:p>
        </p:txBody>
      </p:sp>
    </p:spTree>
    <p:extLst>
      <p:ext uri="{BB962C8B-B14F-4D97-AF65-F5344CB8AC3E}">
        <p14:creationId xmlns:p14="http://schemas.microsoft.com/office/powerpoint/2010/main" val="903204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65A25D-E905-4FC4-9FE6-666E29505C24}" type="datetimeFigureOut">
              <a:rPr lang="en-GB" smtClean="0"/>
              <a:t>14/12/2020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435DA4-5F68-4843-8C47-26CACDEE657B}" type="slidenum">
              <a:rPr lang="en-GB" smtClean="0"/>
              <a:t>‹#›</a:t>
            </a:fld>
            <a:endParaRPr lang="en-GB"/>
          </a:p>
        </p:txBody>
      </p:sp>
    </p:spTree>
    <p:extLst>
      <p:ext uri="{BB962C8B-B14F-4D97-AF65-F5344CB8AC3E}">
        <p14:creationId xmlns:p14="http://schemas.microsoft.com/office/powerpoint/2010/main" val="3451350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65A25D-E905-4FC4-9FE6-666E29505C24}" type="datetimeFigureOut">
              <a:rPr lang="en-GB" smtClean="0"/>
              <a:t>14/12/2020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435DA4-5F68-4843-8C47-26CACDEE657B}" type="slidenum">
              <a:rPr lang="en-GB" smtClean="0"/>
              <a:t>‹#›</a:t>
            </a:fld>
            <a:endParaRPr lang="en-GB"/>
          </a:p>
        </p:txBody>
      </p:sp>
    </p:spTree>
    <p:extLst>
      <p:ext uri="{BB962C8B-B14F-4D97-AF65-F5344CB8AC3E}">
        <p14:creationId xmlns:p14="http://schemas.microsoft.com/office/powerpoint/2010/main" val="2378851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65A25D-E905-4FC4-9FE6-666E29505C24}" type="datetimeFigureOut">
              <a:rPr lang="en-GB" smtClean="0"/>
              <a:t>14/12/2020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435DA4-5F68-4843-8C47-26CACDEE657B}" type="slidenum">
              <a:rPr lang="en-GB" smtClean="0"/>
              <a:t>‹#›</a:t>
            </a:fld>
            <a:endParaRPr lang="en-GB"/>
          </a:p>
        </p:txBody>
      </p:sp>
    </p:spTree>
    <p:extLst>
      <p:ext uri="{BB962C8B-B14F-4D97-AF65-F5344CB8AC3E}">
        <p14:creationId xmlns:p14="http://schemas.microsoft.com/office/powerpoint/2010/main" val="682732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165A25D-E905-4FC4-9FE6-666E29505C24}" type="datetimeFigureOut">
              <a:rPr lang="en-GB" smtClean="0"/>
              <a:t>14/12/2020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435DA4-5F68-4843-8C47-26CACDEE657B}" type="slidenum">
              <a:rPr lang="en-GB" smtClean="0"/>
              <a:t>‹#›</a:t>
            </a:fld>
            <a:endParaRPr lang="en-GB"/>
          </a:p>
        </p:txBody>
      </p:sp>
    </p:spTree>
    <p:extLst>
      <p:ext uri="{BB962C8B-B14F-4D97-AF65-F5344CB8AC3E}">
        <p14:creationId xmlns:p14="http://schemas.microsoft.com/office/powerpoint/2010/main" val="14534495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65A25D-E905-4FC4-9FE6-666E29505C24}" type="datetimeFigureOut">
              <a:rPr lang="en-GB" smtClean="0"/>
              <a:t>14/12/2020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435DA4-5F68-4843-8C47-26CACDEE657B}" type="slidenum">
              <a:rPr lang="en-GB" smtClean="0"/>
              <a:t>‹#›</a:t>
            </a:fld>
            <a:endParaRPr lang="en-GB"/>
          </a:p>
        </p:txBody>
      </p:sp>
    </p:spTree>
    <p:extLst>
      <p:ext uri="{BB962C8B-B14F-4D97-AF65-F5344CB8AC3E}">
        <p14:creationId xmlns:p14="http://schemas.microsoft.com/office/powerpoint/2010/main" val="598545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65A25D-E905-4FC4-9FE6-666E29505C24}" type="datetimeFigureOut">
              <a:rPr lang="en-GB" smtClean="0"/>
              <a:t>14/12/2020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435DA4-5F68-4843-8C47-26CACDEE657B}" type="slidenum">
              <a:rPr lang="en-GB" smtClean="0"/>
              <a:t>‹#›</a:t>
            </a:fld>
            <a:endParaRPr lang="en-GB"/>
          </a:p>
        </p:txBody>
      </p:sp>
    </p:spTree>
    <p:extLst>
      <p:ext uri="{BB962C8B-B14F-4D97-AF65-F5344CB8AC3E}">
        <p14:creationId xmlns:p14="http://schemas.microsoft.com/office/powerpoint/2010/main" val="284871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65A25D-E905-4FC4-9FE6-666E29505C24}" type="datetimeFigureOut">
              <a:rPr lang="en-GB" smtClean="0"/>
              <a:t>14/12/2020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5435DA4-5F68-4843-8C47-26CACDEE657B}" type="slidenum">
              <a:rPr lang="en-GB" smtClean="0"/>
              <a:t>‹#›</a:t>
            </a:fld>
            <a:endParaRPr lang="en-GB"/>
          </a:p>
        </p:txBody>
      </p:sp>
    </p:spTree>
    <p:extLst>
      <p:ext uri="{BB962C8B-B14F-4D97-AF65-F5344CB8AC3E}">
        <p14:creationId xmlns:p14="http://schemas.microsoft.com/office/powerpoint/2010/main" val="402267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65A25D-E905-4FC4-9FE6-666E29505C24}" type="datetimeFigureOut">
              <a:rPr lang="en-GB" smtClean="0"/>
              <a:t>14/12/2020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5435DA4-5F68-4843-8C47-26CACDEE657B}" type="slidenum">
              <a:rPr lang="en-GB" smtClean="0"/>
              <a:t>‹#›</a:t>
            </a:fld>
            <a:endParaRPr lang="en-GB"/>
          </a:p>
        </p:txBody>
      </p:sp>
    </p:spTree>
    <p:extLst>
      <p:ext uri="{BB962C8B-B14F-4D97-AF65-F5344CB8AC3E}">
        <p14:creationId xmlns:p14="http://schemas.microsoft.com/office/powerpoint/2010/main" val="3123849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65A25D-E905-4FC4-9FE6-666E29505C24}" type="datetimeFigureOut">
              <a:rPr lang="en-GB" smtClean="0"/>
              <a:t>14/12/2020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5435DA4-5F68-4843-8C47-26CACDEE657B}" type="slidenum">
              <a:rPr lang="en-GB" smtClean="0"/>
              <a:t>‹#›</a:t>
            </a:fld>
            <a:endParaRPr lang="en-GB"/>
          </a:p>
        </p:txBody>
      </p:sp>
    </p:spTree>
    <p:extLst>
      <p:ext uri="{BB962C8B-B14F-4D97-AF65-F5344CB8AC3E}">
        <p14:creationId xmlns:p14="http://schemas.microsoft.com/office/powerpoint/2010/main" val="3503452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65A25D-E905-4FC4-9FE6-666E29505C24}" type="datetimeFigureOut">
              <a:rPr lang="en-GB" smtClean="0"/>
              <a:t>14/12/2020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435DA4-5F68-4843-8C47-26CACDEE657B}" type="slidenum">
              <a:rPr lang="en-GB" smtClean="0"/>
              <a:t>‹#›</a:t>
            </a:fld>
            <a:endParaRPr lang="en-GB"/>
          </a:p>
        </p:txBody>
      </p:sp>
    </p:spTree>
    <p:extLst>
      <p:ext uri="{BB962C8B-B14F-4D97-AF65-F5344CB8AC3E}">
        <p14:creationId xmlns:p14="http://schemas.microsoft.com/office/powerpoint/2010/main" val="3235442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65A25D-E905-4FC4-9FE6-666E29505C24}" type="datetimeFigureOut">
              <a:rPr lang="en-GB" smtClean="0"/>
              <a:t>14/12/2020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435DA4-5F68-4843-8C47-26CACDEE657B}" type="slidenum">
              <a:rPr lang="en-GB" smtClean="0"/>
              <a:t>‹#›</a:t>
            </a:fld>
            <a:endParaRPr lang="en-GB"/>
          </a:p>
        </p:txBody>
      </p:sp>
    </p:spTree>
    <p:extLst>
      <p:ext uri="{BB962C8B-B14F-4D97-AF65-F5344CB8AC3E}">
        <p14:creationId xmlns:p14="http://schemas.microsoft.com/office/powerpoint/2010/main" val="213559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5A25D-E905-4FC4-9FE6-666E29505C24}" type="datetimeFigureOut">
              <a:rPr lang="en-GB" smtClean="0"/>
              <a:t>14/12/2020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435DA4-5F68-4843-8C47-26CACDEE657B}" type="slidenum">
              <a:rPr lang="en-GB" smtClean="0"/>
              <a:t>‹#›</a:t>
            </a:fld>
            <a:endParaRPr lang="en-GB"/>
          </a:p>
        </p:txBody>
      </p:sp>
    </p:spTree>
    <p:extLst>
      <p:ext uri="{BB962C8B-B14F-4D97-AF65-F5344CB8AC3E}">
        <p14:creationId xmlns:p14="http://schemas.microsoft.com/office/powerpoint/2010/main" val="1796744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9.png"/><Relationship Id="rId7"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52.png"/><Relationship Id="rId7" Type="http://schemas.openxmlformats.org/officeDocument/2006/relationships/image" Target="../media/image63.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image" Target="../media/image65.png"/><Relationship Id="rId4" Type="http://schemas.openxmlformats.org/officeDocument/2006/relationships/image" Target="../media/image60.png"/><Relationship Id="rId9" Type="http://schemas.openxmlformats.org/officeDocument/2006/relationships/image" Target="../media/image6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6.png"/><Relationship Id="rId3" Type="http://schemas.openxmlformats.org/officeDocument/2006/relationships/image" Target="../media/image9.png"/><Relationship Id="rId7" Type="http://schemas.openxmlformats.org/officeDocument/2006/relationships/diagramColors" Target="../diagrams/colors1.xml"/><Relationship Id="rId12"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24.png"/><Relationship Id="rId5" Type="http://schemas.openxmlformats.org/officeDocument/2006/relationships/diagramLayout" Target="../diagrams/layout1.xml"/><Relationship Id="rId10" Type="http://schemas.openxmlformats.org/officeDocument/2006/relationships/image" Target="../media/image23.png"/><Relationship Id="rId4" Type="http://schemas.openxmlformats.org/officeDocument/2006/relationships/diagramData" Target="../diagrams/data1.xml"/><Relationship Id="rId9" Type="http://schemas.openxmlformats.org/officeDocument/2006/relationships/image" Target="../media/image22.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9.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1946" y="769728"/>
            <a:ext cx="7663070" cy="1930938"/>
          </a:xfrm>
        </p:spPr>
        <p:txBody>
          <a:bodyPr>
            <a:normAutofit/>
          </a:bodyPr>
          <a:lstStyle/>
          <a:p>
            <a:r>
              <a:rPr lang="en-GB" sz="4400" dirty="0" smtClean="0"/>
              <a:t>Health and Wellbeing in Milton Keynes, July 2019</a:t>
            </a:r>
            <a:endParaRPr lang="en-GB" sz="4400" dirty="0"/>
          </a:p>
        </p:txBody>
      </p:sp>
      <p:sp>
        <p:nvSpPr>
          <p:cNvPr id="3" name="Subtitle 2"/>
          <p:cNvSpPr>
            <a:spLocks noGrp="1"/>
          </p:cNvSpPr>
          <p:nvPr>
            <p:ph type="subTitle" idx="1"/>
          </p:nvPr>
        </p:nvSpPr>
        <p:spPr>
          <a:xfrm>
            <a:off x="1174805" y="3116810"/>
            <a:ext cx="6858000" cy="1194683"/>
          </a:xfrm>
        </p:spPr>
        <p:txBody>
          <a:bodyPr>
            <a:normAutofit/>
          </a:bodyPr>
          <a:lstStyle/>
          <a:p>
            <a:r>
              <a:rPr lang="en-GB" sz="2000" i="1" dirty="0" smtClean="0"/>
              <a:t>What makes our population healthy? </a:t>
            </a:r>
          </a:p>
          <a:p>
            <a:r>
              <a:rPr lang="en-GB" sz="2000" i="1" dirty="0" smtClean="0"/>
              <a:t>How good are our population health outcomes?</a:t>
            </a:r>
            <a:endParaRPr lang="en-GB" sz="2000" i="1" dirty="0"/>
          </a:p>
        </p:txBody>
      </p:sp>
      <p:sp>
        <p:nvSpPr>
          <p:cNvPr id="5" name="Subtitle 2"/>
          <p:cNvSpPr txBox="1">
            <a:spLocks/>
          </p:cNvSpPr>
          <p:nvPr/>
        </p:nvSpPr>
        <p:spPr>
          <a:xfrm>
            <a:off x="524786" y="4216524"/>
            <a:ext cx="8317064" cy="11946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dirty="0" smtClean="0"/>
              <a:t>Vicky Head, Chief Officer for Population Health Intelligence</a:t>
            </a:r>
          </a:p>
          <a:p>
            <a:r>
              <a:rPr lang="en-GB" sz="1400" dirty="0" smtClean="0"/>
              <a:t>Emmeline Watkins, Deputy Director of Public Heath, Milton Keynes Council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9481" y="5467908"/>
            <a:ext cx="3508647" cy="1238860"/>
          </a:xfrm>
          <a:prstGeom prst="rect">
            <a:avLst/>
          </a:prstGeom>
        </p:spPr>
      </p:pic>
      <p:sp>
        <p:nvSpPr>
          <p:cNvPr id="4" name="Rectangle 3"/>
          <p:cNvSpPr/>
          <p:nvPr/>
        </p:nvSpPr>
        <p:spPr>
          <a:xfrm>
            <a:off x="1894399" y="5103430"/>
            <a:ext cx="5577839" cy="307777"/>
          </a:xfrm>
          <a:prstGeom prst="rect">
            <a:avLst/>
          </a:prstGeom>
        </p:spPr>
        <p:txBody>
          <a:bodyPr wrap="square">
            <a:spAutoFit/>
          </a:bodyPr>
          <a:lstStyle/>
          <a:p>
            <a:pPr algn="ctr"/>
            <a:r>
              <a:rPr lang="en-GB" sz="1400" dirty="0"/>
              <a:t>With thanks to                   </a:t>
            </a:r>
            <a:r>
              <a:rPr lang="en-GB" sz="1400" i="1" dirty="0">
                <a:solidFill>
                  <a:srgbClr val="DE022E"/>
                </a:solidFill>
              </a:rPr>
              <a:t>What Makes Us Healthy?</a:t>
            </a:r>
          </a:p>
        </p:txBody>
      </p:sp>
      <p:pic>
        <p:nvPicPr>
          <p:cNvPr id="7" name="Content Placeholder 3"/>
          <p:cNvPicPr>
            <a:picLocks noChangeAspect="1"/>
          </p:cNvPicPr>
          <p:nvPr/>
        </p:nvPicPr>
        <p:blipFill rotWithShape="1">
          <a:blip r:embed="rId3"/>
          <a:srcRect l="7455" t="93785" r="74227" b="909"/>
          <a:stretch/>
        </p:blipFill>
        <p:spPr>
          <a:xfrm>
            <a:off x="3852387" y="5112307"/>
            <a:ext cx="751417" cy="290022"/>
          </a:xfrm>
          <a:prstGeom prst="rect">
            <a:avLst/>
          </a:prstGeom>
        </p:spPr>
      </p:pic>
    </p:spTree>
    <p:extLst>
      <p:ext uri="{BB962C8B-B14F-4D97-AF65-F5344CB8AC3E}">
        <p14:creationId xmlns:p14="http://schemas.microsoft.com/office/powerpoint/2010/main" val="1101342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a:xfrm>
            <a:off x="2055775" y="1978254"/>
            <a:ext cx="6201181" cy="58909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1400" dirty="0" smtClean="0"/>
              <a:t>It is three times </a:t>
            </a:r>
            <a:r>
              <a:rPr lang="en-GB" sz="1400" b="1" dirty="0" smtClean="0">
                <a:solidFill>
                  <a:srgbClr val="E95558"/>
                </a:solidFill>
              </a:rPr>
              <a:t>more expensive </a:t>
            </a:r>
            <a:r>
              <a:rPr lang="en-GB" sz="1400" dirty="0" smtClean="0"/>
              <a:t>to get the energy we need from healthy foods than unhealthy foods and it is harder to buy healthy foods in deprived areas.</a:t>
            </a:r>
          </a:p>
          <a:p>
            <a:pPr marL="0" indent="0">
              <a:buFont typeface="Arial" panose="020B0604020202020204" pitchFamily="34" charset="0"/>
              <a:buNone/>
            </a:pPr>
            <a:endParaRPr lang="en-GB" dirty="0">
              <a:solidFill>
                <a:srgbClr val="E95457"/>
              </a:solidFill>
            </a:endParaRPr>
          </a:p>
        </p:txBody>
      </p:sp>
      <p:sp>
        <p:nvSpPr>
          <p:cNvPr id="3" name="Content Placeholder 2"/>
          <p:cNvSpPr>
            <a:spLocks noGrp="1"/>
          </p:cNvSpPr>
          <p:nvPr>
            <p:ph idx="1"/>
          </p:nvPr>
        </p:nvSpPr>
        <p:spPr>
          <a:xfrm>
            <a:off x="1534492" y="460790"/>
            <a:ext cx="7243748" cy="1505100"/>
          </a:xfrm>
        </p:spPr>
        <p:txBody>
          <a:bodyPr>
            <a:normAutofit/>
          </a:bodyPr>
          <a:lstStyle/>
          <a:p>
            <a:pPr marL="0" indent="0">
              <a:buNone/>
            </a:pPr>
            <a:r>
              <a:rPr lang="en-GB" sz="2400" dirty="0" smtClean="0">
                <a:solidFill>
                  <a:srgbClr val="E95457"/>
                </a:solidFill>
              </a:rPr>
              <a:t>The food we eat</a:t>
            </a:r>
          </a:p>
          <a:p>
            <a:pPr marL="0" indent="0">
              <a:lnSpc>
                <a:spcPct val="100000"/>
              </a:lnSpc>
              <a:spcBef>
                <a:spcPts val="600"/>
              </a:spcBef>
              <a:buNone/>
            </a:pPr>
            <a:r>
              <a:rPr lang="en-GB" sz="1500" dirty="0" smtClean="0"/>
              <a:t>Poor diet is the biggest risk factor for preventable ill health in England. We have an epidemic of obesity but many people experience hunger. Food has never been more widely available, yet many people struggle to access the good food they need for a healthy diet. </a:t>
            </a:r>
            <a:endParaRPr lang="en-GB" sz="1500" dirty="0">
              <a:solidFill>
                <a:srgbClr val="E95457"/>
              </a:solidFill>
            </a:endParaRPr>
          </a:p>
        </p:txBody>
      </p:sp>
      <p:sp>
        <p:nvSpPr>
          <p:cNvPr id="8" name="Rounded Rectangle 7"/>
          <p:cNvSpPr/>
          <p:nvPr/>
        </p:nvSpPr>
        <p:spPr>
          <a:xfrm>
            <a:off x="207817" y="216131"/>
            <a:ext cx="8736677" cy="6478384"/>
          </a:xfrm>
          <a:prstGeom prst="roundRect">
            <a:avLst/>
          </a:prstGeom>
          <a:noFill/>
          <a:ln w="50800">
            <a:solidFill>
              <a:srgbClr val="E955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rotWithShape="1">
          <a:blip r:embed="rId2"/>
          <a:srcRect l="12218" t="49307" r="70486" b="33555"/>
          <a:stretch/>
        </p:blipFill>
        <p:spPr>
          <a:xfrm>
            <a:off x="681956" y="607379"/>
            <a:ext cx="856211" cy="1130531"/>
          </a:xfrm>
          <a:prstGeom prst="rect">
            <a:avLst/>
          </a:prstGeom>
        </p:spPr>
      </p:pic>
      <p:grpSp>
        <p:nvGrpSpPr>
          <p:cNvPr id="7" name="Group 6"/>
          <p:cNvGrpSpPr/>
          <p:nvPr/>
        </p:nvGrpSpPr>
        <p:grpSpPr>
          <a:xfrm>
            <a:off x="449197" y="2206389"/>
            <a:ext cx="1392595" cy="4066179"/>
            <a:chOff x="268042" y="2032817"/>
            <a:chExt cx="1392595" cy="4066179"/>
          </a:xfrm>
        </p:grpSpPr>
        <p:sp>
          <p:nvSpPr>
            <p:cNvPr id="12" name="TextBox 11"/>
            <p:cNvSpPr txBox="1"/>
            <p:nvPr/>
          </p:nvSpPr>
          <p:spPr>
            <a:xfrm>
              <a:off x="268042" y="2727902"/>
              <a:ext cx="1384645" cy="1154162"/>
            </a:xfrm>
            <a:prstGeom prst="rect">
              <a:avLst/>
            </a:prstGeom>
            <a:noFill/>
          </p:spPr>
          <p:txBody>
            <a:bodyPr wrap="square" rtlCol="0">
              <a:spAutoFit/>
            </a:bodyPr>
            <a:lstStyle/>
            <a:p>
              <a:pPr algn="ctr"/>
              <a:r>
                <a:rPr lang="en-GB" sz="3600" dirty="0" smtClean="0">
                  <a:solidFill>
                    <a:srgbClr val="E95558"/>
                  </a:solidFill>
                  <a:latin typeface="Rockwell Extra Bold" panose="02060903040505020403" pitchFamily="18" charset="0"/>
                </a:rPr>
                <a:t>1/5</a:t>
              </a:r>
              <a:r>
                <a:rPr lang="en-GB" sz="2400" dirty="0" smtClean="0">
                  <a:solidFill>
                    <a:srgbClr val="29A264"/>
                  </a:solidFill>
                  <a:latin typeface="Rockwell Extra Bold" panose="02060903040505020403" pitchFamily="18" charset="0"/>
                </a:rPr>
                <a:t> </a:t>
              </a:r>
              <a:r>
                <a:rPr lang="en-GB" sz="1100" dirty="0" smtClean="0">
                  <a:latin typeface="+mj-lt"/>
                </a:rPr>
                <a:t>Reception children are overweight or obese, rising to</a:t>
              </a:r>
              <a:endParaRPr lang="en-GB" sz="1100" dirty="0">
                <a:latin typeface="+mj-lt"/>
              </a:endParaRPr>
            </a:p>
          </p:txBody>
        </p:sp>
        <p:sp>
          <p:nvSpPr>
            <p:cNvPr id="13" name="TextBox 12"/>
            <p:cNvSpPr txBox="1"/>
            <p:nvPr/>
          </p:nvSpPr>
          <p:spPr>
            <a:xfrm>
              <a:off x="321798" y="3791498"/>
              <a:ext cx="1338839" cy="1015663"/>
            </a:xfrm>
            <a:prstGeom prst="rect">
              <a:avLst/>
            </a:prstGeom>
            <a:noFill/>
          </p:spPr>
          <p:txBody>
            <a:bodyPr wrap="square" rtlCol="0">
              <a:spAutoFit/>
            </a:bodyPr>
            <a:lstStyle/>
            <a:p>
              <a:pPr algn="ctr"/>
              <a:r>
                <a:rPr lang="en-GB" sz="3600" dirty="0" smtClean="0">
                  <a:solidFill>
                    <a:srgbClr val="E95558"/>
                  </a:solidFill>
                  <a:latin typeface="Rockwell Extra Bold" panose="02060903040505020403" pitchFamily="18" charset="0"/>
                </a:rPr>
                <a:t>1/3</a:t>
              </a:r>
              <a:r>
                <a:rPr lang="en-GB" sz="3600" dirty="0" smtClean="0">
                  <a:solidFill>
                    <a:srgbClr val="29A264"/>
                  </a:solidFill>
                  <a:latin typeface="Rockwell Extra Bold" panose="02060903040505020403" pitchFamily="18" charset="0"/>
                </a:rPr>
                <a:t> </a:t>
              </a:r>
            </a:p>
            <a:p>
              <a:pPr algn="ctr"/>
              <a:r>
                <a:rPr lang="en-GB" sz="1200" dirty="0" smtClean="0"/>
                <a:t>of children in Year 6, and</a:t>
              </a:r>
              <a:endParaRPr lang="en-GB" sz="1100" dirty="0">
                <a:latin typeface="+mj-lt"/>
              </a:endParaRPr>
            </a:p>
          </p:txBody>
        </p:sp>
        <p:sp>
          <p:nvSpPr>
            <p:cNvPr id="14" name="TextBox 13"/>
            <p:cNvSpPr txBox="1"/>
            <p:nvPr/>
          </p:nvSpPr>
          <p:spPr>
            <a:xfrm>
              <a:off x="321798" y="4775557"/>
              <a:ext cx="1338839" cy="1323439"/>
            </a:xfrm>
            <a:prstGeom prst="rect">
              <a:avLst/>
            </a:prstGeom>
            <a:noFill/>
          </p:spPr>
          <p:txBody>
            <a:bodyPr wrap="square" rtlCol="0">
              <a:spAutoFit/>
            </a:bodyPr>
            <a:lstStyle/>
            <a:p>
              <a:pPr algn="ctr"/>
              <a:r>
                <a:rPr lang="en-GB" sz="3600" dirty="0" smtClean="0">
                  <a:solidFill>
                    <a:srgbClr val="E95558"/>
                  </a:solidFill>
                  <a:latin typeface="Rockwell Extra Bold" panose="02060903040505020403" pitchFamily="18" charset="0"/>
                </a:rPr>
                <a:t>2/3</a:t>
              </a:r>
              <a:endParaRPr lang="en-GB" sz="3600" dirty="0" smtClean="0">
                <a:solidFill>
                  <a:srgbClr val="29A264"/>
                </a:solidFill>
                <a:latin typeface="Rockwell Extra Bold" panose="02060903040505020403" pitchFamily="18" charset="0"/>
              </a:endParaRPr>
            </a:p>
            <a:p>
              <a:pPr algn="ctr"/>
              <a:r>
                <a:rPr lang="en-GB" sz="1100" dirty="0" smtClean="0">
                  <a:latin typeface="+mj-lt"/>
                </a:rPr>
                <a:t>of adults.</a:t>
              </a:r>
            </a:p>
            <a:p>
              <a:pPr algn="ctr"/>
              <a:r>
                <a:rPr lang="en-GB" sz="1100" dirty="0" smtClean="0">
                  <a:latin typeface="+mj-lt"/>
                </a:rPr>
                <a:t>These proportions are similar to comparable LAs.</a:t>
              </a:r>
              <a:endParaRPr lang="en-GB" sz="1100" dirty="0">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330" y="2032817"/>
              <a:ext cx="680007" cy="680007"/>
            </a:xfrm>
            <a:prstGeom prst="rect">
              <a:avLst/>
            </a:prstGeom>
          </p:spPr>
        </p:pic>
      </p:grpSp>
      <p:sp>
        <p:nvSpPr>
          <p:cNvPr id="18" name="Content Placeholder 2"/>
          <p:cNvSpPr txBox="1">
            <a:spLocks/>
          </p:cNvSpPr>
          <p:nvPr/>
        </p:nvSpPr>
        <p:spPr>
          <a:xfrm>
            <a:off x="6097855" y="3110533"/>
            <a:ext cx="2624726" cy="19382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1400" b="1" dirty="0" smtClean="0">
                <a:solidFill>
                  <a:srgbClr val="E95458"/>
                </a:solidFill>
              </a:rPr>
              <a:t>Food poverty </a:t>
            </a:r>
            <a:r>
              <a:rPr lang="en-GB" sz="1400" dirty="0" smtClean="0"/>
              <a:t>is not measured systematically in the UK. </a:t>
            </a:r>
          </a:p>
          <a:p>
            <a:pPr marL="0" indent="0">
              <a:lnSpc>
                <a:spcPct val="100000"/>
              </a:lnSpc>
              <a:buFont typeface="Arial" panose="020B0604020202020204" pitchFamily="34" charset="0"/>
              <a:buNone/>
            </a:pPr>
            <a:r>
              <a:rPr lang="en-GB" sz="1400" dirty="0" smtClean="0"/>
              <a:t>The UN estimates that </a:t>
            </a:r>
            <a:r>
              <a:rPr lang="en-GB" sz="1400" b="1" dirty="0" smtClean="0">
                <a:solidFill>
                  <a:srgbClr val="E95558"/>
                </a:solidFill>
              </a:rPr>
              <a:t>10%</a:t>
            </a:r>
            <a:r>
              <a:rPr lang="en-GB" sz="1400" dirty="0" smtClean="0"/>
              <a:t> of adults in the UK experience food insecurity. </a:t>
            </a:r>
          </a:p>
          <a:p>
            <a:pPr marL="0" indent="0">
              <a:lnSpc>
                <a:spcPct val="100000"/>
              </a:lnSpc>
              <a:buNone/>
            </a:pPr>
            <a:r>
              <a:rPr lang="en-GB" sz="1400" dirty="0"/>
              <a:t>There are at least </a:t>
            </a:r>
            <a:r>
              <a:rPr lang="en-GB" sz="1400" b="1" dirty="0">
                <a:solidFill>
                  <a:srgbClr val="E95458"/>
                </a:solidFill>
              </a:rPr>
              <a:t>12 food banks </a:t>
            </a:r>
            <a:r>
              <a:rPr lang="en-GB" sz="1400" dirty="0"/>
              <a:t>operating in MK. </a:t>
            </a:r>
            <a:endParaRPr lang="en-GB" sz="1400" dirty="0" smtClean="0"/>
          </a:p>
          <a:p>
            <a:pPr marL="0" indent="0">
              <a:buFont typeface="Arial" panose="020B0604020202020204" pitchFamily="34" charset="0"/>
              <a:buNone/>
            </a:pPr>
            <a:endParaRPr lang="en-GB" dirty="0">
              <a:solidFill>
                <a:srgbClr val="E95457"/>
              </a:solidFill>
            </a:endParaRPr>
          </a:p>
        </p:txBody>
      </p:sp>
      <p:grpSp>
        <p:nvGrpSpPr>
          <p:cNvPr id="9" name="Group 8"/>
          <p:cNvGrpSpPr/>
          <p:nvPr/>
        </p:nvGrpSpPr>
        <p:grpSpPr>
          <a:xfrm>
            <a:off x="2305262" y="2627980"/>
            <a:ext cx="3514166" cy="3944522"/>
            <a:chOff x="1761780" y="2567595"/>
            <a:chExt cx="3514166" cy="3944522"/>
          </a:xfrm>
        </p:grpSpPr>
        <p:grpSp>
          <p:nvGrpSpPr>
            <p:cNvPr id="16" name="Group 15"/>
            <p:cNvGrpSpPr/>
            <p:nvPr/>
          </p:nvGrpSpPr>
          <p:grpSpPr>
            <a:xfrm>
              <a:off x="1802589" y="2780989"/>
              <a:ext cx="3414872" cy="3731128"/>
              <a:chOff x="1731030" y="2780989"/>
              <a:chExt cx="3414872" cy="3731128"/>
            </a:xfrm>
          </p:grpSpPr>
          <p:pic>
            <p:nvPicPr>
              <p:cNvPr id="2" name="Picture 1"/>
              <p:cNvPicPr>
                <a:picLocks noChangeAspect="1"/>
              </p:cNvPicPr>
              <p:nvPr/>
            </p:nvPicPr>
            <p:blipFill rotWithShape="1">
              <a:blip r:embed="rId4"/>
              <a:srcRect l="29357" t="32257" r="38890" b="5929"/>
              <a:stretch/>
            </p:blipFill>
            <p:spPr>
              <a:xfrm>
                <a:off x="1731030" y="2780990"/>
                <a:ext cx="3407364" cy="3731127"/>
              </a:xfrm>
              <a:prstGeom prst="roundRect">
                <a:avLst/>
              </a:prstGeom>
            </p:spPr>
          </p:pic>
          <p:pic>
            <p:nvPicPr>
              <p:cNvPr id="6" name="Picture 5"/>
              <p:cNvPicPr>
                <a:picLocks noChangeAspect="1"/>
              </p:cNvPicPr>
              <p:nvPr/>
            </p:nvPicPr>
            <p:blipFill rotWithShape="1">
              <a:blip r:embed="rId4"/>
              <a:srcRect l="84139" t="65713" r="10119" b="24326"/>
              <a:stretch/>
            </p:blipFill>
            <p:spPr>
              <a:xfrm>
                <a:off x="4369629" y="2780989"/>
                <a:ext cx="776273" cy="757341"/>
              </a:xfrm>
              <a:prstGeom prst="rect">
                <a:avLst/>
              </a:prstGeom>
            </p:spPr>
          </p:pic>
        </p:grpSp>
        <p:sp>
          <p:nvSpPr>
            <p:cNvPr id="11" name="Content Placeholder 2"/>
            <p:cNvSpPr txBox="1">
              <a:spLocks/>
            </p:cNvSpPr>
            <p:nvPr/>
          </p:nvSpPr>
          <p:spPr>
            <a:xfrm>
              <a:off x="1761780" y="2567595"/>
              <a:ext cx="3514166" cy="21339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900" b="1" dirty="0" smtClean="0"/>
                <a:t>% food outlets that are convenience stores or takeaways</a:t>
              </a:r>
              <a:endParaRPr lang="en-GB" sz="900" b="1" dirty="0"/>
            </a:p>
            <a:p>
              <a:pPr marL="0" indent="0">
                <a:buFont typeface="Arial" panose="020B0604020202020204" pitchFamily="34" charset="0"/>
                <a:buNone/>
              </a:pPr>
              <a:endParaRPr lang="en-GB" dirty="0">
                <a:solidFill>
                  <a:srgbClr val="E95457"/>
                </a:solidFill>
              </a:endParaRPr>
            </a:p>
          </p:txBody>
        </p:sp>
        <p:sp>
          <p:nvSpPr>
            <p:cNvPr id="19" name="TextBox 18"/>
            <p:cNvSpPr txBox="1"/>
            <p:nvPr/>
          </p:nvSpPr>
          <p:spPr>
            <a:xfrm>
              <a:off x="2035535" y="5260577"/>
              <a:ext cx="644055" cy="400110"/>
            </a:xfrm>
            <a:prstGeom prst="rect">
              <a:avLst/>
            </a:prstGeom>
            <a:noFill/>
          </p:spPr>
          <p:txBody>
            <a:bodyPr wrap="square" lIns="0" rIns="0" rtlCol="0">
              <a:spAutoFit/>
            </a:bodyPr>
            <a:lstStyle/>
            <a:p>
              <a:r>
                <a:rPr lang="en-GB" sz="1200" dirty="0" smtClean="0">
                  <a:solidFill>
                    <a:schemeClr val="bg1"/>
                  </a:solidFill>
                </a:rPr>
                <a:t>79% </a:t>
              </a:r>
            </a:p>
            <a:p>
              <a:r>
                <a:rPr lang="en-GB" sz="800" dirty="0" smtClean="0">
                  <a:solidFill>
                    <a:schemeClr val="bg1"/>
                  </a:solidFill>
                </a:rPr>
                <a:t>(22 out of 28)</a:t>
              </a:r>
              <a:endParaRPr lang="en-GB" sz="800" dirty="0">
                <a:solidFill>
                  <a:schemeClr val="bg1"/>
                </a:solidFill>
              </a:endParaRPr>
            </a:p>
          </p:txBody>
        </p:sp>
        <p:cxnSp>
          <p:nvCxnSpPr>
            <p:cNvPr id="21" name="Straight Arrow Connector 20"/>
            <p:cNvCxnSpPr/>
            <p:nvPr/>
          </p:nvCxnSpPr>
          <p:spPr>
            <a:xfrm flipV="1">
              <a:off x="2520563" y="5057030"/>
              <a:ext cx="1208599" cy="314869"/>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035535" y="5701734"/>
              <a:ext cx="644055" cy="400110"/>
            </a:xfrm>
            <a:prstGeom prst="rect">
              <a:avLst/>
            </a:prstGeom>
            <a:noFill/>
          </p:spPr>
          <p:txBody>
            <a:bodyPr wrap="square" lIns="0" rIns="0" rtlCol="0">
              <a:spAutoFit/>
            </a:bodyPr>
            <a:lstStyle/>
            <a:p>
              <a:r>
                <a:rPr lang="en-GB" sz="1200" dirty="0" smtClean="0">
                  <a:solidFill>
                    <a:schemeClr val="bg1"/>
                  </a:solidFill>
                </a:rPr>
                <a:t>86%</a:t>
              </a:r>
            </a:p>
            <a:p>
              <a:r>
                <a:rPr lang="en-GB" sz="800" dirty="0" smtClean="0">
                  <a:solidFill>
                    <a:schemeClr val="bg1"/>
                  </a:solidFill>
                </a:rPr>
                <a:t>(6 out of 7)</a:t>
              </a:r>
              <a:endParaRPr lang="en-GB" sz="800" dirty="0">
                <a:solidFill>
                  <a:schemeClr val="bg1"/>
                </a:solidFill>
              </a:endParaRPr>
            </a:p>
          </p:txBody>
        </p:sp>
        <p:cxnSp>
          <p:nvCxnSpPr>
            <p:cNvPr id="23" name="Straight Arrow Connector 22"/>
            <p:cNvCxnSpPr/>
            <p:nvPr/>
          </p:nvCxnSpPr>
          <p:spPr>
            <a:xfrm flipV="1">
              <a:off x="2520563" y="5741123"/>
              <a:ext cx="882595" cy="71934"/>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520563" y="2979759"/>
              <a:ext cx="644055" cy="400110"/>
            </a:xfrm>
            <a:prstGeom prst="rect">
              <a:avLst/>
            </a:prstGeom>
            <a:noFill/>
          </p:spPr>
          <p:txBody>
            <a:bodyPr wrap="square" lIns="0" rIns="0" rtlCol="0">
              <a:spAutoFit/>
            </a:bodyPr>
            <a:lstStyle/>
            <a:p>
              <a:r>
                <a:rPr lang="en-GB" sz="1200" dirty="0" smtClean="0">
                  <a:solidFill>
                    <a:schemeClr val="bg1"/>
                  </a:solidFill>
                </a:rPr>
                <a:t>17%</a:t>
              </a:r>
            </a:p>
            <a:p>
              <a:r>
                <a:rPr lang="en-GB" sz="800" dirty="0" smtClean="0">
                  <a:solidFill>
                    <a:schemeClr val="bg1"/>
                  </a:solidFill>
                </a:rPr>
                <a:t>(1 out of 6)</a:t>
              </a:r>
              <a:endParaRPr lang="en-GB" sz="800" dirty="0">
                <a:solidFill>
                  <a:schemeClr val="bg1"/>
                </a:solidFill>
              </a:endParaRPr>
            </a:p>
          </p:txBody>
        </p:sp>
        <p:cxnSp>
          <p:nvCxnSpPr>
            <p:cNvPr id="26" name="Straight Arrow Connector 25"/>
            <p:cNvCxnSpPr/>
            <p:nvPr/>
          </p:nvCxnSpPr>
          <p:spPr>
            <a:xfrm flipH="1">
              <a:off x="2035535" y="3205118"/>
              <a:ext cx="524783" cy="250205"/>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Content Placeholder 2"/>
          <p:cNvSpPr txBox="1">
            <a:spLocks/>
          </p:cNvSpPr>
          <p:nvPr/>
        </p:nvSpPr>
        <p:spPr>
          <a:xfrm>
            <a:off x="590124" y="3956441"/>
            <a:ext cx="2118570" cy="44887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en-GB" dirty="0">
              <a:solidFill>
                <a:srgbClr val="E95457"/>
              </a:solidFill>
            </a:endParaRPr>
          </a:p>
        </p:txBody>
      </p:sp>
    </p:spTree>
    <p:extLst>
      <p:ext uri="{BB962C8B-B14F-4D97-AF65-F5344CB8AC3E}">
        <p14:creationId xmlns:p14="http://schemas.microsoft.com/office/powerpoint/2010/main" val="2659798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9170" y="517906"/>
            <a:ext cx="7243156" cy="1299918"/>
          </a:xfrm>
        </p:spPr>
        <p:txBody>
          <a:bodyPr>
            <a:normAutofit/>
          </a:bodyPr>
          <a:lstStyle/>
          <a:p>
            <a:pPr marL="0" indent="0">
              <a:buNone/>
            </a:pPr>
            <a:r>
              <a:rPr lang="en-GB" sz="2400" dirty="0" smtClean="0">
                <a:solidFill>
                  <a:srgbClr val="744282"/>
                </a:solidFill>
              </a:rPr>
              <a:t>Family, friends and communities</a:t>
            </a:r>
          </a:p>
          <a:p>
            <a:pPr marL="0" indent="0">
              <a:lnSpc>
                <a:spcPct val="100000"/>
              </a:lnSpc>
              <a:buNone/>
            </a:pPr>
            <a:r>
              <a:rPr lang="en-GB" sz="1400" dirty="0" smtClean="0"/>
              <a:t>Family, friends and communities build the foundations for good health through: positive relationships and networks; community cohesion and connection; opportunities for social participation; and shared ownership and empowerment. </a:t>
            </a:r>
            <a:endParaRPr lang="en-GB" sz="1400" dirty="0"/>
          </a:p>
          <a:p>
            <a:pPr marL="0" indent="0">
              <a:buNone/>
            </a:pPr>
            <a:endParaRPr lang="en-GB" sz="1400" dirty="0" smtClean="0"/>
          </a:p>
        </p:txBody>
      </p:sp>
      <p:sp>
        <p:nvSpPr>
          <p:cNvPr id="8" name="Rounded Rectangle 7"/>
          <p:cNvSpPr/>
          <p:nvPr/>
        </p:nvSpPr>
        <p:spPr>
          <a:xfrm>
            <a:off x="207817" y="191193"/>
            <a:ext cx="8736677" cy="6503321"/>
          </a:xfrm>
          <a:prstGeom prst="roundRect">
            <a:avLst/>
          </a:prstGeom>
          <a:noFill/>
          <a:ln w="50800">
            <a:solidFill>
              <a:srgbClr val="73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3"/>
          <a:srcRect l="68807" t="62287" r="9867" b="20827"/>
          <a:stretch/>
        </p:blipFill>
        <p:spPr>
          <a:xfrm>
            <a:off x="623453" y="520931"/>
            <a:ext cx="1055717" cy="1113906"/>
          </a:xfrm>
          <a:prstGeom prst="rect">
            <a:avLst/>
          </a:prstGeom>
        </p:spPr>
      </p:pic>
      <p:sp>
        <p:nvSpPr>
          <p:cNvPr id="46" name="Content Placeholder 2"/>
          <p:cNvSpPr txBox="1">
            <a:spLocks/>
          </p:cNvSpPr>
          <p:nvPr/>
        </p:nvSpPr>
        <p:spPr>
          <a:xfrm>
            <a:off x="5967353" y="3706565"/>
            <a:ext cx="2653594" cy="3587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300" dirty="0">
                <a:solidFill>
                  <a:srgbClr val="734182"/>
                </a:solidFill>
              </a:rPr>
              <a:t>20% </a:t>
            </a:r>
            <a:r>
              <a:rPr lang="en-GB" sz="1300" dirty="0" smtClean="0">
                <a:solidFill>
                  <a:srgbClr val="734182"/>
                </a:solidFill>
              </a:rPr>
              <a:t>of MK adults report that their anxiety is high or very high</a:t>
            </a:r>
            <a:endParaRPr lang="en-GB" sz="1300" dirty="0">
              <a:solidFill>
                <a:srgbClr val="E95457"/>
              </a:solidFill>
            </a:endParaRPr>
          </a:p>
        </p:txBody>
      </p:sp>
      <p:sp>
        <p:nvSpPr>
          <p:cNvPr id="54" name="TextBox 53"/>
          <p:cNvSpPr txBox="1"/>
          <p:nvPr/>
        </p:nvSpPr>
        <p:spPr>
          <a:xfrm>
            <a:off x="4567469" y="1890746"/>
            <a:ext cx="3928988" cy="492443"/>
          </a:xfrm>
          <a:prstGeom prst="rect">
            <a:avLst/>
          </a:prstGeom>
          <a:noFill/>
        </p:spPr>
        <p:txBody>
          <a:bodyPr wrap="square" rtlCol="0">
            <a:spAutoFit/>
          </a:bodyPr>
          <a:lstStyle/>
          <a:p>
            <a:r>
              <a:rPr lang="en-GB" sz="1300" dirty="0" smtClean="0">
                <a:solidFill>
                  <a:srgbClr val="744283"/>
                </a:solidFill>
              </a:rPr>
              <a:t>47% of </a:t>
            </a:r>
            <a:r>
              <a:rPr lang="en-GB" sz="1300" b="1" dirty="0" smtClean="0">
                <a:solidFill>
                  <a:srgbClr val="744283"/>
                </a:solidFill>
              </a:rPr>
              <a:t>social care service users </a:t>
            </a:r>
            <a:r>
              <a:rPr lang="en-GB" sz="1300" dirty="0" smtClean="0">
                <a:solidFill>
                  <a:srgbClr val="744283"/>
                </a:solidFill>
              </a:rPr>
              <a:t>in MK feel they have as much social contact as they would like. </a:t>
            </a:r>
            <a:endParaRPr lang="en-GB" sz="1300" dirty="0">
              <a:solidFill>
                <a:srgbClr val="744283"/>
              </a:solidFill>
            </a:endParaRPr>
          </a:p>
        </p:txBody>
      </p:sp>
      <p:sp>
        <p:nvSpPr>
          <p:cNvPr id="55" name="TextBox 54"/>
          <p:cNvSpPr txBox="1"/>
          <p:nvPr/>
        </p:nvSpPr>
        <p:spPr>
          <a:xfrm>
            <a:off x="4577436" y="2398864"/>
            <a:ext cx="3555276" cy="492443"/>
          </a:xfrm>
          <a:prstGeom prst="rect">
            <a:avLst/>
          </a:prstGeom>
          <a:noFill/>
        </p:spPr>
        <p:txBody>
          <a:bodyPr wrap="square" rtlCol="0">
            <a:spAutoFit/>
          </a:bodyPr>
          <a:lstStyle/>
          <a:p>
            <a:r>
              <a:rPr lang="en-GB" sz="1300" dirty="0" smtClean="0">
                <a:solidFill>
                  <a:srgbClr val="744283"/>
                </a:solidFill>
              </a:rPr>
              <a:t>40% of </a:t>
            </a:r>
            <a:r>
              <a:rPr lang="en-GB" sz="1300" b="1" dirty="0" smtClean="0">
                <a:solidFill>
                  <a:srgbClr val="744283"/>
                </a:solidFill>
              </a:rPr>
              <a:t>adult carers </a:t>
            </a:r>
            <a:r>
              <a:rPr lang="en-GB" sz="1300" dirty="0" smtClean="0">
                <a:solidFill>
                  <a:srgbClr val="744283"/>
                </a:solidFill>
              </a:rPr>
              <a:t>in MK feel they have as much social contact as they would like. </a:t>
            </a:r>
            <a:endParaRPr lang="en-GB" sz="1300" dirty="0">
              <a:solidFill>
                <a:srgbClr val="744283"/>
              </a:solidFill>
            </a:endParaRPr>
          </a:p>
        </p:txBody>
      </p:sp>
      <p:sp>
        <p:nvSpPr>
          <p:cNvPr id="56" name="Content Placeholder 2"/>
          <p:cNvSpPr txBox="1">
            <a:spLocks/>
          </p:cNvSpPr>
          <p:nvPr/>
        </p:nvSpPr>
        <p:spPr>
          <a:xfrm>
            <a:off x="710273" y="1844753"/>
            <a:ext cx="2593542" cy="6494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1300" dirty="0" smtClean="0"/>
              <a:t>A lack of social connections is as damaging to our health as smoking</a:t>
            </a:r>
            <a:endParaRPr lang="en-GB" sz="1300" u="sng" dirty="0">
              <a:solidFill>
                <a:srgbClr val="E95457"/>
              </a:solidFill>
            </a:endParaRPr>
          </a:p>
        </p:txBody>
      </p:sp>
      <p:sp>
        <p:nvSpPr>
          <p:cNvPr id="57" name="Content Placeholder 2"/>
          <p:cNvSpPr txBox="1">
            <a:spLocks/>
          </p:cNvSpPr>
          <p:nvPr/>
        </p:nvSpPr>
        <p:spPr>
          <a:xfrm>
            <a:off x="1439429" y="2153548"/>
            <a:ext cx="893140" cy="5680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3600" dirty="0" smtClean="0">
                <a:solidFill>
                  <a:srgbClr val="734283"/>
                </a:solidFill>
                <a:latin typeface="Rockwell Extra Bold" panose="02060903040505020403" pitchFamily="18" charset="0"/>
              </a:rPr>
              <a:t>15</a:t>
            </a:r>
            <a:endParaRPr lang="en-GB" dirty="0">
              <a:solidFill>
                <a:srgbClr val="E95457"/>
              </a:solidFill>
            </a:endParaRPr>
          </a:p>
        </p:txBody>
      </p:sp>
      <p:sp>
        <p:nvSpPr>
          <p:cNvPr id="58" name="Content Placeholder 2"/>
          <p:cNvSpPr txBox="1">
            <a:spLocks/>
          </p:cNvSpPr>
          <p:nvPr/>
        </p:nvSpPr>
        <p:spPr>
          <a:xfrm>
            <a:off x="2114009" y="2242768"/>
            <a:ext cx="918781" cy="4727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1300" dirty="0" smtClean="0"/>
              <a:t>cigarettes a day</a:t>
            </a:r>
          </a:p>
          <a:p>
            <a:pPr marL="0" indent="0">
              <a:buFont typeface="Arial" panose="020B0604020202020204" pitchFamily="34" charset="0"/>
              <a:buNone/>
            </a:pPr>
            <a:endParaRPr lang="en-GB" sz="1300" dirty="0">
              <a:solidFill>
                <a:srgbClr val="E95457"/>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9304" y="1879739"/>
            <a:ext cx="896944" cy="896944"/>
          </a:xfrm>
          <a:prstGeom prst="rect">
            <a:avLst/>
          </a:prstGeom>
        </p:spPr>
      </p:pic>
      <p:pic>
        <p:nvPicPr>
          <p:cNvPr id="65" name="Picture 64"/>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912617" y="3128855"/>
            <a:ext cx="487780" cy="487780"/>
          </a:xfrm>
          <a:prstGeom prst="rect">
            <a:avLst/>
          </a:prstGeom>
          <a:noFill/>
        </p:spPr>
      </p:pic>
      <p:pic>
        <p:nvPicPr>
          <p:cNvPr id="66" name="Picture 65"/>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146193" y="3130095"/>
            <a:ext cx="487780" cy="487780"/>
          </a:xfrm>
          <a:prstGeom prst="rect">
            <a:avLst/>
          </a:prstGeom>
          <a:noFill/>
        </p:spPr>
      </p:pic>
      <p:pic>
        <p:nvPicPr>
          <p:cNvPr id="67" name="Picture 66"/>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61238" y="3130095"/>
            <a:ext cx="487780" cy="487780"/>
          </a:xfrm>
          <a:prstGeom prst="rect">
            <a:avLst/>
          </a:prstGeom>
          <a:noFill/>
        </p:spPr>
      </p:pic>
      <p:pic>
        <p:nvPicPr>
          <p:cNvPr id="68" name="Picture 67"/>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92898" y="3130096"/>
            <a:ext cx="487780" cy="487780"/>
          </a:xfrm>
          <a:prstGeom prst="rect">
            <a:avLst/>
          </a:prstGeom>
        </p:spPr>
      </p:pic>
      <p:pic>
        <p:nvPicPr>
          <p:cNvPr id="69" name="Picture 68"/>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728279" y="3139342"/>
            <a:ext cx="487780" cy="487780"/>
          </a:xfrm>
          <a:prstGeom prst="rect">
            <a:avLst/>
          </a:prstGeom>
        </p:spPr>
      </p:pic>
      <p:pic>
        <p:nvPicPr>
          <p:cNvPr id="70" name="Picture 69"/>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815894" y="3130094"/>
            <a:ext cx="487780" cy="487780"/>
          </a:xfrm>
          <a:prstGeom prst="rect">
            <a:avLst/>
          </a:prstGeom>
        </p:spPr>
      </p:pic>
      <p:pic>
        <p:nvPicPr>
          <p:cNvPr id="71" name="Picture 70"/>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19310" y="3125216"/>
            <a:ext cx="487780" cy="487780"/>
          </a:xfrm>
          <a:prstGeom prst="rect">
            <a:avLst/>
          </a:prstGeom>
        </p:spPr>
      </p:pic>
      <p:pic>
        <p:nvPicPr>
          <p:cNvPr id="72" name="Picture 71"/>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484389" y="3144530"/>
            <a:ext cx="487780" cy="487780"/>
          </a:xfrm>
          <a:prstGeom prst="rect">
            <a:avLst/>
          </a:prstGeom>
          <a:noFill/>
        </p:spPr>
      </p:pic>
      <p:pic>
        <p:nvPicPr>
          <p:cNvPr id="73" name="Picture 72"/>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57601" y="3128855"/>
            <a:ext cx="487780" cy="487780"/>
          </a:xfrm>
          <a:prstGeom prst="rect">
            <a:avLst/>
          </a:prstGeom>
        </p:spPr>
      </p:pic>
      <p:pic>
        <p:nvPicPr>
          <p:cNvPr id="74" name="Picture 7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939045" y="3139342"/>
            <a:ext cx="487780" cy="487780"/>
          </a:xfrm>
          <a:prstGeom prst="rect">
            <a:avLst/>
          </a:prstGeom>
          <a:noFill/>
        </p:spPr>
      </p:pic>
      <p:sp>
        <p:nvSpPr>
          <p:cNvPr id="2" name="Rectangle 1"/>
          <p:cNvSpPr/>
          <p:nvPr/>
        </p:nvSpPr>
        <p:spPr>
          <a:xfrm>
            <a:off x="743736" y="3049990"/>
            <a:ext cx="3283401" cy="692497"/>
          </a:xfrm>
          <a:prstGeom prst="rect">
            <a:avLst/>
          </a:prstGeom>
        </p:spPr>
        <p:txBody>
          <a:bodyPr wrap="square">
            <a:spAutoFit/>
          </a:bodyPr>
          <a:lstStyle/>
          <a:p>
            <a:r>
              <a:rPr lang="en-GB" sz="1300" dirty="0" smtClean="0">
                <a:solidFill>
                  <a:srgbClr val="000000"/>
                </a:solidFill>
              </a:rPr>
              <a:t>The 2016 Vital Signs Survey found that </a:t>
            </a:r>
            <a:r>
              <a:rPr lang="en-GB" sz="1300" b="1" dirty="0">
                <a:solidFill>
                  <a:srgbClr val="744283"/>
                </a:solidFill>
              </a:rPr>
              <a:t>75% </a:t>
            </a:r>
            <a:r>
              <a:rPr lang="en-GB" sz="1300" dirty="0">
                <a:solidFill>
                  <a:srgbClr val="000000"/>
                </a:solidFill>
              </a:rPr>
              <a:t>of </a:t>
            </a:r>
            <a:r>
              <a:rPr lang="en-GB" sz="1300" dirty="0" smtClean="0">
                <a:solidFill>
                  <a:srgbClr val="000000"/>
                </a:solidFill>
              </a:rPr>
              <a:t>people try </a:t>
            </a:r>
            <a:r>
              <a:rPr lang="en-GB" sz="1300" dirty="0">
                <a:solidFill>
                  <a:srgbClr val="000000"/>
                </a:solidFill>
              </a:rPr>
              <a:t>to </a:t>
            </a:r>
            <a:r>
              <a:rPr lang="en-GB" sz="1300" b="1" dirty="0">
                <a:solidFill>
                  <a:srgbClr val="744283"/>
                </a:solidFill>
              </a:rPr>
              <a:t>get involved </a:t>
            </a:r>
            <a:r>
              <a:rPr lang="en-GB" sz="1300" dirty="0">
                <a:solidFill>
                  <a:srgbClr val="000000"/>
                </a:solidFill>
              </a:rPr>
              <a:t>with local events and </a:t>
            </a:r>
            <a:r>
              <a:rPr lang="en-GB" sz="1300" dirty="0" smtClean="0">
                <a:solidFill>
                  <a:srgbClr val="000000"/>
                </a:solidFill>
              </a:rPr>
              <a:t>activities</a:t>
            </a:r>
            <a:r>
              <a:rPr lang="en-GB" sz="1300" dirty="0">
                <a:solidFill>
                  <a:srgbClr val="000000"/>
                </a:solidFill>
              </a:rPr>
              <a:t>.</a:t>
            </a:r>
            <a:endParaRPr lang="en-GB" sz="1300" dirty="0"/>
          </a:p>
        </p:txBody>
      </p:sp>
      <p:sp>
        <p:nvSpPr>
          <p:cNvPr id="26" name="Rectangle 25"/>
          <p:cNvSpPr/>
          <p:nvPr/>
        </p:nvSpPr>
        <p:spPr>
          <a:xfrm>
            <a:off x="746554" y="3706565"/>
            <a:ext cx="3561086" cy="523220"/>
          </a:xfrm>
          <a:prstGeom prst="rect">
            <a:avLst/>
          </a:prstGeom>
        </p:spPr>
        <p:txBody>
          <a:bodyPr wrap="square">
            <a:spAutoFit/>
          </a:bodyPr>
          <a:lstStyle/>
          <a:p>
            <a:r>
              <a:rPr lang="en-GB" sz="1300" b="1" dirty="0">
                <a:solidFill>
                  <a:srgbClr val="744283"/>
                </a:solidFill>
              </a:rPr>
              <a:t>80% </a:t>
            </a:r>
            <a:r>
              <a:rPr lang="en-GB" sz="1300" dirty="0" smtClean="0">
                <a:solidFill>
                  <a:srgbClr val="000000"/>
                </a:solidFill>
                <a:latin typeface="Arial" panose="020B0604020202020204" pitchFamily="34" charset="0"/>
              </a:rPr>
              <a:t>have </a:t>
            </a:r>
            <a:r>
              <a:rPr lang="en-GB" sz="1300" dirty="0">
                <a:solidFill>
                  <a:srgbClr val="000000"/>
                </a:solidFill>
                <a:latin typeface="Arial" panose="020B0604020202020204" pitchFamily="34" charset="0"/>
              </a:rPr>
              <a:t>a </a:t>
            </a:r>
            <a:r>
              <a:rPr lang="en-GB" sz="1300" b="1" dirty="0">
                <a:solidFill>
                  <a:srgbClr val="744283"/>
                </a:solidFill>
              </a:rPr>
              <a:t>sense of belonging </a:t>
            </a:r>
            <a:endParaRPr lang="en-GB" sz="1300" b="1" dirty="0" smtClean="0">
              <a:solidFill>
                <a:srgbClr val="744283"/>
              </a:solidFill>
            </a:endParaRPr>
          </a:p>
          <a:p>
            <a:r>
              <a:rPr lang="en-GB" sz="1300" dirty="0" smtClean="0">
                <a:solidFill>
                  <a:srgbClr val="000000"/>
                </a:solidFill>
                <a:latin typeface="Arial" panose="020B0604020202020204" pitchFamily="34" charset="0"/>
              </a:rPr>
              <a:t>to </a:t>
            </a:r>
            <a:r>
              <a:rPr lang="en-GB" sz="1300" dirty="0">
                <a:solidFill>
                  <a:srgbClr val="000000"/>
                </a:solidFill>
                <a:latin typeface="Arial" panose="020B0604020202020204" pitchFamily="34" charset="0"/>
              </a:rPr>
              <a:t>their neighbourhood, estate or village</a:t>
            </a:r>
            <a:r>
              <a:rPr lang="en-GB" sz="1400" dirty="0">
                <a:solidFill>
                  <a:srgbClr val="000000"/>
                </a:solidFill>
                <a:latin typeface="Arial" panose="020B0604020202020204" pitchFamily="34" charset="0"/>
              </a:rPr>
              <a:t>. </a:t>
            </a: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8954" y="3165096"/>
            <a:ext cx="930208" cy="930208"/>
          </a:xfrm>
          <a:prstGeom prst="rect">
            <a:avLst/>
          </a:prstGeom>
        </p:spPr>
      </p:pic>
      <p:sp>
        <p:nvSpPr>
          <p:cNvPr id="28" name="Content Placeholder 2"/>
          <p:cNvSpPr txBox="1">
            <a:spLocks/>
          </p:cNvSpPr>
          <p:nvPr/>
        </p:nvSpPr>
        <p:spPr>
          <a:xfrm>
            <a:off x="4970147" y="3532294"/>
            <a:ext cx="918781" cy="2842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1300" dirty="0" smtClean="0"/>
              <a:t>However:</a:t>
            </a:r>
          </a:p>
          <a:p>
            <a:pPr marL="0" indent="0">
              <a:buFont typeface="Arial" panose="020B0604020202020204" pitchFamily="34" charset="0"/>
              <a:buNone/>
            </a:pPr>
            <a:endParaRPr lang="en-GB" sz="1300" dirty="0">
              <a:solidFill>
                <a:srgbClr val="E95457"/>
              </a:solidFill>
            </a:endParaRPr>
          </a:p>
        </p:txBody>
      </p:sp>
      <p:sp>
        <p:nvSpPr>
          <p:cNvPr id="29" name="Notched Right Arrow 28"/>
          <p:cNvSpPr/>
          <p:nvPr/>
        </p:nvSpPr>
        <p:spPr>
          <a:xfrm>
            <a:off x="5107060" y="3301319"/>
            <a:ext cx="575627" cy="306717"/>
          </a:xfrm>
          <a:prstGeom prst="notchedRightArrow">
            <a:avLst/>
          </a:prstGeom>
          <a:solidFill>
            <a:srgbClr val="734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5623747" y="4483187"/>
            <a:ext cx="2653595" cy="492443"/>
          </a:xfrm>
          <a:prstGeom prst="rect">
            <a:avLst/>
          </a:prstGeom>
        </p:spPr>
        <p:txBody>
          <a:bodyPr wrap="square">
            <a:spAutoFit/>
          </a:bodyPr>
          <a:lstStyle/>
          <a:p>
            <a:r>
              <a:rPr lang="en-GB" sz="1300" dirty="0" smtClean="0">
                <a:solidFill>
                  <a:srgbClr val="000000"/>
                </a:solidFill>
              </a:rPr>
              <a:t>The 2014/15 WAY survey of </a:t>
            </a:r>
            <a:r>
              <a:rPr lang="en-GB" sz="1300" b="1" dirty="0" smtClean="0">
                <a:solidFill>
                  <a:srgbClr val="734283"/>
                </a:solidFill>
              </a:rPr>
              <a:t>15 year olds in MK </a:t>
            </a:r>
            <a:r>
              <a:rPr lang="en-GB" sz="1300" dirty="0" smtClean="0">
                <a:solidFill>
                  <a:srgbClr val="000000"/>
                </a:solidFill>
              </a:rPr>
              <a:t>found:</a:t>
            </a:r>
            <a:endParaRPr lang="en-GB" sz="1300" dirty="0"/>
          </a:p>
        </p:txBody>
      </p:sp>
      <p:sp>
        <p:nvSpPr>
          <p:cNvPr id="31" name="Rectangle 30"/>
          <p:cNvSpPr/>
          <p:nvPr/>
        </p:nvSpPr>
        <p:spPr>
          <a:xfrm>
            <a:off x="5623747" y="4952547"/>
            <a:ext cx="3244195" cy="461665"/>
          </a:xfrm>
          <a:prstGeom prst="rect">
            <a:avLst/>
          </a:prstGeom>
        </p:spPr>
        <p:txBody>
          <a:bodyPr wrap="square">
            <a:spAutoFit/>
          </a:bodyPr>
          <a:lstStyle/>
          <a:p>
            <a:r>
              <a:rPr lang="en-GB" sz="1200" dirty="0" smtClean="0">
                <a:solidFill>
                  <a:srgbClr val="000000"/>
                </a:solidFill>
              </a:rPr>
              <a:t>59% reported being </a:t>
            </a:r>
            <a:r>
              <a:rPr lang="en-GB" sz="1200" dirty="0" smtClean="0">
                <a:solidFill>
                  <a:srgbClr val="734283"/>
                </a:solidFill>
              </a:rPr>
              <a:t>bullied</a:t>
            </a:r>
            <a:r>
              <a:rPr lang="en-GB" sz="1200" dirty="0" smtClean="0">
                <a:solidFill>
                  <a:srgbClr val="000000"/>
                </a:solidFill>
              </a:rPr>
              <a:t>, above the national average of 55%,</a:t>
            </a:r>
            <a:endParaRPr lang="en-GB" sz="1200" dirty="0"/>
          </a:p>
        </p:txBody>
      </p:sp>
      <p:sp>
        <p:nvSpPr>
          <p:cNvPr id="32" name="Rectangle 31"/>
          <p:cNvSpPr/>
          <p:nvPr/>
        </p:nvSpPr>
        <p:spPr>
          <a:xfrm>
            <a:off x="5641869" y="5404559"/>
            <a:ext cx="2444818" cy="461665"/>
          </a:xfrm>
          <a:prstGeom prst="rect">
            <a:avLst/>
          </a:prstGeom>
        </p:spPr>
        <p:txBody>
          <a:bodyPr wrap="square">
            <a:spAutoFit/>
          </a:bodyPr>
          <a:lstStyle/>
          <a:p>
            <a:r>
              <a:rPr lang="en-GB" sz="1200" dirty="0" smtClean="0">
                <a:solidFill>
                  <a:srgbClr val="000000"/>
                </a:solidFill>
              </a:rPr>
              <a:t>Self-reported </a:t>
            </a:r>
            <a:r>
              <a:rPr lang="en-GB" sz="1200" dirty="0" smtClean="0">
                <a:solidFill>
                  <a:srgbClr val="734283"/>
                </a:solidFill>
              </a:rPr>
              <a:t>wellbeing</a:t>
            </a:r>
            <a:r>
              <a:rPr lang="en-GB" sz="1200" dirty="0" smtClean="0">
                <a:solidFill>
                  <a:srgbClr val="000000"/>
                </a:solidFill>
              </a:rPr>
              <a:t> was lower than nationally,</a:t>
            </a:r>
            <a:endParaRPr lang="en-GB" sz="1200" dirty="0"/>
          </a:p>
        </p:txBody>
      </p:sp>
      <p:sp>
        <p:nvSpPr>
          <p:cNvPr id="33" name="Rectangle 32"/>
          <p:cNvSpPr/>
          <p:nvPr/>
        </p:nvSpPr>
        <p:spPr>
          <a:xfrm>
            <a:off x="5634695" y="5865315"/>
            <a:ext cx="2969121" cy="461665"/>
          </a:xfrm>
          <a:prstGeom prst="rect">
            <a:avLst/>
          </a:prstGeom>
        </p:spPr>
        <p:txBody>
          <a:bodyPr wrap="square">
            <a:spAutoFit/>
          </a:bodyPr>
          <a:lstStyle/>
          <a:p>
            <a:r>
              <a:rPr lang="en-GB" sz="1200" dirty="0" smtClean="0">
                <a:solidFill>
                  <a:srgbClr val="000000"/>
                </a:solidFill>
              </a:rPr>
              <a:t>60% reported positive </a:t>
            </a:r>
            <a:r>
              <a:rPr lang="en-GB" sz="1200" dirty="0" smtClean="0">
                <a:solidFill>
                  <a:srgbClr val="734283"/>
                </a:solidFill>
              </a:rPr>
              <a:t>satisfaction</a:t>
            </a:r>
            <a:r>
              <a:rPr lang="en-GB" sz="1200" dirty="0" smtClean="0">
                <a:solidFill>
                  <a:srgbClr val="000000"/>
                </a:solidFill>
              </a:rPr>
              <a:t> with life, compared to 64% nationally.</a:t>
            </a:r>
            <a:endParaRPr lang="en-GB" sz="1200" dirty="0"/>
          </a:p>
        </p:txBody>
      </p:sp>
      <p:sp>
        <p:nvSpPr>
          <p:cNvPr id="37" name="Rectangle 36"/>
          <p:cNvSpPr/>
          <p:nvPr/>
        </p:nvSpPr>
        <p:spPr>
          <a:xfrm>
            <a:off x="2878606" y="5617803"/>
            <a:ext cx="2751479" cy="692497"/>
          </a:xfrm>
          <a:prstGeom prst="rect">
            <a:avLst/>
          </a:prstGeom>
        </p:spPr>
        <p:txBody>
          <a:bodyPr wrap="square">
            <a:spAutoFit/>
          </a:bodyPr>
          <a:lstStyle/>
          <a:p>
            <a:r>
              <a:rPr lang="en-GB" sz="1300" dirty="0" smtClean="0">
                <a:solidFill>
                  <a:srgbClr val="734283"/>
                </a:solidFill>
              </a:rPr>
              <a:t>Anxiety is the most common reason for referring MK children and young people to CAMHs.</a:t>
            </a:r>
            <a:endParaRPr lang="en-GB" sz="1300" dirty="0">
              <a:solidFill>
                <a:srgbClr val="734283"/>
              </a:solidFill>
            </a:endParaRPr>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39301" y="5287925"/>
            <a:ext cx="490629" cy="490629"/>
          </a:xfrm>
          <a:prstGeom prst="rect">
            <a:avLst/>
          </a:prstGeom>
        </p:spPr>
      </p:pic>
      <p:grpSp>
        <p:nvGrpSpPr>
          <p:cNvPr id="10" name="Group 9"/>
          <p:cNvGrpSpPr/>
          <p:nvPr/>
        </p:nvGrpSpPr>
        <p:grpSpPr>
          <a:xfrm>
            <a:off x="639787" y="4481841"/>
            <a:ext cx="1968672" cy="1813176"/>
            <a:chOff x="604727" y="4399062"/>
            <a:chExt cx="1968672" cy="1813176"/>
          </a:xfrm>
        </p:grpSpPr>
        <p:pic>
          <p:nvPicPr>
            <p:cNvPr id="3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4727" y="4399062"/>
              <a:ext cx="1968672" cy="1813176"/>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00" y="5931695"/>
              <a:ext cx="142875" cy="228600"/>
            </a:xfrm>
            <a:prstGeom prst="rect">
              <a:avLst/>
            </a:prstGeom>
            <a:solidFill>
              <a:srgbClr val="00AEC5"/>
            </a:solidFill>
          </p:spPr>
          <p:txBody>
            <a:bodyPr wrap="square" lIns="0" tIns="0" rIns="0" bIns="0" rtlCol="0">
              <a:spAutoFit/>
            </a:bodyPr>
            <a:lstStyle/>
            <a:p>
              <a:endParaRPr lang="en-GB" dirty="0"/>
            </a:p>
          </p:txBody>
        </p:sp>
      </p:grpSp>
      <p:grpSp>
        <p:nvGrpSpPr>
          <p:cNvPr id="11" name="Group 10"/>
          <p:cNvGrpSpPr/>
          <p:nvPr/>
        </p:nvGrpSpPr>
        <p:grpSpPr>
          <a:xfrm>
            <a:off x="2980852" y="4481841"/>
            <a:ext cx="2349745" cy="1089804"/>
            <a:chOff x="2829488" y="4451191"/>
            <a:chExt cx="2349745" cy="1089804"/>
          </a:xfrm>
        </p:grpSpPr>
        <p:pic>
          <p:nvPicPr>
            <p:cNvPr id="35" name="Picture 34"/>
            <p:cNvPicPr>
              <a:picLocks noChangeAspect="1"/>
            </p:cNvPicPr>
            <p:nvPr/>
          </p:nvPicPr>
          <p:blipFill rotWithShape="1">
            <a:blip r:embed="rId10"/>
            <a:srcRect l="2991" t="9426" r="4410" b="14664"/>
            <a:stretch/>
          </p:blipFill>
          <p:spPr>
            <a:xfrm>
              <a:off x="2829488" y="4451191"/>
              <a:ext cx="2349745" cy="1089804"/>
            </a:xfrm>
            <a:prstGeom prst="roundRect">
              <a:avLst/>
            </a:prstGeom>
          </p:spPr>
        </p:pic>
        <p:sp>
          <p:nvSpPr>
            <p:cNvPr id="38" name="TextBox 37"/>
            <p:cNvSpPr txBox="1"/>
            <p:nvPr/>
          </p:nvSpPr>
          <p:spPr>
            <a:xfrm>
              <a:off x="4189845" y="5305650"/>
              <a:ext cx="142875" cy="228600"/>
            </a:xfrm>
            <a:prstGeom prst="rect">
              <a:avLst/>
            </a:prstGeom>
            <a:solidFill>
              <a:srgbClr val="00AEC5"/>
            </a:solidFill>
          </p:spPr>
          <p:txBody>
            <a:bodyPr wrap="square" lIns="0" tIns="0" rIns="0" bIns="0" rtlCol="0">
              <a:spAutoFit/>
            </a:bodyPr>
            <a:lstStyle/>
            <a:p>
              <a:endParaRPr lang="en-GB" dirty="0"/>
            </a:p>
          </p:txBody>
        </p:sp>
      </p:grpSp>
    </p:spTree>
    <p:extLst>
      <p:ext uri="{BB962C8B-B14F-4D97-AF65-F5344CB8AC3E}">
        <p14:creationId xmlns:p14="http://schemas.microsoft.com/office/powerpoint/2010/main" val="135273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3"/>
          <p:cNvPicPr>
            <a:picLocks noChangeAspect="1"/>
          </p:cNvPicPr>
          <p:nvPr/>
        </p:nvPicPr>
        <p:blipFill rotWithShape="1">
          <a:blip r:embed="rId3"/>
          <a:srcRect t="10756"/>
          <a:stretch/>
        </p:blipFill>
        <p:spPr>
          <a:xfrm>
            <a:off x="4638112" y="2079666"/>
            <a:ext cx="4140624" cy="3849207"/>
          </a:xfrm>
          <a:prstGeom prst="rect">
            <a:avLst/>
          </a:prstGeom>
        </p:spPr>
      </p:pic>
      <p:sp>
        <p:nvSpPr>
          <p:cNvPr id="4" name="Rounded Rectangle 3"/>
          <p:cNvSpPr/>
          <p:nvPr/>
        </p:nvSpPr>
        <p:spPr>
          <a:xfrm>
            <a:off x="207817" y="191193"/>
            <a:ext cx="8736677" cy="6503321"/>
          </a:xfrm>
          <a:prstGeom prst="roundRect">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p:cNvSpPr>
            <a:spLocks noGrp="1"/>
          </p:cNvSpPr>
          <p:nvPr>
            <p:ph idx="1"/>
          </p:nvPr>
        </p:nvSpPr>
        <p:spPr>
          <a:xfrm>
            <a:off x="135547" y="441430"/>
            <a:ext cx="7843819" cy="608678"/>
          </a:xfrm>
        </p:spPr>
        <p:txBody>
          <a:bodyPr>
            <a:normAutofit/>
          </a:bodyPr>
          <a:lstStyle/>
          <a:p>
            <a:pPr marL="0" indent="0" algn="ctr">
              <a:buNone/>
            </a:pPr>
            <a:r>
              <a:rPr lang="en-GB" dirty="0" smtClean="0">
                <a:solidFill>
                  <a:schemeClr val="accent2">
                    <a:lumMod val="75000"/>
                  </a:schemeClr>
                </a:solidFill>
              </a:rPr>
              <a:t>Health outcomes in MK: Life expectancy</a:t>
            </a:r>
            <a:endParaRPr lang="en-GB" sz="1400" dirty="0" smtClean="0"/>
          </a:p>
        </p:txBody>
      </p:sp>
      <p:sp>
        <p:nvSpPr>
          <p:cNvPr id="10" name="Content Placeholder 2"/>
          <p:cNvSpPr txBox="1">
            <a:spLocks/>
          </p:cNvSpPr>
          <p:nvPr/>
        </p:nvSpPr>
        <p:spPr>
          <a:xfrm>
            <a:off x="1578187" y="1272190"/>
            <a:ext cx="2993687" cy="10170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500" dirty="0" smtClean="0"/>
              <a:t>A baby </a:t>
            </a:r>
            <a:r>
              <a:rPr lang="en-GB" sz="1500" b="1" dirty="0" smtClean="0">
                <a:solidFill>
                  <a:schemeClr val="accent2">
                    <a:lumMod val="75000"/>
                  </a:schemeClr>
                </a:solidFill>
              </a:rPr>
              <a:t>boy</a:t>
            </a:r>
            <a:r>
              <a:rPr lang="en-GB" sz="1500" dirty="0" smtClean="0"/>
              <a:t> born in MK today can expect to live for </a:t>
            </a:r>
            <a:r>
              <a:rPr lang="en-GB" sz="1500" b="1" dirty="0">
                <a:solidFill>
                  <a:schemeClr val="accent2">
                    <a:lumMod val="75000"/>
                  </a:schemeClr>
                </a:solidFill>
              </a:rPr>
              <a:t>79.1</a:t>
            </a:r>
            <a:r>
              <a:rPr lang="en-GB" sz="1500" dirty="0" smtClean="0"/>
              <a:t> years and a baby girl for </a:t>
            </a:r>
            <a:r>
              <a:rPr lang="en-GB" sz="1500" b="1" dirty="0">
                <a:solidFill>
                  <a:schemeClr val="accent2">
                    <a:lumMod val="75000"/>
                  </a:schemeClr>
                </a:solidFill>
              </a:rPr>
              <a:t>8</a:t>
            </a:r>
            <a:r>
              <a:rPr lang="en-GB" sz="1500" b="1" dirty="0" smtClean="0">
                <a:solidFill>
                  <a:schemeClr val="accent2">
                    <a:lumMod val="75000"/>
                  </a:schemeClr>
                </a:solidFill>
              </a:rPr>
              <a:t>3.1</a:t>
            </a:r>
            <a:r>
              <a:rPr lang="en-GB" sz="1500" dirty="0" smtClean="0"/>
              <a:t> years</a:t>
            </a:r>
            <a:endParaRPr lang="en-GB" dirty="0">
              <a:solidFill>
                <a:srgbClr val="E95457"/>
              </a:solidFill>
            </a:endParaRPr>
          </a:p>
        </p:txBody>
      </p:sp>
      <p:sp>
        <p:nvSpPr>
          <p:cNvPr id="14" name="Content Placeholder 2"/>
          <p:cNvSpPr txBox="1">
            <a:spLocks/>
          </p:cNvSpPr>
          <p:nvPr/>
        </p:nvSpPr>
        <p:spPr>
          <a:xfrm>
            <a:off x="547062" y="4512634"/>
            <a:ext cx="2979457" cy="12831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500" dirty="0" smtClean="0"/>
              <a:t>The life expectancy gap is mainly due to higher deaths from circulatory diseases, cancer and respiratory diseases in more deprived areas. </a:t>
            </a:r>
            <a:endParaRPr lang="en-GB" dirty="0">
              <a:solidFill>
                <a:srgbClr val="E95457"/>
              </a:solidFill>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535" y="1213147"/>
            <a:ext cx="981652" cy="981652"/>
          </a:xfrm>
          <a:prstGeom prst="rect">
            <a:avLst/>
          </a:prstGeom>
        </p:spPr>
      </p:pic>
      <p:sp>
        <p:nvSpPr>
          <p:cNvPr id="23" name="Notched Right Arrow 22"/>
          <p:cNvSpPr/>
          <p:nvPr/>
        </p:nvSpPr>
        <p:spPr>
          <a:xfrm>
            <a:off x="3592757" y="4800249"/>
            <a:ext cx="1022823" cy="496707"/>
          </a:xfrm>
          <a:prstGeom prst="notched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ontent Placeholder 2"/>
          <p:cNvSpPr txBox="1">
            <a:spLocks/>
          </p:cNvSpPr>
          <p:nvPr/>
        </p:nvSpPr>
        <p:spPr>
          <a:xfrm>
            <a:off x="5080882" y="1733093"/>
            <a:ext cx="3474719" cy="346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900" b="1" dirty="0" smtClean="0"/>
              <a:t>Breakdown of the life expectancy gap in MK between most and least deprived deciles by broad cause of death, 2015-17</a:t>
            </a:r>
            <a:endParaRPr lang="en-GB" sz="900" b="1" dirty="0"/>
          </a:p>
          <a:p>
            <a:pPr marL="0" indent="0">
              <a:buFont typeface="Arial" panose="020B0604020202020204" pitchFamily="34" charset="0"/>
              <a:buNone/>
            </a:pPr>
            <a:endParaRPr lang="en-GB" dirty="0">
              <a:solidFill>
                <a:srgbClr val="E95457"/>
              </a:solidFill>
            </a:endParaRPr>
          </a:p>
        </p:txBody>
      </p:sp>
      <p:sp>
        <p:nvSpPr>
          <p:cNvPr id="17" name="Content Placeholder 2"/>
          <p:cNvSpPr txBox="1">
            <a:spLocks/>
          </p:cNvSpPr>
          <p:nvPr/>
        </p:nvSpPr>
        <p:spPr>
          <a:xfrm>
            <a:off x="1593972" y="2618257"/>
            <a:ext cx="2878382" cy="17778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500" dirty="0" smtClean="0"/>
              <a:t>Babies born in the most affluent parts of MK will live around </a:t>
            </a:r>
            <a:r>
              <a:rPr lang="en-GB" sz="1500" b="1" dirty="0" smtClean="0">
                <a:solidFill>
                  <a:schemeClr val="accent2">
                    <a:lumMod val="75000"/>
                  </a:schemeClr>
                </a:solidFill>
              </a:rPr>
              <a:t>7.5 years longer </a:t>
            </a:r>
            <a:r>
              <a:rPr lang="en-GB" sz="1500" dirty="0" smtClean="0"/>
              <a:t>than those born in the most deprived areas. This gap has widened over the last five years for women.</a:t>
            </a:r>
            <a:endParaRPr lang="en-GB" dirty="0">
              <a:solidFill>
                <a:srgbClr val="E95457"/>
              </a:solidFill>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551" y="2898304"/>
            <a:ext cx="715619" cy="715619"/>
          </a:xfrm>
          <a:prstGeom prst="rect">
            <a:avLst/>
          </a:prstGeom>
        </p:spPr>
      </p:pic>
    </p:spTree>
    <p:extLst>
      <p:ext uri="{BB962C8B-B14F-4D97-AF65-F5344CB8AC3E}">
        <p14:creationId xmlns:p14="http://schemas.microsoft.com/office/powerpoint/2010/main" val="867687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07817" y="191193"/>
            <a:ext cx="8736677" cy="6503321"/>
          </a:xfrm>
          <a:prstGeom prst="roundRect">
            <a:avLst/>
          </a:prstGeom>
          <a:no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p:cNvSpPr>
            <a:spLocks noGrp="1"/>
          </p:cNvSpPr>
          <p:nvPr>
            <p:ph idx="1"/>
          </p:nvPr>
        </p:nvSpPr>
        <p:spPr>
          <a:xfrm>
            <a:off x="928597" y="456890"/>
            <a:ext cx="7243156" cy="522054"/>
          </a:xfrm>
        </p:spPr>
        <p:txBody>
          <a:bodyPr>
            <a:normAutofit/>
          </a:bodyPr>
          <a:lstStyle/>
          <a:p>
            <a:pPr marL="0" indent="0">
              <a:buNone/>
            </a:pPr>
            <a:r>
              <a:rPr lang="en-GB" dirty="0" smtClean="0">
                <a:solidFill>
                  <a:schemeClr val="accent2">
                    <a:lumMod val="75000"/>
                  </a:schemeClr>
                </a:solidFill>
              </a:rPr>
              <a:t>Health outcomes in MK: Mortality</a:t>
            </a:r>
          </a:p>
          <a:p>
            <a:pPr marL="0" indent="0">
              <a:buNone/>
            </a:pPr>
            <a:endParaRPr lang="en-GB" sz="1400" dirty="0" smtClean="0"/>
          </a:p>
        </p:txBody>
      </p:sp>
      <p:sp>
        <p:nvSpPr>
          <p:cNvPr id="7" name="Rectangle 6"/>
          <p:cNvSpPr/>
          <p:nvPr/>
        </p:nvSpPr>
        <p:spPr>
          <a:xfrm>
            <a:off x="2596862" y="1261373"/>
            <a:ext cx="4741678" cy="553998"/>
          </a:xfrm>
          <a:prstGeom prst="rect">
            <a:avLst/>
          </a:prstGeom>
        </p:spPr>
        <p:txBody>
          <a:bodyPr wrap="square">
            <a:spAutoFit/>
          </a:bodyPr>
          <a:lstStyle/>
          <a:p>
            <a:pPr defTabSz="914400">
              <a:spcBef>
                <a:spcPts val="1000"/>
              </a:spcBef>
            </a:pPr>
            <a:r>
              <a:rPr lang="en-US" sz="1500" b="1" dirty="0" smtClean="0">
                <a:solidFill>
                  <a:schemeClr val="accent2">
                    <a:lumMod val="75000"/>
                  </a:schemeClr>
                </a:solidFill>
              </a:rPr>
              <a:t>Deaths under the age of 75 in MK are </a:t>
            </a:r>
            <a:r>
              <a:rPr lang="en-US" sz="1500" b="1" dirty="0">
                <a:solidFill>
                  <a:schemeClr val="accent2">
                    <a:lumMod val="75000"/>
                  </a:schemeClr>
                </a:solidFill>
              </a:rPr>
              <a:t>significantly </a:t>
            </a:r>
            <a:r>
              <a:rPr lang="en-US" sz="1500" b="1" dirty="0" smtClean="0">
                <a:solidFill>
                  <a:schemeClr val="accent2">
                    <a:lumMod val="75000"/>
                  </a:schemeClr>
                </a:solidFill>
              </a:rPr>
              <a:t>higher </a:t>
            </a:r>
            <a:r>
              <a:rPr lang="en-US" sz="1500" b="1" dirty="0">
                <a:solidFill>
                  <a:schemeClr val="accent2">
                    <a:lumMod val="75000"/>
                  </a:schemeClr>
                </a:solidFill>
              </a:rPr>
              <a:t>than in similar local authorities. </a:t>
            </a:r>
            <a:endParaRPr lang="en-GB" sz="1500" b="1" dirty="0">
              <a:solidFill>
                <a:schemeClr val="accent2">
                  <a:lumMod val="75000"/>
                </a:schemeClr>
              </a:solidFill>
            </a:endParaRPr>
          </a:p>
        </p:txBody>
      </p:sp>
      <p:sp>
        <p:nvSpPr>
          <p:cNvPr id="8" name="Rectangle 7"/>
          <p:cNvSpPr/>
          <p:nvPr/>
        </p:nvSpPr>
        <p:spPr>
          <a:xfrm>
            <a:off x="2391510" y="2359408"/>
            <a:ext cx="1232452" cy="1246495"/>
          </a:xfrm>
          <a:prstGeom prst="rect">
            <a:avLst/>
          </a:prstGeom>
        </p:spPr>
        <p:txBody>
          <a:bodyPr wrap="square">
            <a:spAutoFit/>
          </a:bodyPr>
          <a:lstStyle/>
          <a:p>
            <a:pPr defTabSz="914400">
              <a:spcBef>
                <a:spcPts val="1000"/>
              </a:spcBef>
            </a:pPr>
            <a:r>
              <a:rPr lang="en-US" sz="1500" dirty="0"/>
              <a:t>P</a:t>
            </a:r>
            <a:r>
              <a:rPr lang="en-US" sz="1500" dirty="0" smtClean="0"/>
              <a:t>remature </a:t>
            </a:r>
            <a:r>
              <a:rPr lang="en-US" sz="1500" dirty="0"/>
              <a:t>mortality from stroke and cancer are </a:t>
            </a:r>
            <a:r>
              <a:rPr lang="en-US" sz="1500" dirty="0" smtClean="0"/>
              <a:t>high. </a:t>
            </a:r>
            <a:endParaRPr lang="en-GB" sz="1500"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657" y="1174899"/>
            <a:ext cx="795396" cy="795396"/>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7268" y="2312172"/>
            <a:ext cx="644174" cy="644174"/>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1063" y="3023783"/>
            <a:ext cx="676584" cy="676584"/>
          </a:xfrm>
          <a:prstGeom prst="rect">
            <a:avLst/>
          </a:prstGeom>
        </p:spPr>
      </p:pic>
      <p:sp>
        <p:nvSpPr>
          <p:cNvPr id="17" name="Rectangle 16"/>
          <p:cNvSpPr/>
          <p:nvPr/>
        </p:nvSpPr>
        <p:spPr>
          <a:xfrm>
            <a:off x="4525136" y="2382762"/>
            <a:ext cx="2996798" cy="1246495"/>
          </a:xfrm>
          <a:prstGeom prst="rect">
            <a:avLst/>
          </a:prstGeom>
        </p:spPr>
        <p:txBody>
          <a:bodyPr wrap="square">
            <a:spAutoFit/>
          </a:bodyPr>
          <a:lstStyle/>
          <a:p>
            <a:pPr defTabSz="914400">
              <a:spcBef>
                <a:spcPts val="1000"/>
              </a:spcBef>
            </a:pPr>
            <a:r>
              <a:rPr lang="en-US" sz="1500" dirty="0" smtClean="0"/>
              <a:t>Colorectal </a:t>
            </a:r>
            <a:r>
              <a:rPr lang="en-US" sz="1500" dirty="0"/>
              <a:t>cancer </a:t>
            </a:r>
            <a:r>
              <a:rPr lang="en-US" sz="1500" dirty="0" smtClean="0"/>
              <a:t>premature mortality is particularly high and is rising in MK, </a:t>
            </a:r>
            <a:r>
              <a:rPr lang="en-US" sz="1500" dirty="0"/>
              <a:t>compared to a </a:t>
            </a:r>
            <a:r>
              <a:rPr lang="en-US" sz="1500" dirty="0" smtClean="0"/>
              <a:t>declining </a:t>
            </a:r>
            <a:r>
              <a:rPr lang="en-US" sz="1500" dirty="0"/>
              <a:t>trend </a:t>
            </a:r>
            <a:r>
              <a:rPr lang="en-US" sz="1500" dirty="0" smtClean="0"/>
              <a:t>nationally </a:t>
            </a:r>
            <a:r>
              <a:rPr lang="en-US" sz="1500" dirty="0"/>
              <a:t>and in </a:t>
            </a:r>
            <a:r>
              <a:rPr lang="en-US" sz="1500" dirty="0" smtClean="0"/>
              <a:t>similar areas. </a:t>
            </a:r>
            <a:endParaRPr lang="en-GB" sz="1500" dirty="0"/>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3824" y="2382762"/>
            <a:ext cx="1122540" cy="1122540"/>
          </a:xfrm>
          <a:prstGeom prst="rect">
            <a:avLst/>
          </a:prstGeom>
        </p:spPr>
      </p:pic>
      <p:pic>
        <p:nvPicPr>
          <p:cNvPr id="21" name="Picture 20"/>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657825" y="2837751"/>
            <a:ext cx="661225" cy="661225"/>
          </a:xfrm>
          <a:prstGeom prst="rect">
            <a:avLst/>
          </a:prstGeom>
        </p:spPr>
      </p:pic>
      <p:sp>
        <p:nvSpPr>
          <p:cNvPr id="22" name="Rectangle 21"/>
          <p:cNvSpPr/>
          <p:nvPr/>
        </p:nvSpPr>
        <p:spPr>
          <a:xfrm>
            <a:off x="1215633" y="3995016"/>
            <a:ext cx="4795805" cy="1015663"/>
          </a:xfrm>
          <a:prstGeom prst="rect">
            <a:avLst/>
          </a:prstGeom>
        </p:spPr>
        <p:txBody>
          <a:bodyPr wrap="square">
            <a:spAutoFit/>
          </a:bodyPr>
          <a:lstStyle/>
          <a:p>
            <a:pPr>
              <a:spcAft>
                <a:spcPts val="800"/>
              </a:spcAft>
            </a:pPr>
            <a:r>
              <a:rPr lang="en-GB" sz="1500" dirty="0" smtClean="0">
                <a:solidFill>
                  <a:schemeClr val="accent2">
                    <a:lumMod val="75000"/>
                  </a:schemeClr>
                </a:solidFill>
              </a:rPr>
              <a:t>The </a:t>
            </a:r>
            <a:r>
              <a:rPr lang="en-GB" sz="1500" dirty="0">
                <a:solidFill>
                  <a:schemeClr val="accent2">
                    <a:lumMod val="75000"/>
                  </a:schemeClr>
                </a:solidFill>
              </a:rPr>
              <a:t>MK mortality rate from </a:t>
            </a:r>
            <a:r>
              <a:rPr lang="en-GB" sz="1500" dirty="0" smtClean="0">
                <a:solidFill>
                  <a:schemeClr val="accent2">
                    <a:lumMod val="75000"/>
                  </a:schemeClr>
                </a:solidFill>
              </a:rPr>
              <a:t>causes </a:t>
            </a:r>
            <a:r>
              <a:rPr lang="en-GB" sz="1500" dirty="0">
                <a:solidFill>
                  <a:schemeClr val="accent2">
                    <a:lumMod val="75000"/>
                  </a:schemeClr>
                </a:solidFill>
              </a:rPr>
              <a:t>considered preventable is declining but </a:t>
            </a:r>
            <a:r>
              <a:rPr lang="en-GB" sz="1500" dirty="0" smtClean="0">
                <a:solidFill>
                  <a:schemeClr val="accent2">
                    <a:lumMod val="75000"/>
                  </a:schemeClr>
                </a:solidFill>
              </a:rPr>
              <a:t>remains </a:t>
            </a:r>
            <a:r>
              <a:rPr lang="en-GB" sz="1500" b="1" dirty="0">
                <a:solidFill>
                  <a:schemeClr val="accent2">
                    <a:lumMod val="75000"/>
                  </a:schemeClr>
                </a:solidFill>
              </a:rPr>
              <a:t>significantly higher </a:t>
            </a:r>
            <a:r>
              <a:rPr lang="en-GB" sz="1500" dirty="0" smtClean="0">
                <a:solidFill>
                  <a:schemeClr val="accent2">
                    <a:lumMod val="75000"/>
                  </a:schemeClr>
                </a:solidFill>
              </a:rPr>
              <a:t>than similar </a:t>
            </a:r>
            <a:r>
              <a:rPr lang="en-GB" sz="1500" dirty="0">
                <a:solidFill>
                  <a:schemeClr val="accent2">
                    <a:lumMod val="75000"/>
                  </a:schemeClr>
                </a:solidFill>
              </a:rPr>
              <a:t>local </a:t>
            </a:r>
            <a:r>
              <a:rPr lang="en-GB" sz="1500" dirty="0" smtClean="0">
                <a:solidFill>
                  <a:schemeClr val="accent2">
                    <a:lumMod val="75000"/>
                  </a:schemeClr>
                </a:solidFill>
              </a:rPr>
              <a:t>authorities. Preventable deaths from </a:t>
            </a:r>
            <a:r>
              <a:rPr lang="en-GB" sz="1500" b="1" dirty="0" smtClean="0">
                <a:solidFill>
                  <a:schemeClr val="accent2">
                    <a:lumMod val="75000"/>
                  </a:schemeClr>
                </a:solidFill>
              </a:rPr>
              <a:t>cancer</a:t>
            </a:r>
            <a:r>
              <a:rPr lang="en-GB" sz="1500" dirty="0" smtClean="0">
                <a:solidFill>
                  <a:schemeClr val="accent2">
                    <a:lumMod val="75000"/>
                  </a:schemeClr>
                </a:solidFill>
              </a:rPr>
              <a:t> are particularly high. </a:t>
            </a:r>
            <a:endParaRPr lang="en-GB" sz="1500" dirty="0">
              <a:solidFill>
                <a:schemeClr val="accent2">
                  <a:lumMod val="75000"/>
                </a:schemeClr>
              </a:solidFill>
            </a:endParaRPr>
          </a:p>
        </p:txBody>
      </p:sp>
      <p:sp>
        <p:nvSpPr>
          <p:cNvPr id="23" name="Rectangle 22"/>
          <p:cNvSpPr/>
          <p:nvPr/>
        </p:nvSpPr>
        <p:spPr>
          <a:xfrm>
            <a:off x="1887091" y="5460181"/>
            <a:ext cx="6549655" cy="784830"/>
          </a:xfrm>
          <a:prstGeom prst="rect">
            <a:avLst/>
          </a:prstGeom>
        </p:spPr>
        <p:txBody>
          <a:bodyPr wrap="square">
            <a:spAutoFit/>
          </a:bodyPr>
          <a:lstStyle/>
          <a:p>
            <a:pPr>
              <a:spcAft>
                <a:spcPts val="800"/>
              </a:spcAft>
            </a:pPr>
            <a:r>
              <a:rPr lang="en-GB" sz="1500" dirty="0" smtClean="0"/>
              <a:t>Mortality rates from </a:t>
            </a:r>
            <a:r>
              <a:rPr lang="en-GB" sz="1500" b="1" dirty="0" smtClean="0">
                <a:solidFill>
                  <a:schemeClr val="accent2">
                    <a:lumMod val="75000"/>
                  </a:schemeClr>
                </a:solidFill>
              </a:rPr>
              <a:t>lung cancer </a:t>
            </a:r>
            <a:r>
              <a:rPr lang="en-GB" sz="1500" dirty="0" smtClean="0"/>
              <a:t>and </a:t>
            </a:r>
            <a:r>
              <a:rPr lang="en-GB" sz="1500" b="1" dirty="0" smtClean="0">
                <a:solidFill>
                  <a:schemeClr val="accent2">
                    <a:lumMod val="75000"/>
                  </a:schemeClr>
                </a:solidFill>
              </a:rPr>
              <a:t>COPD</a:t>
            </a:r>
            <a:r>
              <a:rPr lang="en-GB" sz="1500" dirty="0" smtClean="0"/>
              <a:t> are significantly higher than in similar areas and more </a:t>
            </a:r>
            <a:r>
              <a:rPr lang="en-GB" sz="1500" b="1" dirty="0" smtClean="0">
                <a:solidFill>
                  <a:schemeClr val="accent2">
                    <a:lumMod val="75000"/>
                  </a:schemeClr>
                </a:solidFill>
              </a:rPr>
              <a:t>years of life are lost </a:t>
            </a:r>
            <a:r>
              <a:rPr lang="en-GB" sz="1500" dirty="0" smtClean="0"/>
              <a:t>to smoking related illnesses. </a:t>
            </a:r>
            <a:r>
              <a:rPr lang="en-GB" sz="1500" b="1" dirty="0" smtClean="0">
                <a:solidFill>
                  <a:schemeClr val="accent2">
                    <a:lumMod val="75000"/>
                  </a:schemeClr>
                </a:solidFill>
              </a:rPr>
              <a:t>Smoking related admissions </a:t>
            </a:r>
            <a:r>
              <a:rPr lang="en-GB" sz="1500" dirty="0" smtClean="0"/>
              <a:t>are also high. </a:t>
            </a:r>
            <a:endParaRPr lang="en-GB" sz="1500" dirty="0"/>
          </a:p>
        </p:txBody>
      </p:sp>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92789" y="3813143"/>
            <a:ext cx="668284" cy="668284"/>
          </a:xfrm>
          <a:prstGeom prst="rect">
            <a:avLst/>
          </a:prstGeom>
        </p:spPr>
      </p:pic>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03062" y="4611642"/>
            <a:ext cx="638573" cy="638573"/>
          </a:xfrm>
          <a:prstGeom prst="rect">
            <a:avLst/>
          </a:prstGeom>
        </p:spPr>
      </p:pic>
      <p:pic>
        <p:nvPicPr>
          <p:cNvPr id="26" name="Picture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75103" y="4497170"/>
            <a:ext cx="601096" cy="601096"/>
          </a:xfrm>
          <a:prstGeom prst="rect">
            <a:avLst/>
          </a:prstGeom>
        </p:spPr>
      </p:pic>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4146" y="5456795"/>
            <a:ext cx="770393" cy="770393"/>
          </a:xfrm>
          <a:prstGeom prst="rect">
            <a:avLst/>
          </a:prstGeom>
        </p:spPr>
      </p:pic>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987936" y="4196648"/>
            <a:ext cx="558232" cy="558232"/>
          </a:xfrm>
          <a:prstGeom prst="rect">
            <a:avLst/>
          </a:prstGeom>
        </p:spPr>
      </p:pic>
    </p:spTree>
    <p:extLst>
      <p:ext uri="{BB962C8B-B14F-4D97-AF65-F5344CB8AC3E}">
        <p14:creationId xmlns:p14="http://schemas.microsoft.com/office/powerpoint/2010/main" val="3562337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ontent Placeholder 2"/>
          <p:cNvSpPr txBox="1">
            <a:spLocks/>
          </p:cNvSpPr>
          <p:nvPr/>
        </p:nvSpPr>
        <p:spPr>
          <a:xfrm>
            <a:off x="756856" y="3961751"/>
            <a:ext cx="5952591" cy="3133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400" b="1" dirty="0" smtClean="0">
                <a:solidFill>
                  <a:srgbClr val="BE5108"/>
                </a:solidFill>
              </a:rPr>
              <a:t>30% of deaths in MK are caused by cancer.</a:t>
            </a:r>
          </a:p>
          <a:p>
            <a:pPr marL="0" indent="0">
              <a:lnSpc>
                <a:spcPct val="100000"/>
              </a:lnSpc>
              <a:buNone/>
            </a:pPr>
            <a:endParaRPr lang="en-GB" sz="1500" dirty="0"/>
          </a:p>
          <a:p>
            <a:pPr marL="0" indent="0">
              <a:buFont typeface="Arial" panose="020B0604020202020204" pitchFamily="34" charset="0"/>
              <a:buNone/>
            </a:pPr>
            <a:endParaRPr lang="en-GB" dirty="0">
              <a:solidFill>
                <a:srgbClr val="E95457"/>
              </a:solidFill>
            </a:endParaRPr>
          </a:p>
        </p:txBody>
      </p:sp>
      <p:sp>
        <p:nvSpPr>
          <p:cNvPr id="6" name="Rounded Rectangle 5"/>
          <p:cNvSpPr/>
          <p:nvPr/>
        </p:nvSpPr>
        <p:spPr>
          <a:xfrm>
            <a:off x="207818" y="182879"/>
            <a:ext cx="8736677" cy="6525491"/>
          </a:xfrm>
          <a:prstGeom prst="roundRect">
            <a:avLst/>
          </a:prstGeom>
          <a:noFill/>
          <a:ln w="50800">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p:cNvSpPr txBox="1">
            <a:spLocks/>
          </p:cNvSpPr>
          <p:nvPr/>
        </p:nvSpPr>
        <p:spPr>
          <a:xfrm>
            <a:off x="700799" y="451044"/>
            <a:ext cx="7996844" cy="484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smtClean="0">
                <a:solidFill>
                  <a:srgbClr val="C55A11"/>
                </a:solidFill>
              </a:rPr>
              <a:t>Smoking, respiratory disease and cancer</a:t>
            </a:r>
            <a:endParaRPr lang="en-GB" dirty="0">
              <a:solidFill>
                <a:srgbClr val="C55A11"/>
              </a:solidFill>
            </a:endParaRPr>
          </a:p>
        </p:txBody>
      </p:sp>
      <p:sp>
        <p:nvSpPr>
          <p:cNvPr id="4" name="Content Placeholder 2"/>
          <p:cNvSpPr txBox="1">
            <a:spLocks/>
          </p:cNvSpPr>
          <p:nvPr/>
        </p:nvSpPr>
        <p:spPr>
          <a:xfrm>
            <a:off x="2683811" y="1038107"/>
            <a:ext cx="1296927" cy="6828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3200" dirty="0" smtClean="0">
                <a:solidFill>
                  <a:schemeClr val="accent2">
                    <a:lumMod val="75000"/>
                  </a:schemeClr>
                </a:solidFill>
                <a:latin typeface="Rockwell Extra Bold" panose="02060903040505020403" pitchFamily="18" charset="0"/>
              </a:rPr>
              <a:t>13%</a:t>
            </a:r>
            <a:endParaRPr lang="en-GB" sz="3200" dirty="0">
              <a:solidFill>
                <a:schemeClr val="accent2">
                  <a:lumMod val="75000"/>
                </a:schemeClr>
              </a:solidFill>
              <a:latin typeface="Rockwell Extra Bold" panose="02060903040505020403" pitchFamily="18" charset="0"/>
            </a:endParaRPr>
          </a:p>
          <a:p>
            <a:pPr marL="0" indent="0">
              <a:buFont typeface="Arial" panose="020B0604020202020204" pitchFamily="34" charset="0"/>
              <a:buNone/>
            </a:pPr>
            <a:endParaRPr lang="en-GB" dirty="0">
              <a:solidFill>
                <a:srgbClr val="E95457"/>
              </a:solidFill>
            </a:endParaRPr>
          </a:p>
        </p:txBody>
      </p:sp>
      <p:sp>
        <p:nvSpPr>
          <p:cNvPr id="10" name="Content Placeholder 2"/>
          <p:cNvSpPr txBox="1">
            <a:spLocks/>
          </p:cNvSpPr>
          <p:nvPr/>
        </p:nvSpPr>
        <p:spPr>
          <a:xfrm>
            <a:off x="2757179" y="1548728"/>
            <a:ext cx="1590935" cy="7318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200" dirty="0"/>
              <a:t>of </a:t>
            </a:r>
            <a:r>
              <a:rPr lang="en-GB" sz="1200" dirty="0" smtClean="0"/>
              <a:t>MK adults </a:t>
            </a:r>
            <a:r>
              <a:rPr lang="en-GB" sz="1200" dirty="0"/>
              <a:t>are current </a:t>
            </a:r>
            <a:r>
              <a:rPr lang="en-GB" sz="1200" dirty="0" smtClean="0"/>
              <a:t>smokers, rising to </a:t>
            </a:r>
            <a:endParaRPr lang="en-GB" sz="1200" dirty="0">
              <a:solidFill>
                <a:srgbClr val="E95457"/>
              </a:solidFill>
            </a:endParaRPr>
          </a:p>
        </p:txBody>
      </p:sp>
      <p:sp>
        <p:nvSpPr>
          <p:cNvPr id="12" name="Content Placeholder 2"/>
          <p:cNvSpPr txBox="1">
            <a:spLocks/>
          </p:cNvSpPr>
          <p:nvPr/>
        </p:nvSpPr>
        <p:spPr>
          <a:xfrm>
            <a:off x="4170146" y="1049200"/>
            <a:ext cx="1326424" cy="6044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3200" dirty="0" smtClean="0">
                <a:solidFill>
                  <a:schemeClr val="accent2">
                    <a:lumMod val="75000"/>
                  </a:schemeClr>
                </a:solidFill>
                <a:latin typeface="Rockwell Extra Bold" panose="02060903040505020403" pitchFamily="18" charset="0"/>
              </a:rPr>
              <a:t>24%</a:t>
            </a:r>
            <a:endParaRPr lang="en-GB" sz="3200" dirty="0">
              <a:solidFill>
                <a:schemeClr val="accent2">
                  <a:lumMod val="75000"/>
                </a:schemeClr>
              </a:solidFill>
              <a:latin typeface="Rockwell Extra Bold" panose="02060903040505020403" pitchFamily="18" charset="0"/>
            </a:endParaRPr>
          </a:p>
          <a:p>
            <a:pPr marL="0" indent="0">
              <a:buFont typeface="Arial" panose="020B0604020202020204" pitchFamily="34" charset="0"/>
              <a:buNone/>
            </a:pPr>
            <a:endParaRPr lang="en-GB" dirty="0">
              <a:solidFill>
                <a:srgbClr val="E95457"/>
              </a:solidFill>
            </a:endParaRPr>
          </a:p>
        </p:txBody>
      </p:sp>
      <p:sp>
        <p:nvSpPr>
          <p:cNvPr id="13" name="Content Placeholder 2"/>
          <p:cNvSpPr txBox="1">
            <a:spLocks/>
          </p:cNvSpPr>
          <p:nvPr/>
        </p:nvSpPr>
        <p:spPr>
          <a:xfrm>
            <a:off x="5250107" y="1190097"/>
            <a:ext cx="2452028" cy="44627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200" dirty="0" smtClean="0"/>
              <a:t>among those in routine and manual occupations, and </a:t>
            </a:r>
            <a:endParaRPr lang="en-GB" sz="1200" dirty="0">
              <a:solidFill>
                <a:srgbClr val="E95457"/>
              </a:solidFill>
            </a:endParaRPr>
          </a:p>
        </p:txBody>
      </p:sp>
      <p:sp>
        <p:nvSpPr>
          <p:cNvPr id="14" name="Content Placeholder 2"/>
          <p:cNvSpPr txBox="1">
            <a:spLocks/>
          </p:cNvSpPr>
          <p:nvPr/>
        </p:nvSpPr>
        <p:spPr>
          <a:xfrm>
            <a:off x="7230757" y="1296983"/>
            <a:ext cx="535812" cy="33790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dirty="0">
              <a:solidFill>
                <a:srgbClr val="E95457"/>
              </a:solidFill>
            </a:endParaRPr>
          </a:p>
        </p:txBody>
      </p:sp>
      <p:sp>
        <p:nvSpPr>
          <p:cNvPr id="15" name="Content Placeholder 2"/>
          <p:cNvSpPr txBox="1">
            <a:spLocks/>
          </p:cNvSpPr>
          <p:nvPr/>
        </p:nvSpPr>
        <p:spPr>
          <a:xfrm>
            <a:off x="4161615" y="1567600"/>
            <a:ext cx="1326424" cy="6828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3200" dirty="0" smtClean="0">
                <a:solidFill>
                  <a:schemeClr val="accent2">
                    <a:lumMod val="75000"/>
                  </a:schemeClr>
                </a:solidFill>
                <a:latin typeface="Rockwell Extra Bold" panose="02060903040505020403" pitchFamily="18" charset="0"/>
              </a:rPr>
              <a:t>43%</a:t>
            </a:r>
            <a:endParaRPr lang="en-GB" sz="3200" dirty="0">
              <a:solidFill>
                <a:schemeClr val="accent2">
                  <a:lumMod val="75000"/>
                </a:schemeClr>
              </a:solidFill>
              <a:latin typeface="Rockwell Extra Bold" panose="02060903040505020403" pitchFamily="18" charset="0"/>
            </a:endParaRPr>
          </a:p>
          <a:p>
            <a:pPr marL="0" indent="0">
              <a:buFont typeface="Arial" panose="020B0604020202020204" pitchFamily="34" charset="0"/>
              <a:buNone/>
            </a:pPr>
            <a:endParaRPr lang="en-GB" dirty="0">
              <a:solidFill>
                <a:srgbClr val="E95457"/>
              </a:solidFill>
            </a:endParaRPr>
          </a:p>
        </p:txBody>
      </p:sp>
      <p:sp>
        <p:nvSpPr>
          <p:cNvPr id="16" name="Content Placeholder 2"/>
          <p:cNvSpPr txBox="1">
            <a:spLocks/>
          </p:cNvSpPr>
          <p:nvPr/>
        </p:nvSpPr>
        <p:spPr>
          <a:xfrm>
            <a:off x="5248452" y="1676727"/>
            <a:ext cx="2452028" cy="42711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200" dirty="0" smtClean="0"/>
              <a:t>among those with a serious mental health condition.</a:t>
            </a:r>
            <a:endParaRPr lang="en-GB" sz="1200" dirty="0">
              <a:solidFill>
                <a:srgbClr val="E95457"/>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645" y="1174789"/>
            <a:ext cx="957732" cy="957732"/>
          </a:xfrm>
          <a:prstGeom prst="rect">
            <a:avLst/>
          </a:prstGeom>
        </p:spPr>
      </p:pic>
      <p:sp>
        <p:nvSpPr>
          <p:cNvPr id="19" name="Content Placeholder 2"/>
          <p:cNvSpPr txBox="1">
            <a:spLocks/>
          </p:cNvSpPr>
          <p:nvPr/>
        </p:nvSpPr>
        <p:spPr>
          <a:xfrm>
            <a:off x="756856" y="4324415"/>
            <a:ext cx="4000646" cy="5563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400" dirty="0" smtClean="0"/>
              <a:t>Participation in cancer screening programmes is lower than it should be:</a:t>
            </a:r>
          </a:p>
          <a:p>
            <a:pPr marL="0" indent="0">
              <a:lnSpc>
                <a:spcPct val="100000"/>
              </a:lnSpc>
              <a:buNone/>
            </a:pPr>
            <a:endParaRPr lang="en-GB" sz="1500" dirty="0"/>
          </a:p>
          <a:p>
            <a:pPr marL="0" indent="0">
              <a:buFont typeface="Arial" panose="020B0604020202020204" pitchFamily="34" charset="0"/>
              <a:buNone/>
            </a:pPr>
            <a:endParaRPr lang="en-GB" dirty="0">
              <a:solidFill>
                <a:srgbClr val="E95457"/>
              </a:solidFill>
            </a:endParaRPr>
          </a:p>
        </p:txBody>
      </p:sp>
      <p:sp>
        <p:nvSpPr>
          <p:cNvPr id="20" name="Content Placeholder 2"/>
          <p:cNvSpPr txBox="1">
            <a:spLocks/>
          </p:cNvSpPr>
          <p:nvPr/>
        </p:nvSpPr>
        <p:spPr>
          <a:xfrm>
            <a:off x="1465474" y="4942250"/>
            <a:ext cx="2571688" cy="5063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200" dirty="0" smtClean="0">
                <a:solidFill>
                  <a:srgbClr val="F29113"/>
                </a:solidFill>
              </a:rPr>
              <a:t>Breast: 76.7% coverage compared to 77% in similar areas</a:t>
            </a:r>
            <a:endParaRPr lang="en-GB" sz="1200" dirty="0">
              <a:solidFill>
                <a:srgbClr val="F29113"/>
              </a:solidFill>
            </a:endParaRPr>
          </a:p>
          <a:p>
            <a:pPr marL="0" indent="0">
              <a:lnSpc>
                <a:spcPct val="120000"/>
              </a:lnSpc>
              <a:buFont typeface="Arial" panose="020B0604020202020204" pitchFamily="34" charset="0"/>
              <a:buNone/>
            </a:pPr>
            <a:endParaRPr lang="en-GB" sz="3200" dirty="0">
              <a:solidFill>
                <a:srgbClr val="E95457"/>
              </a:solidFill>
            </a:endParaRPr>
          </a:p>
        </p:txBody>
      </p:sp>
      <p:sp>
        <p:nvSpPr>
          <p:cNvPr id="21" name="Content Placeholder 2"/>
          <p:cNvSpPr txBox="1">
            <a:spLocks/>
          </p:cNvSpPr>
          <p:nvPr/>
        </p:nvSpPr>
        <p:spPr>
          <a:xfrm>
            <a:off x="1455410" y="5414440"/>
            <a:ext cx="2701022" cy="47317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1400" dirty="0" smtClean="0">
                <a:solidFill>
                  <a:srgbClr val="F29113"/>
                </a:solidFill>
              </a:rPr>
              <a:t>Cervical: 71.2% coverage, compared to 73.6% in similar areas</a:t>
            </a:r>
            <a:endParaRPr lang="en-GB" sz="1400" dirty="0">
              <a:solidFill>
                <a:srgbClr val="F29113"/>
              </a:solidFill>
            </a:endParaRPr>
          </a:p>
          <a:p>
            <a:pPr marL="0" indent="0">
              <a:buFont typeface="Arial" panose="020B0604020202020204" pitchFamily="34" charset="0"/>
              <a:buNone/>
            </a:pPr>
            <a:endParaRPr lang="en-GB" dirty="0">
              <a:solidFill>
                <a:srgbClr val="E95457"/>
              </a:solidFill>
            </a:endParaRPr>
          </a:p>
        </p:txBody>
      </p:sp>
      <p:sp>
        <p:nvSpPr>
          <p:cNvPr id="22" name="Content Placeholder 2"/>
          <p:cNvSpPr txBox="1">
            <a:spLocks/>
          </p:cNvSpPr>
          <p:nvPr/>
        </p:nvSpPr>
        <p:spPr>
          <a:xfrm>
            <a:off x="1455411" y="5889103"/>
            <a:ext cx="2581752" cy="555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GB" sz="1200" dirty="0" smtClean="0">
                <a:solidFill>
                  <a:srgbClr val="C00000"/>
                </a:solidFill>
              </a:rPr>
              <a:t>Bowel: 56.1% coverage, compared to 60.6% in similar areas</a:t>
            </a:r>
            <a:endParaRPr lang="en-GB" sz="1200" dirty="0">
              <a:solidFill>
                <a:srgbClr val="C00000"/>
              </a:solidFill>
            </a:endParaRPr>
          </a:p>
          <a:p>
            <a:pPr marL="0" indent="0">
              <a:lnSpc>
                <a:spcPct val="120000"/>
              </a:lnSpc>
              <a:buFont typeface="Arial" panose="020B0604020202020204" pitchFamily="34" charset="0"/>
              <a:buNone/>
            </a:pPr>
            <a:endParaRPr lang="en-GB" dirty="0">
              <a:solidFill>
                <a:srgbClr val="E95457"/>
              </a:solidFill>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867" y="5886341"/>
            <a:ext cx="442281" cy="44228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127" y="5009839"/>
            <a:ext cx="383542" cy="38354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2409" y="5472120"/>
            <a:ext cx="376122" cy="376122"/>
          </a:xfrm>
          <a:prstGeom prst="rect">
            <a:avLst/>
          </a:prstGeom>
        </p:spPr>
      </p:pic>
      <p:sp>
        <p:nvSpPr>
          <p:cNvPr id="24" name="Rectangle 23"/>
          <p:cNvSpPr/>
          <p:nvPr/>
        </p:nvSpPr>
        <p:spPr>
          <a:xfrm>
            <a:off x="5478332" y="5770060"/>
            <a:ext cx="3164512" cy="523220"/>
          </a:xfrm>
          <a:prstGeom prst="rect">
            <a:avLst/>
          </a:prstGeom>
        </p:spPr>
        <p:txBody>
          <a:bodyPr wrap="square">
            <a:spAutoFit/>
          </a:bodyPr>
          <a:lstStyle/>
          <a:p>
            <a:pPr defTabSz="914400">
              <a:spcBef>
                <a:spcPts val="1000"/>
              </a:spcBef>
            </a:pPr>
            <a:r>
              <a:rPr lang="en-US" sz="1400" dirty="0" smtClean="0">
                <a:solidFill>
                  <a:srgbClr val="BE5108"/>
                </a:solidFill>
              </a:rPr>
              <a:t>1-year survival </a:t>
            </a:r>
            <a:r>
              <a:rPr lang="en-US" sz="1400" dirty="0" smtClean="0"/>
              <a:t>from all cancers is lower than nationally</a:t>
            </a:r>
            <a:endParaRPr lang="en-GB" sz="1400" dirty="0"/>
          </a:p>
        </p:txBody>
      </p:sp>
      <p:sp>
        <p:nvSpPr>
          <p:cNvPr id="25" name="Rectangle 24"/>
          <p:cNvSpPr/>
          <p:nvPr/>
        </p:nvSpPr>
        <p:spPr>
          <a:xfrm>
            <a:off x="5478332" y="4342624"/>
            <a:ext cx="3164512" cy="738664"/>
          </a:xfrm>
          <a:prstGeom prst="rect">
            <a:avLst/>
          </a:prstGeom>
        </p:spPr>
        <p:txBody>
          <a:bodyPr wrap="square">
            <a:spAutoFit/>
          </a:bodyPr>
          <a:lstStyle/>
          <a:p>
            <a:pPr defTabSz="914400">
              <a:spcBef>
                <a:spcPts val="1000"/>
              </a:spcBef>
            </a:pPr>
            <a:r>
              <a:rPr lang="en-US" sz="1400" dirty="0" smtClean="0">
                <a:solidFill>
                  <a:srgbClr val="BE5108"/>
                </a:solidFill>
              </a:rPr>
              <a:t>Emergency presentations </a:t>
            </a:r>
            <a:r>
              <a:rPr lang="en-US" sz="1400" dirty="0" smtClean="0"/>
              <a:t>for colorectal cancers are higher than the best 5 similar CCGs</a:t>
            </a:r>
            <a:endParaRPr lang="en-GB" sz="1400" dirty="0"/>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4720" y="4432562"/>
            <a:ext cx="546997" cy="613481"/>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6084" y="5833051"/>
            <a:ext cx="492248" cy="492248"/>
          </a:xfrm>
          <a:prstGeom prst="rect">
            <a:avLst/>
          </a:prstGeom>
        </p:spPr>
      </p:pic>
      <p:sp>
        <p:nvSpPr>
          <p:cNvPr id="30" name="Rectangle 29"/>
          <p:cNvSpPr/>
          <p:nvPr/>
        </p:nvSpPr>
        <p:spPr>
          <a:xfrm>
            <a:off x="5478332" y="5171758"/>
            <a:ext cx="3299510" cy="523220"/>
          </a:xfrm>
          <a:prstGeom prst="rect">
            <a:avLst/>
          </a:prstGeom>
        </p:spPr>
        <p:txBody>
          <a:bodyPr wrap="square">
            <a:spAutoFit/>
          </a:bodyPr>
          <a:lstStyle/>
          <a:p>
            <a:pPr defTabSz="914400">
              <a:spcBef>
                <a:spcPts val="1000"/>
              </a:spcBef>
            </a:pPr>
            <a:r>
              <a:rPr lang="en-US" sz="1400" dirty="0" smtClean="0">
                <a:solidFill>
                  <a:srgbClr val="BE5108"/>
                </a:solidFill>
              </a:rPr>
              <a:t>Lung cancer registrations </a:t>
            </a:r>
            <a:r>
              <a:rPr lang="en-US" sz="1400" dirty="0" smtClean="0"/>
              <a:t>are higher than in similar areas</a:t>
            </a:r>
            <a:endParaRPr lang="en-GB" sz="1400" dirty="0"/>
          </a:p>
        </p:txBody>
      </p:sp>
      <p:sp>
        <p:nvSpPr>
          <p:cNvPr id="31" name="Content Placeholder 2"/>
          <p:cNvSpPr txBox="1">
            <a:spLocks/>
          </p:cNvSpPr>
          <p:nvPr/>
        </p:nvSpPr>
        <p:spPr>
          <a:xfrm>
            <a:off x="1566571" y="2597566"/>
            <a:ext cx="3199128" cy="9584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400" dirty="0" smtClean="0"/>
              <a:t>Compared to similar areas, the </a:t>
            </a:r>
            <a:r>
              <a:rPr lang="en-GB" sz="1400" b="1" dirty="0" smtClean="0">
                <a:solidFill>
                  <a:srgbClr val="C55A11"/>
                </a:solidFill>
              </a:rPr>
              <a:t>cost</a:t>
            </a:r>
            <a:r>
              <a:rPr lang="en-GB" sz="1400" dirty="0" smtClean="0"/>
              <a:t> of smoking related admissions is high and a </a:t>
            </a:r>
            <a:r>
              <a:rPr lang="en-GB" sz="1400" dirty="0"/>
              <a:t>higher proportion of babies are born </a:t>
            </a:r>
            <a:r>
              <a:rPr lang="en-GB" sz="1400" dirty="0" smtClean="0"/>
              <a:t>at </a:t>
            </a:r>
            <a:r>
              <a:rPr lang="en-GB" sz="1400" dirty="0"/>
              <a:t>a </a:t>
            </a:r>
            <a:r>
              <a:rPr lang="en-GB" sz="1400" b="1" dirty="0">
                <a:solidFill>
                  <a:srgbClr val="C55A11"/>
                </a:solidFill>
              </a:rPr>
              <a:t>low birth weight</a:t>
            </a:r>
            <a:r>
              <a:rPr lang="en-GB" sz="1400" dirty="0">
                <a:solidFill>
                  <a:srgbClr val="C55A11"/>
                </a:solidFill>
              </a:rPr>
              <a:t>.</a:t>
            </a:r>
          </a:p>
          <a:p>
            <a:pPr marL="0" indent="0">
              <a:lnSpc>
                <a:spcPct val="100000"/>
              </a:lnSpc>
              <a:buNone/>
            </a:pPr>
            <a:endParaRPr lang="en-GB" sz="1300" dirty="0">
              <a:solidFill>
                <a:srgbClr val="C00000"/>
              </a:solidFill>
            </a:endParaRPr>
          </a:p>
        </p:txBody>
      </p:sp>
      <p:sp>
        <p:nvSpPr>
          <p:cNvPr id="32" name="Content Placeholder 2"/>
          <p:cNvSpPr txBox="1">
            <a:spLocks/>
          </p:cNvSpPr>
          <p:nvPr/>
        </p:nvSpPr>
        <p:spPr>
          <a:xfrm>
            <a:off x="6609141" y="1865112"/>
            <a:ext cx="2168701" cy="907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1300" dirty="0">
              <a:solidFill>
                <a:srgbClr val="E95457"/>
              </a:solidFill>
            </a:endParaRPr>
          </a:p>
        </p:txBody>
      </p:sp>
      <p:sp>
        <p:nvSpPr>
          <p:cNvPr id="34" name="Content Placeholder 2"/>
          <p:cNvSpPr txBox="1">
            <a:spLocks/>
          </p:cNvSpPr>
          <p:nvPr/>
        </p:nvSpPr>
        <p:spPr>
          <a:xfrm>
            <a:off x="4969029" y="2596768"/>
            <a:ext cx="2922579" cy="8542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400" dirty="0" smtClean="0"/>
              <a:t>Hospital admissions for </a:t>
            </a:r>
            <a:r>
              <a:rPr lang="en-GB" sz="1400" b="1" dirty="0" smtClean="0">
                <a:solidFill>
                  <a:srgbClr val="C55A11"/>
                </a:solidFill>
              </a:rPr>
              <a:t>asthma</a:t>
            </a:r>
            <a:r>
              <a:rPr lang="en-GB" sz="1400" dirty="0" smtClean="0"/>
              <a:t> in &lt;19 year olds and </a:t>
            </a:r>
            <a:r>
              <a:rPr lang="en-GB" sz="1400" b="1" dirty="0" smtClean="0">
                <a:solidFill>
                  <a:srgbClr val="C55A11"/>
                </a:solidFill>
              </a:rPr>
              <a:t>COPD</a:t>
            </a:r>
            <a:r>
              <a:rPr lang="en-GB" sz="1400" dirty="0" smtClean="0"/>
              <a:t> are high.</a:t>
            </a:r>
          </a:p>
          <a:p>
            <a:pPr marL="0" indent="0">
              <a:lnSpc>
                <a:spcPct val="100000"/>
              </a:lnSpc>
              <a:buNone/>
            </a:pPr>
            <a:endParaRPr lang="en-GB" sz="1500" dirty="0"/>
          </a:p>
          <a:p>
            <a:pPr marL="0" indent="0">
              <a:buFont typeface="Arial" panose="020B0604020202020204" pitchFamily="34" charset="0"/>
              <a:buNone/>
            </a:pPr>
            <a:endParaRPr lang="en-GB" dirty="0">
              <a:solidFill>
                <a:srgbClr val="E95457"/>
              </a:solidFill>
            </a:endParaRPr>
          </a:p>
        </p:txBody>
      </p:sp>
      <p:pic>
        <p:nvPicPr>
          <p:cNvPr id="7" name="Picture 6"/>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1211475">
            <a:off x="789409" y="2648789"/>
            <a:ext cx="717027" cy="717027"/>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54720" y="5169212"/>
            <a:ext cx="575987" cy="575987"/>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11499" y="2563868"/>
            <a:ext cx="597588" cy="597588"/>
          </a:xfrm>
          <a:prstGeom prst="rect">
            <a:avLst/>
          </a:prstGeom>
        </p:spPr>
      </p:pic>
      <p:sp>
        <p:nvSpPr>
          <p:cNvPr id="33" name="Content Placeholder 2"/>
          <p:cNvSpPr txBox="1">
            <a:spLocks/>
          </p:cNvSpPr>
          <p:nvPr/>
        </p:nvSpPr>
        <p:spPr>
          <a:xfrm>
            <a:off x="4969029" y="3147775"/>
            <a:ext cx="3037934" cy="6143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400" b="1" dirty="0" smtClean="0">
                <a:solidFill>
                  <a:srgbClr val="BE5108"/>
                </a:solidFill>
              </a:rPr>
              <a:t>14% of deaths in MK are caused by respiratory diseases.</a:t>
            </a:r>
          </a:p>
          <a:p>
            <a:pPr marL="0" indent="0">
              <a:lnSpc>
                <a:spcPct val="100000"/>
              </a:lnSpc>
              <a:buNone/>
            </a:pPr>
            <a:endParaRPr lang="en-GB" sz="1500" dirty="0"/>
          </a:p>
          <a:p>
            <a:pPr marL="0" indent="0">
              <a:buFont typeface="Arial" panose="020B0604020202020204" pitchFamily="34" charset="0"/>
              <a:buNone/>
            </a:pPr>
            <a:endParaRPr lang="en-GB" dirty="0">
              <a:solidFill>
                <a:srgbClr val="E95457"/>
              </a:solidFill>
            </a:endParaRPr>
          </a:p>
        </p:txBody>
      </p:sp>
    </p:spTree>
    <p:extLst>
      <p:ext uri="{BB962C8B-B14F-4D97-AF65-F5344CB8AC3E}">
        <p14:creationId xmlns:p14="http://schemas.microsoft.com/office/powerpoint/2010/main" val="3130980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07818" y="182879"/>
            <a:ext cx="8736677" cy="6525491"/>
          </a:xfrm>
          <a:prstGeom prst="roundRect">
            <a:avLst/>
          </a:prstGeom>
          <a:noFill/>
          <a:ln w="50800">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p:cNvSpPr txBox="1">
            <a:spLocks/>
          </p:cNvSpPr>
          <p:nvPr/>
        </p:nvSpPr>
        <p:spPr>
          <a:xfrm>
            <a:off x="685980" y="438457"/>
            <a:ext cx="7996844" cy="5092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smtClean="0">
                <a:solidFill>
                  <a:srgbClr val="C55A11"/>
                </a:solidFill>
              </a:rPr>
              <a:t>Circulatory disease</a:t>
            </a:r>
            <a:endParaRPr lang="en-GB" dirty="0">
              <a:solidFill>
                <a:srgbClr val="C55A11"/>
              </a:solidFill>
            </a:endParaRPr>
          </a:p>
        </p:txBody>
      </p:sp>
      <p:sp>
        <p:nvSpPr>
          <p:cNvPr id="7" name="Rounded Rectangle 6"/>
          <p:cNvSpPr/>
          <p:nvPr/>
        </p:nvSpPr>
        <p:spPr>
          <a:xfrm>
            <a:off x="4376822" y="3923605"/>
            <a:ext cx="1314768" cy="408619"/>
          </a:xfrm>
          <a:prstGeom prst="roundRect">
            <a:avLst>
              <a:gd name="adj" fmla="val 2565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lnSpc>
                <a:spcPct val="115000"/>
              </a:lnSpc>
              <a:spcAft>
                <a:spcPts val="0"/>
              </a:spcAft>
            </a:pPr>
            <a:r>
              <a:rPr lang="en-GB" sz="1000" b="1" dirty="0">
                <a:effectLst/>
                <a:latin typeface="Arial" panose="020B0604020202020204" pitchFamily="34" charset="0"/>
                <a:ea typeface="Calibri" panose="020F0502020204030204" pitchFamily="34" charset="0"/>
                <a:cs typeface="Times New Roman" panose="02020603050405020304" pitchFamily="18" charset="0"/>
              </a:rPr>
              <a:t>Diabetes</a:t>
            </a:r>
            <a:endParaRPr lang="en-GB" sz="1100" dirty="0">
              <a:effectLst/>
              <a:ea typeface="Calibri" panose="020F0502020204030204" pitchFamily="34" charset="0"/>
              <a:cs typeface="Times New Roman" panose="02020603050405020304" pitchFamily="18" charset="0"/>
            </a:endParaRPr>
          </a:p>
        </p:txBody>
      </p:sp>
      <p:sp>
        <p:nvSpPr>
          <p:cNvPr id="8" name="Rounded Rectangle 7"/>
          <p:cNvSpPr/>
          <p:nvPr/>
        </p:nvSpPr>
        <p:spPr>
          <a:xfrm>
            <a:off x="5787783" y="3923606"/>
            <a:ext cx="1327151" cy="408620"/>
          </a:xfrm>
          <a:prstGeom prst="roundRect">
            <a:avLst>
              <a:gd name="adj" fmla="val 2836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lnSpc>
                <a:spcPct val="115000"/>
              </a:lnSpc>
              <a:spcAft>
                <a:spcPts val="0"/>
              </a:spcAft>
            </a:pPr>
            <a:r>
              <a:rPr lang="en-GB" sz="1000" b="1" dirty="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Stroke / TIA</a:t>
            </a:r>
            <a:endParaRPr lang="en-GB" sz="1100" dirty="0">
              <a:effectLst/>
              <a:ea typeface="Calibri" panose="020F0502020204030204" pitchFamily="34" charset="0"/>
              <a:cs typeface="Times New Roman" panose="02020603050405020304" pitchFamily="18" charset="0"/>
            </a:endParaRPr>
          </a:p>
        </p:txBody>
      </p:sp>
      <p:sp>
        <p:nvSpPr>
          <p:cNvPr id="9" name="Rounded Rectangle 8"/>
          <p:cNvSpPr/>
          <p:nvPr/>
        </p:nvSpPr>
        <p:spPr>
          <a:xfrm>
            <a:off x="2948714" y="3923606"/>
            <a:ext cx="1319530" cy="408619"/>
          </a:xfrm>
          <a:prstGeom prst="roundRect">
            <a:avLst>
              <a:gd name="adj" fmla="val 2748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lnSpc>
                <a:spcPct val="115000"/>
              </a:lnSpc>
              <a:spcAft>
                <a:spcPts val="0"/>
              </a:spcAft>
            </a:pPr>
            <a:r>
              <a:rPr lang="en-GB" sz="1000" b="1">
                <a:effectLst/>
                <a:latin typeface="Arial" panose="020B0604020202020204" pitchFamily="34" charset="0"/>
                <a:ea typeface="Calibri" panose="020F0502020204030204" pitchFamily="34" charset="0"/>
                <a:cs typeface="Times New Roman" panose="02020603050405020304" pitchFamily="18" charset="0"/>
              </a:rPr>
              <a:t>Atrial Fibrillation</a:t>
            </a:r>
            <a:endParaRPr lang="en-GB" sz="1100">
              <a:effectLst/>
              <a:ea typeface="Calibri" panose="020F0502020204030204" pitchFamily="34" charset="0"/>
              <a:cs typeface="Times New Roman" panose="02020603050405020304" pitchFamily="18" charset="0"/>
            </a:endParaRPr>
          </a:p>
        </p:txBody>
      </p:sp>
      <p:sp>
        <p:nvSpPr>
          <p:cNvPr id="10" name="Rounded Rectangle 9"/>
          <p:cNvSpPr/>
          <p:nvPr/>
        </p:nvSpPr>
        <p:spPr>
          <a:xfrm>
            <a:off x="1517206" y="3923607"/>
            <a:ext cx="1319530" cy="408619"/>
          </a:xfrm>
          <a:prstGeom prst="roundRect">
            <a:avLst>
              <a:gd name="adj" fmla="val 2478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lnSpc>
                <a:spcPct val="115000"/>
              </a:lnSpc>
              <a:spcAft>
                <a:spcPts val="0"/>
              </a:spcAft>
            </a:pPr>
            <a:r>
              <a:rPr lang="en-GB" sz="1000" b="1" dirty="0">
                <a:effectLst/>
                <a:latin typeface="Arial" panose="020B0604020202020204" pitchFamily="34" charset="0"/>
                <a:ea typeface="Calibri" panose="020F0502020204030204" pitchFamily="34" charset="0"/>
                <a:cs typeface="Times New Roman" panose="02020603050405020304" pitchFamily="18" charset="0"/>
              </a:rPr>
              <a:t>Blood Pressure</a:t>
            </a:r>
            <a:endParaRPr lang="en-GB" sz="1100" dirty="0">
              <a:effectLst/>
              <a:ea typeface="Calibri" panose="020F0502020204030204" pitchFamily="34" charset="0"/>
              <a:cs typeface="Times New Roman" panose="02020603050405020304" pitchFamily="18" charset="0"/>
            </a:endParaRPr>
          </a:p>
        </p:txBody>
      </p:sp>
      <p:sp>
        <p:nvSpPr>
          <p:cNvPr id="11" name="Rounded Rectangle 10"/>
          <p:cNvSpPr/>
          <p:nvPr/>
        </p:nvSpPr>
        <p:spPr>
          <a:xfrm>
            <a:off x="7211127" y="3923604"/>
            <a:ext cx="1319530" cy="408619"/>
          </a:xfrm>
          <a:prstGeom prst="roundRect">
            <a:avLst>
              <a:gd name="adj" fmla="val 3019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36000" rIns="0" bIns="36000" numCol="1" spcCol="0" rtlCol="0" fromWordArt="0" anchor="ctr" anchorCtr="0" forceAA="0" compatLnSpc="1">
            <a:prstTxWarp prst="textNoShape">
              <a:avLst/>
            </a:prstTxWarp>
            <a:noAutofit/>
          </a:bodyPr>
          <a:lstStyle/>
          <a:p>
            <a:pPr algn="ctr">
              <a:lnSpc>
                <a:spcPct val="115000"/>
              </a:lnSpc>
              <a:spcAft>
                <a:spcPts val="0"/>
              </a:spcAft>
            </a:pPr>
            <a:r>
              <a:rPr lang="en-GB" sz="1000" b="1" dirty="0">
                <a:effectLst/>
                <a:latin typeface="Arial" panose="020B0604020202020204" pitchFamily="34" charset="0"/>
                <a:ea typeface="Calibri" panose="020F0502020204030204" pitchFamily="34" charset="0"/>
                <a:cs typeface="Times New Roman" panose="02020603050405020304" pitchFamily="18" charset="0"/>
              </a:rPr>
              <a:t>Chronic Kidney Disease</a:t>
            </a:r>
            <a:endParaRPr lang="en-GB" sz="1000" dirty="0">
              <a:effectLst/>
              <a:ea typeface="Calibri" panose="020F0502020204030204" pitchFamily="34" charset="0"/>
              <a:cs typeface="Times New Roman" panose="02020603050405020304" pitchFamily="18" charset="0"/>
            </a:endParaRPr>
          </a:p>
        </p:txBody>
      </p:sp>
      <p:sp>
        <p:nvSpPr>
          <p:cNvPr id="12" name="Rounded Rectangle 11"/>
          <p:cNvSpPr/>
          <p:nvPr/>
        </p:nvSpPr>
        <p:spPr>
          <a:xfrm>
            <a:off x="4372059" y="4390043"/>
            <a:ext cx="1319530" cy="847725"/>
          </a:xfrm>
          <a:prstGeom prst="roundRect">
            <a:avLst>
              <a:gd name="adj" fmla="val 11841"/>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200"/>
              </a:spcAft>
            </a:pPr>
            <a:r>
              <a:rPr lang="en-GB" sz="1100" b="1" dirty="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3,529</a:t>
            </a:r>
            <a:r>
              <a:rPr lang="en-GB" sz="900" dirty="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 </a:t>
            </a:r>
            <a:r>
              <a:rPr lang="en-GB" sz="900" dirty="0" smtClean="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undiagnosed</a:t>
            </a:r>
            <a:endParaRPr lang="en-GB" sz="1100" dirty="0">
              <a:effectLst/>
              <a:ea typeface="Calibri" panose="020F0502020204030204" pitchFamily="34" charset="0"/>
              <a:cs typeface="Times New Roman" panose="02020603050405020304" pitchFamily="18" charset="0"/>
            </a:endParaRPr>
          </a:p>
          <a:p>
            <a:pPr algn="ctr">
              <a:spcAft>
                <a:spcPts val="200"/>
              </a:spcAft>
            </a:pPr>
            <a:r>
              <a:rPr lang="en-GB" sz="1000" b="1" dirty="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22,182</a:t>
            </a:r>
            <a:r>
              <a:rPr lang="en-GB" sz="900" dirty="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 </a:t>
            </a:r>
            <a:r>
              <a:rPr lang="en-GB" sz="900" dirty="0" smtClean="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‘pre-diabetic</a:t>
            </a:r>
            <a:r>
              <a:rPr lang="en-GB" sz="1000" dirty="0" smtClean="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a:t>
            </a:r>
            <a:endParaRPr lang="en-GB" sz="1000" dirty="0">
              <a:effectLst/>
              <a:ea typeface="Calibri" panose="020F0502020204030204" pitchFamily="34" charset="0"/>
              <a:cs typeface="Times New Roman" panose="02020603050405020304" pitchFamily="18" charset="0"/>
            </a:endParaRPr>
          </a:p>
          <a:p>
            <a:pPr algn="ctr">
              <a:spcAft>
                <a:spcPts val="200"/>
              </a:spcAft>
            </a:pPr>
            <a:r>
              <a:rPr lang="en-GB" sz="1100" b="1" dirty="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36%</a:t>
            </a:r>
            <a:r>
              <a:rPr lang="en-GB" sz="1200" dirty="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 </a:t>
            </a:r>
            <a:r>
              <a:rPr lang="en-GB" sz="900" dirty="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do </a:t>
            </a:r>
            <a:r>
              <a:rPr lang="en-GB" sz="900" b="1" dirty="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not</a:t>
            </a:r>
            <a:r>
              <a:rPr lang="en-GB" sz="900" dirty="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 receive all 8 care processes</a:t>
            </a:r>
            <a:endParaRPr lang="en-GB" sz="1100" dirty="0">
              <a:effectLst/>
              <a:ea typeface="Calibri" panose="020F0502020204030204" pitchFamily="34" charset="0"/>
              <a:cs typeface="Times New Roman" panose="02020603050405020304" pitchFamily="18" charset="0"/>
            </a:endParaRPr>
          </a:p>
        </p:txBody>
      </p:sp>
      <p:sp>
        <p:nvSpPr>
          <p:cNvPr id="13" name="Rounded Rectangle 12"/>
          <p:cNvSpPr/>
          <p:nvPr/>
        </p:nvSpPr>
        <p:spPr>
          <a:xfrm>
            <a:off x="5795404" y="4383659"/>
            <a:ext cx="1319530" cy="847725"/>
          </a:xfrm>
          <a:prstGeom prst="roundRect">
            <a:avLst>
              <a:gd name="adj" fmla="val 11840"/>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lnSpc>
                <a:spcPct val="115000"/>
              </a:lnSpc>
              <a:spcAft>
                <a:spcPts val="0"/>
              </a:spcAft>
            </a:pPr>
            <a:r>
              <a:rPr lang="en-GB" sz="1100" b="1" dirty="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372</a:t>
            </a:r>
            <a:r>
              <a:rPr lang="en-GB" sz="1200" b="1" dirty="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dirty="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poorly controlled </a:t>
            </a:r>
            <a:r>
              <a:rPr lang="en-GB" sz="1000" dirty="0" smtClean="0">
                <a:solidFill>
                  <a:srgbClr val="17365D"/>
                </a:solidFill>
                <a:latin typeface="Arial" panose="020B0604020202020204" pitchFamily="34" charset="0"/>
                <a:ea typeface="Calibri" panose="020F0502020204030204" pitchFamily="34" charset="0"/>
                <a:cs typeface="Times New Roman" panose="02020603050405020304" pitchFamily="18" charset="0"/>
              </a:rPr>
              <a:t>blood pressure</a:t>
            </a:r>
            <a:endParaRPr lang="en-GB" sz="1000" dirty="0">
              <a:effectLst/>
              <a:ea typeface="Calibri" panose="020F0502020204030204" pitchFamily="34" charset="0"/>
              <a:cs typeface="Times New Roman" panose="02020603050405020304" pitchFamily="18" charset="0"/>
            </a:endParaRPr>
          </a:p>
        </p:txBody>
      </p:sp>
      <p:sp>
        <p:nvSpPr>
          <p:cNvPr id="14" name="Rounded Rectangle 13"/>
          <p:cNvSpPr/>
          <p:nvPr/>
        </p:nvSpPr>
        <p:spPr>
          <a:xfrm>
            <a:off x="2948714" y="4390043"/>
            <a:ext cx="1319530" cy="847725"/>
          </a:xfrm>
          <a:prstGeom prst="roundRect">
            <a:avLst>
              <a:gd name="adj" fmla="val 11844"/>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400"/>
              </a:spcAft>
            </a:pPr>
            <a:r>
              <a:rPr lang="en-GB" sz="1100" b="1" dirty="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1,870</a:t>
            </a:r>
            <a:r>
              <a:rPr lang="en-GB" sz="900" b="1" dirty="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dirty="0">
                <a:solidFill>
                  <a:srgbClr val="17365D"/>
                </a:solidFill>
                <a:latin typeface="Arial" panose="020B0604020202020204" pitchFamily="34" charset="0"/>
                <a:ea typeface="Calibri" panose="020F0502020204030204" pitchFamily="34" charset="0"/>
                <a:cs typeface="Times New Roman" panose="02020603050405020304" pitchFamily="18" charset="0"/>
              </a:rPr>
              <a:t>u</a:t>
            </a:r>
            <a:r>
              <a:rPr lang="en-GB" sz="1000" dirty="0" smtClean="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ndiagnosed</a:t>
            </a:r>
            <a:r>
              <a:rPr lang="en-GB" sz="900" b="1" dirty="0" smtClean="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a:p>
            <a:pPr algn="ctr">
              <a:spcAft>
                <a:spcPts val="400"/>
              </a:spcAft>
            </a:pPr>
            <a:r>
              <a:rPr lang="en-GB" sz="1100" b="1" dirty="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696</a:t>
            </a:r>
            <a:r>
              <a:rPr lang="en-GB" sz="900" b="1" dirty="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dirty="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poorly controlled</a:t>
            </a:r>
            <a:endParaRPr lang="en-GB" sz="1000" dirty="0">
              <a:effectLst/>
              <a:ea typeface="Calibri" panose="020F0502020204030204" pitchFamily="34" charset="0"/>
              <a:cs typeface="Times New Roman" panose="02020603050405020304" pitchFamily="18" charset="0"/>
            </a:endParaRPr>
          </a:p>
        </p:txBody>
      </p:sp>
      <p:sp>
        <p:nvSpPr>
          <p:cNvPr id="15" name="Rounded Rectangle 14"/>
          <p:cNvSpPr/>
          <p:nvPr/>
        </p:nvSpPr>
        <p:spPr>
          <a:xfrm>
            <a:off x="1517206" y="4390043"/>
            <a:ext cx="1319530" cy="847725"/>
          </a:xfrm>
          <a:prstGeom prst="roundRect">
            <a:avLst>
              <a:gd name="adj" fmla="val 11844"/>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spcAft>
                <a:spcPts val="400"/>
              </a:spcAft>
            </a:pPr>
            <a:r>
              <a:rPr lang="en-GB" sz="1100" b="1" dirty="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26,071</a:t>
            </a:r>
            <a:r>
              <a:rPr lang="en-GB" sz="1000" dirty="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dirty="0">
                <a:solidFill>
                  <a:srgbClr val="17365D"/>
                </a:solidFill>
                <a:latin typeface="Arial" panose="020B0604020202020204" pitchFamily="34" charset="0"/>
                <a:ea typeface="Calibri" panose="020F0502020204030204" pitchFamily="34" charset="0"/>
                <a:cs typeface="Times New Roman" panose="02020603050405020304" pitchFamily="18" charset="0"/>
              </a:rPr>
              <a:t>u</a:t>
            </a:r>
            <a:r>
              <a:rPr lang="en-GB" sz="1000" dirty="0" smtClean="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ndiagnosed</a:t>
            </a:r>
            <a:endParaRPr lang="en-GB" sz="1000" dirty="0">
              <a:effectLst/>
              <a:ea typeface="Calibri" panose="020F0502020204030204" pitchFamily="34" charset="0"/>
              <a:cs typeface="Times New Roman" panose="02020603050405020304" pitchFamily="18" charset="0"/>
            </a:endParaRPr>
          </a:p>
          <a:p>
            <a:pPr algn="ctr">
              <a:spcAft>
                <a:spcPts val="400"/>
              </a:spcAft>
            </a:pPr>
            <a:r>
              <a:rPr lang="en-GB" sz="1100" b="1" dirty="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7,859</a:t>
            </a:r>
            <a:r>
              <a:rPr lang="en-GB" sz="1000" dirty="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 poorly controlled</a:t>
            </a:r>
            <a:endParaRPr lang="en-GB" sz="1000" dirty="0">
              <a:effectLst/>
              <a:ea typeface="Calibri" panose="020F0502020204030204" pitchFamily="34" charset="0"/>
              <a:cs typeface="Times New Roman" panose="02020603050405020304" pitchFamily="18" charset="0"/>
            </a:endParaRPr>
          </a:p>
        </p:txBody>
      </p:sp>
      <p:sp>
        <p:nvSpPr>
          <p:cNvPr id="16" name="Rounded Rectangle 15"/>
          <p:cNvSpPr/>
          <p:nvPr/>
        </p:nvSpPr>
        <p:spPr>
          <a:xfrm>
            <a:off x="7211127" y="4383659"/>
            <a:ext cx="1319530" cy="848360"/>
          </a:xfrm>
          <a:prstGeom prst="roundRect">
            <a:avLst>
              <a:gd name="adj" fmla="val 11841"/>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lnSpc>
                <a:spcPct val="115000"/>
              </a:lnSpc>
              <a:spcAft>
                <a:spcPts val="0"/>
              </a:spcAft>
            </a:pPr>
            <a:r>
              <a:rPr lang="en-GB" sz="1100" b="1" dirty="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4,332</a:t>
            </a:r>
            <a:r>
              <a:rPr lang="en-GB" sz="1100" dirty="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smtClean="0">
              <a:solidFill>
                <a:srgbClr val="17365D"/>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000" dirty="0" smtClean="0">
                <a:solidFill>
                  <a:srgbClr val="17365D"/>
                </a:solidFill>
                <a:latin typeface="Arial" panose="020B0604020202020204" pitchFamily="34" charset="0"/>
                <a:ea typeface="Calibri" panose="020F0502020204030204" pitchFamily="34" charset="0"/>
                <a:cs typeface="Times New Roman" panose="02020603050405020304" pitchFamily="18" charset="0"/>
              </a:rPr>
              <a:t>u</a:t>
            </a:r>
            <a:r>
              <a:rPr lang="en-GB" sz="1000" dirty="0" smtClean="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ndiagnosed</a:t>
            </a:r>
            <a:endParaRPr lang="en-GB" sz="1000" dirty="0">
              <a:effectLst/>
              <a:ea typeface="Calibri" panose="020F0502020204030204" pitchFamily="34" charset="0"/>
              <a:cs typeface="Times New Roman" panose="02020603050405020304" pitchFamily="18" charset="0"/>
            </a:endParaRPr>
          </a:p>
        </p:txBody>
      </p:sp>
      <p:sp>
        <p:nvSpPr>
          <p:cNvPr id="22" name="Rounded Rectangle 21"/>
          <p:cNvSpPr/>
          <p:nvPr/>
        </p:nvSpPr>
        <p:spPr>
          <a:xfrm>
            <a:off x="4372059" y="5308829"/>
            <a:ext cx="1319530" cy="1136650"/>
          </a:xfrm>
          <a:prstGeom prst="roundRect">
            <a:avLst>
              <a:gd name="adj" fmla="val 8583"/>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lnSpc>
                <a:spcPct val="115000"/>
              </a:lnSpc>
              <a:spcAft>
                <a:spcPts val="0"/>
              </a:spcAft>
            </a:pPr>
            <a:r>
              <a:rPr lang="en-GB" sz="90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Decrease in heart attacks, strokes, kidney, eye &amp; nerve damage</a:t>
            </a:r>
            <a:endParaRPr lang="en-GB" sz="1100">
              <a:effectLst/>
              <a:ea typeface="Calibri" panose="020F0502020204030204" pitchFamily="34" charset="0"/>
              <a:cs typeface="Times New Roman" panose="02020603050405020304" pitchFamily="18" charset="0"/>
            </a:endParaRPr>
          </a:p>
        </p:txBody>
      </p:sp>
      <p:sp>
        <p:nvSpPr>
          <p:cNvPr id="23" name="Rounded Rectangle 22"/>
          <p:cNvSpPr/>
          <p:nvPr/>
        </p:nvSpPr>
        <p:spPr>
          <a:xfrm>
            <a:off x="5795404" y="5302445"/>
            <a:ext cx="1319530" cy="1136650"/>
          </a:xfrm>
          <a:prstGeom prst="roundRect">
            <a:avLst>
              <a:gd name="adj" fmla="val 8586"/>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lnSpc>
                <a:spcPct val="115000"/>
              </a:lnSpc>
              <a:spcAft>
                <a:spcPts val="0"/>
              </a:spcAft>
            </a:pPr>
            <a:r>
              <a:rPr lang="en-GB" sz="90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Reducing BP in all adults with hypertension by 5 mmHg reduces risk of CVD events by </a:t>
            </a:r>
            <a:r>
              <a:rPr lang="en-GB" sz="1100" b="1">
                <a:solidFill>
                  <a:srgbClr val="17365D"/>
                </a:solidFill>
                <a:effectLst/>
                <a:latin typeface="Arial" panose="020B0604020202020204" pitchFamily="34" charset="0"/>
                <a:ea typeface="Calibri" panose="020F0502020204030204" pitchFamily="34" charset="0"/>
                <a:cs typeface="Times New Roman" panose="02020603050405020304" pitchFamily="18" charset="0"/>
              </a:rPr>
              <a:t>10%</a:t>
            </a:r>
            <a:endParaRPr lang="en-GB" sz="1100">
              <a:effectLst/>
              <a:ea typeface="Calibri" panose="020F0502020204030204" pitchFamily="34" charset="0"/>
              <a:cs typeface="Times New Roman" panose="02020603050405020304" pitchFamily="18" charset="0"/>
            </a:endParaRPr>
          </a:p>
        </p:txBody>
      </p:sp>
      <p:sp>
        <p:nvSpPr>
          <p:cNvPr id="24" name="Rounded Rectangle 23"/>
          <p:cNvSpPr/>
          <p:nvPr/>
        </p:nvSpPr>
        <p:spPr>
          <a:xfrm>
            <a:off x="2948714" y="5308829"/>
            <a:ext cx="1319530" cy="1136650"/>
          </a:xfrm>
          <a:prstGeom prst="roundRect">
            <a:avLst>
              <a:gd name="adj" fmla="val 8047"/>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lnSpc>
                <a:spcPct val="115000"/>
              </a:lnSpc>
              <a:spcAft>
                <a:spcPts val="0"/>
              </a:spcAft>
            </a:pPr>
            <a:r>
              <a:rPr lang="en-GB" sz="90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Anti-coagulation of high risk AF patients: </a:t>
            </a:r>
            <a:r>
              <a:rPr lang="en-GB" sz="900" b="1">
                <a:solidFill>
                  <a:srgbClr val="17365D"/>
                </a:solidFill>
                <a:effectLst/>
                <a:latin typeface="Arial" panose="020B0604020202020204" pitchFamily="34" charset="0"/>
                <a:ea typeface="Calibri" panose="020F0502020204030204" pitchFamily="34" charset="0"/>
                <a:cs typeface="Times New Roman" panose="02020603050405020304" pitchFamily="18" charset="0"/>
              </a:rPr>
              <a:t>averts one stroke in every </a:t>
            </a:r>
            <a:r>
              <a:rPr lang="en-GB" sz="1100" b="1">
                <a:solidFill>
                  <a:srgbClr val="17365D"/>
                </a:solidFill>
                <a:effectLst/>
                <a:latin typeface="Arial" panose="020B0604020202020204" pitchFamily="34" charset="0"/>
                <a:ea typeface="Calibri" panose="020F0502020204030204" pitchFamily="34" charset="0"/>
                <a:cs typeface="Times New Roman" panose="02020603050405020304" pitchFamily="18" charset="0"/>
              </a:rPr>
              <a:t>25</a:t>
            </a:r>
            <a:r>
              <a:rPr lang="en-GB" sz="900" b="1">
                <a:solidFill>
                  <a:srgbClr val="17365D"/>
                </a:solidFill>
                <a:effectLst/>
                <a:latin typeface="Arial" panose="020B0604020202020204" pitchFamily="34" charset="0"/>
                <a:ea typeface="Calibri" panose="020F0502020204030204" pitchFamily="34" charset="0"/>
                <a:cs typeface="Times New Roman" panose="02020603050405020304" pitchFamily="18" charset="0"/>
              </a:rPr>
              <a:t> treated</a:t>
            </a:r>
            <a:endParaRPr lang="en-GB" sz="1100">
              <a:effectLst/>
              <a:ea typeface="Calibri" panose="020F0502020204030204" pitchFamily="34" charset="0"/>
              <a:cs typeface="Times New Roman" panose="02020603050405020304" pitchFamily="18" charset="0"/>
            </a:endParaRPr>
          </a:p>
        </p:txBody>
      </p:sp>
      <p:sp>
        <p:nvSpPr>
          <p:cNvPr id="25" name="Rounded Rectangle 24"/>
          <p:cNvSpPr/>
          <p:nvPr/>
        </p:nvSpPr>
        <p:spPr>
          <a:xfrm>
            <a:off x="1517206" y="5308829"/>
            <a:ext cx="1319530" cy="1136650"/>
          </a:xfrm>
          <a:prstGeom prst="roundRect">
            <a:avLst>
              <a:gd name="adj" fmla="val 8583"/>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lnSpc>
                <a:spcPct val="115000"/>
              </a:lnSpc>
              <a:spcAft>
                <a:spcPts val="0"/>
              </a:spcAft>
            </a:pPr>
            <a:r>
              <a:rPr lang="en-GB" sz="90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Reducing BP in all adults with hypertension by 5 mmHg reduces risk of CVD events by</a:t>
            </a:r>
            <a:r>
              <a:rPr lang="en-GB" sz="100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 </a:t>
            </a:r>
            <a:r>
              <a:rPr lang="en-GB" sz="1100" b="1">
                <a:solidFill>
                  <a:srgbClr val="17365D"/>
                </a:solidFill>
                <a:effectLst/>
                <a:latin typeface="Arial" panose="020B0604020202020204" pitchFamily="34" charset="0"/>
                <a:ea typeface="Calibri" panose="020F0502020204030204" pitchFamily="34" charset="0"/>
                <a:cs typeface="Times New Roman" panose="02020603050405020304" pitchFamily="18" charset="0"/>
              </a:rPr>
              <a:t>10%</a:t>
            </a:r>
            <a:endParaRPr lang="en-GB" sz="1100">
              <a:effectLst/>
              <a:ea typeface="Calibri" panose="020F0502020204030204" pitchFamily="34" charset="0"/>
              <a:cs typeface="Times New Roman" panose="02020603050405020304" pitchFamily="18" charset="0"/>
            </a:endParaRPr>
          </a:p>
        </p:txBody>
      </p:sp>
      <p:sp>
        <p:nvSpPr>
          <p:cNvPr id="26" name="Rounded Rectangle 25"/>
          <p:cNvSpPr/>
          <p:nvPr/>
        </p:nvSpPr>
        <p:spPr>
          <a:xfrm>
            <a:off x="7211127" y="5302445"/>
            <a:ext cx="1319530" cy="1136650"/>
          </a:xfrm>
          <a:prstGeom prst="roundRect">
            <a:avLst>
              <a:gd name="adj" fmla="val 8048"/>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algn="ctr">
              <a:lnSpc>
                <a:spcPct val="115000"/>
              </a:lnSpc>
              <a:spcAft>
                <a:spcPts val="0"/>
              </a:spcAft>
            </a:pPr>
            <a:r>
              <a:rPr lang="en-GB" sz="900">
                <a:solidFill>
                  <a:srgbClr val="17365D"/>
                </a:solidFill>
                <a:effectLst/>
                <a:latin typeface="Arial" panose="020B0604020202020204" pitchFamily="34" charset="0"/>
                <a:ea typeface="Calibri" panose="020F0502020204030204" pitchFamily="34" charset="0"/>
                <a:cs typeface="Times New Roman" panose="02020603050405020304" pitchFamily="18" charset="0"/>
              </a:rPr>
              <a:t>Decrease in CVD, acute kidney injury &amp; renal replacement</a:t>
            </a:r>
            <a:endParaRPr lang="en-GB" sz="1100">
              <a:effectLst/>
              <a:ea typeface="Calibri" panose="020F0502020204030204" pitchFamily="34" charset="0"/>
              <a:cs typeface="Times New Roman" panose="02020603050405020304" pitchFamily="18" charset="0"/>
            </a:endParaRPr>
          </a:p>
        </p:txBody>
      </p:sp>
      <p:sp>
        <p:nvSpPr>
          <p:cNvPr id="32" name="Pentagon 31"/>
          <p:cNvSpPr/>
          <p:nvPr/>
        </p:nvSpPr>
        <p:spPr>
          <a:xfrm>
            <a:off x="382841" y="3923606"/>
            <a:ext cx="1030001" cy="395850"/>
          </a:xfrm>
          <a:prstGeom prst="homePlate">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The </a:t>
            </a:r>
            <a:r>
              <a:rPr lang="en-GB" sz="1100" b="1" dirty="0" smtClean="0">
                <a:effectLst/>
                <a:latin typeface="Arial" panose="020B0604020202020204" pitchFamily="34" charset="0"/>
                <a:ea typeface="Calibri" panose="020F0502020204030204" pitchFamily="34" charset="0"/>
                <a:cs typeface="Times New Roman" panose="02020603050405020304" pitchFamily="18" charset="0"/>
              </a:rPr>
              <a:t>risk </a:t>
            </a:r>
            <a:r>
              <a:rPr lang="en-GB" sz="1100" b="1" dirty="0">
                <a:latin typeface="Arial" panose="020B0604020202020204" pitchFamily="34" charset="0"/>
                <a:ea typeface="Calibri" panose="020F0502020204030204" pitchFamily="34" charset="0"/>
                <a:cs typeface="Times New Roman" panose="02020603050405020304" pitchFamily="18" charset="0"/>
              </a:rPr>
              <a:t>c</a:t>
            </a:r>
            <a:r>
              <a:rPr lang="en-GB" sz="1100" b="1" dirty="0" smtClean="0">
                <a:effectLst/>
                <a:latin typeface="Arial" panose="020B0604020202020204" pitchFamily="34" charset="0"/>
                <a:ea typeface="Calibri" panose="020F0502020204030204" pitchFamily="34" charset="0"/>
                <a:cs typeface="Times New Roman" panose="02020603050405020304" pitchFamily="18" charset="0"/>
              </a:rPr>
              <a:t>ondition</a:t>
            </a:r>
            <a:endParaRPr lang="en-GB" sz="1100" dirty="0">
              <a:effectLst/>
              <a:ea typeface="Calibri" panose="020F0502020204030204" pitchFamily="34" charset="0"/>
              <a:cs typeface="Times New Roman" panose="02020603050405020304" pitchFamily="18" charset="0"/>
            </a:endParaRPr>
          </a:p>
        </p:txBody>
      </p:sp>
      <p:sp>
        <p:nvSpPr>
          <p:cNvPr id="33" name="Pentagon 32"/>
          <p:cNvSpPr/>
          <p:nvPr/>
        </p:nvSpPr>
        <p:spPr>
          <a:xfrm>
            <a:off x="381965" y="4618055"/>
            <a:ext cx="1030877" cy="391700"/>
          </a:xfrm>
          <a:prstGeom prst="homePlate">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nSpc>
                <a:spcPct val="115000"/>
              </a:lnSpc>
              <a:spcAft>
                <a:spcPts val="0"/>
              </a:spcAft>
            </a:pPr>
            <a:r>
              <a:rPr lang="en-GB" sz="1000" b="1" dirty="0">
                <a:effectLst/>
                <a:latin typeface="Arial" panose="020B0604020202020204" pitchFamily="34" charset="0"/>
                <a:ea typeface="Calibri" panose="020F0502020204030204" pitchFamily="34" charset="0"/>
                <a:cs typeface="Times New Roman" panose="02020603050405020304" pitchFamily="18" charset="0"/>
              </a:rPr>
              <a:t>Opportunities</a:t>
            </a:r>
            <a:endParaRPr lang="en-GB" sz="1000" dirty="0">
              <a:effectLst/>
              <a:ea typeface="Calibri" panose="020F0502020204030204" pitchFamily="34" charset="0"/>
              <a:cs typeface="Times New Roman" panose="02020603050405020304" pitchFamily="18" charset="0"/>
            </a:endParaRPr>
          </a:p>
        </p:txBody>
      </p:sp>
      <p:sp>
        <p:nvSpPr>
          <p:cNvPr id="34" name="Pentagon 33"/>
          <p:cNvSpPr/>
          <p:nvPr/>
        </p:nvSpPr>
        <p:spPr>
          <a:xfrm>
            <a:off x="381965" y="5570472"/>
            <a:ext cx="1030877" cy="394803"/>
          </a:xfrm>
          <a:prstGeom prst="homePlate">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0"/>
              </a:spcAft>
            </a:pPr>
            <a:r>
              <a:rPr lang="en-GB" sz="1100" b="1" dirty="0">
                <a:effectLst/>
                <a:latin typeface="Arial" panose="020B0604020202020204" pitchFamily="34" charset="0"/>
                <a:ea typeface="Calibri" panose="020F0502020204030204" pitchFamily="34" charset="0"/>
                <a:cs typeface="Times New Roman" panose="02020603050405020304" pitchFamily="18" charset="0"/>
              </a:rPr>
              <a:t>Outcomes</a:t>
            </a:r>
            <a:endParaRPr lang="en-GB" sz="1100" dirty="0">
              <a:effectLst/>
              <a:ea typeface="Calibri" panose="020F0502020204030204" pitchFamily="34" charset="0"/>
              <a:cs typeface="Times New Roman" panose="02020603050405020304" pitchFamily="18" charset="0"/>
            </a:endParaRPr>
          </a:p>
        </p:txBody>
      </p:sp>
      <p:sp>
        <p:nvSpPr>
          <p:cNvPr id="35" name="Content Placeholder 2"/>
          <p:cNvSpPr txBox="1">
            <a:spLocks/>
          </p:cNvSpPr>
          <p:nvPr/>
        </p:nvSpPr>
        <p:spPr>
          <a:xfrm>
            <a:off x="287699" y="3421368"/>
            <a:ext cx="7151444" cy="3934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600" dirty="0" smtClean="0">
                <a:solidFill>
                  <a:srgbClr val="C55A11"/>
                </a:solidFill>
              </a:rPr>
              <a:t>There are significant opportunities to improve circulatory disease outcomes:</a:t>
            </a:r>
            <a:endParaRPr lang="en-GB" sz="1600" dirty="0">
              <a:solidFill>
                <a:srgbClr val="C55A11"/>
              </a:solidFill>
            </a:endParaRPr>
          </a:p>
        </p:txBody>
      </p:sp>
      <p:sp>
        <p:nvSpPr>
          <p:cNvPr id="36" name="Rectangle 35"/>
          <p:cNvSpPr/>
          <p:nvPr/>
        </p:nvSpPr>
        <p:spPr>
          <a:xfrm>
            <a:off x="5127238" y="1166038"/>
            <a:ext cx="3179917" cy="892552"/>
          </a:xfrm>
          <a:prstGeom prst="rect">
            <a:avLst/>
          </a:prstGeom>
        </p:spPr>
        <p:txBody>
          <a:bodyPr wrap="square">
            <a:spAutoFit/>
          </a:bodyPr>
          <a:lstStyle/>
          <a:p>
            <a:pPr defTabSz="914400">
              <a:spcBef>
                <a:spcPts val="1000"/>
              </a:spcBef>
            </a:pPr>
            <a:r>
              <a:rPr lang="en-US" sz="1300" dirty="0" smtClean="0"/>
              <a:t>12% of MK patients have recorded </a:t>
            </a:r>
            <a:r>
              <a:rPr lang="en-US" sz="1300" b="1" dirty="0" smtClean="0">
                <a:solidFill>
                  <a:srgbClr val="C55A11"/>
                </a:solidFill>
              </a:rPr>
              <a:t>high blood pressure</a:t>
            </a:r>
            <a:r>
              <a:rPr lang="en-US" sz="1300" dirty="0"/>
              <a:t>.</a:t>
            </a:r>
            <a:r>
              <a:rPr lang="en-US" sz="1300" dirty="0" smtClean="0"/>
              <a:t> This is lower than average, but a lower proportion have their blood pressure </a:t>
            </a:r>
            <a:r>
              <a:rPr lang="en-US" sz="1300" b="1" dirty="0" smtClean="0">
                <a:solidFill>
                  <a:srgbClr val="C55A11"/>
                </a:solidFill>
              </a:rPr>
              <a:t>under control</a:t>
            </a:r>
            <a:r>
              <a:rPr lang="en-US" sz="1300" dirty="0" smtClean="0"/>
              <a:t>. </a:t>
            </a:r>
            <a:endParaRPr lang="en-GB" sz="1300" dirty="0"/>
          </a:p>
        </p:txBody>
      </p:sp>
      <p:sp>
        <p:nvSpPr>
          <p:cNvPr id="37" name="Rectangle 36"/>
          <p:cNvSpPr/>
          <p:nvPr/>
        </p:nvSpPr>
        <p:spPr>
          <a:xfrm>
            <a:off x="1766181" y="2306163"/>
            <a:ext cx="3094667" cy="892552"/>
          </a:xfrm>
          <a:prstGeom prst="rect">
            <a:avLst/>
          </a:prstGeom>
        </p:spPr>
        <p:txBody>
          <a:bodyPr wrap="square">
            <a:spAutoFit/>
          </a:bodyPr>
          <a:lstStyle/>
          <a:p>
            <a:pPr defTabSz="914400">
              <a:spcBef>
                <a:spcPts val="1000"/>
              </a:spcBef>
            </a:pPr>
            <a:r>
              <a:rPr lang="en-US" sz="1300" dirty="0" smtClean="0"/>
              <a:t>Among people with </a:t>
            </a:r>
            <a:r>
              <a:rPr lang="en-US" sz="1300" b="1" dirty="0" smtClean="0">
                <a:solidFill>
                  <a:srgbClr val="C55A11"/>
                </a:solidFill>
              </a:rPr>
              <a:t>diabetes</a:t>
            </a:r>
            <a:r>
              <a:rPr lang="en-US" sz="1300" dirty="0" smtClean="0"/>
              <a:t>, a higher proportion than average go on to develop </a:t>
            </a:r>
            <a:r>
              <a:rPr lang="en-US" sz="1300" b="1" dirty="0" smtClean="0">
                <a:solidFill>
                  <a:srgbClr val="C55A11"/>
                </a:solidFill>
              </a:rPr>
              <a:t>complications</a:t>
            </a:r>
            <a:r>
              <a:rPr lang="en-US" sz="1300" dirty="0" smtClean="0"/>
              <a:t>, including angina, heart failure or stroke. </a:t>
            </a:r>
            <a:endParaRPr lang="en-GB" sz="1300" dirty="0"/>
          </a:p>
        </p:txBody>
      </p:sp>
      <p:sp>
        <p:nvSpPr>
          <p:cNvPr id="38" name="Rectangle 37"/>
          <p:cNvSpPr/>
          <p:nvPr/>
        </p:nvSpPr>
        <p:spPr>
          <a:xfrm>
            <a:off x="6037371" y="2372342"/>
            <a:ext cx="2060556" cy="692497"/>
          </a:xfrm>
          <a:prstGeom prst="rect">
            <a:avLst/>
          </a:prstGeom>
        </p:spPr>
        <p:txBody>
          <a:bodyPr wrap="square">
            <a:spAutoFit/>
          </a:bodyPr>
          <a:lstStyle/>
          <a:p>
            <a:pPr>
              <a:spcAft>
                <a:spcPts val="800"/>
              </a:spcAft>
            </a:pPr>
            <a:r>
              <a:rPr lang="en-GB" sz="1300" b="1" dirty="0" smtClean="0">
                <a:solidFill>
                  <a:srgbClr val="C55A11"/>
                </a:solidFill>
              </a:rPr>
              <a:t>Coronary heart disease </a:t>
            </a:r>
            <a:r>
              <a:rPr lang="en-GB" sz="1300" dirty="0" smtClean="0"/>
              <a:t>admission rates are </a:t>
            </a:r>
            <a:r>
              <a:rPr lang="en-GB" sz="1300" b="1" dirty="0" smtClean="0">
                <a:solidFill>
                  <a:srgbClr val="C55A11"/>
                </a:solidFill>
              </a:rPr>
              <a:t>higher</a:t>
            </a:r>
            <a:r>
              <a:rPr lang="en-GB" sz="1300" dirty="0" smtClean="0"/>
              <a:t> than nationally.</a:t>
            </a:r>
            <a:endParaRPr lang="en-GB" sz="13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9649" y="2279730"/>
            <a:ext cx="877722" cy="87772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303" y="2384983"/>
            <a:ext cx="734913" cy="73491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0525" y="1264607"/>
            <a:ext cx="706713" cy="706713"/>
          </a:xfrm>
          <a:prstGeom prst="rect">
            <a:avLst/>
          </a:prstGeom>
        </p:spPr>
      </p:pic>
      <p:sp>
        <p:nvSpPr>
          <p:cNvPr id="31" name="Rectangle 30"/>
          <p:cNvSpPr/>
          <p:nvPr/>
        </p:nvSpPr>
        <p:spPr>
          <a:xfrm>
            <a:off x="2021378" y="1209684"/>
            <a:ext cx="2124198" cy="738664"/>
          </a:xfrm>
          <a:prstGeom prst="rect">
            <a:avLst/>
          </a:prstGeom>
        </p:spPr>
        <p:txBody>
          <a:bodyPr wrap="square">
            <a:spAutoFit/>
          </a:bodyPr>
          <a:lstStyle/>
          <a:p>
            <a:r>
              <a:rPr lang="en-GB" sz="1400" dirty="0"/>
              <a:t>23% of </a:t>
            </a:r>
            <a:r>
              <a:rPr lang="en-GB" sz="1400" b="1" dirty="0">
                <a:solidFill>
                  <a:srgbClr val="BE5108"/>
                </a:solidFill>
              </a:rPr>
              <a:t>deaths</a:t>
            </a:r>
            <a:r>
              <a:rPr lang="en-GB" sz="1400" b="1" dirty="0"/>
              <a:t> </a:t>
            </a:r>
            <a:r>
              <a:rPr lang="en-GB" sz="1400" dirty="0"/>
              <a:t>in MK are caused by circulatory diseases. </a:t>
            </a: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5657" y="1245165"/>
            <a:ext cx="665721" cy="665721"/>
          </a:xfrm>
          <a:prstGeom prst="rect">
            <a:avLst/>
          </a:prstGeom>
        </p:spPr>
      </p:pic>
    </p:spTree>
    <p:extLst>
      <p:ext uri="{BB962C8B-B14F-4D97-AF65-F5344CB8AC3E}">
        <p14:creationId xmlns:p14="http://schemas.microsoft.com/office/powerpoint/2010/main" val="474850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6742209" cy="4351338"/>
          </a:xfrm>
        </p:spPr>
        <p:txBody>
          <a:bodyPr/>
          <a:lstStyle/>
          <a:p>
            <a:pPr marL="0" indent="0">
              <a:buNone/>
            </a:pPr>
            <a:r>
              <a:rPr lang="en-GB" dirty="0" smtClean="0"/>
              <a:t>Health and Wellbeing Strategy Performance Measures</a:t>
            </a:r>
          </a:p>
          <a:p>
            <a:pPr marL="0" indent="0">
              <a:buNone/>
            </a:pPr>
            <a:endParaRPr lang="en-GB" dirty="0"/>
          </a:p>
          <a:p>
            <a:pPr marL="0" indent="0">
              <a:buNone/>
            </a:pPr>
            <a:r>
              <a:rPr lang="en-GB" dirty="0" smtClean="0"/>
              <a:t>Key data sources</a:t>
            </a:r>
            <a:endParaRPr lang="en-GB" dirty="0"/>
          </a:p>
        </p:txBody>
      </p:sp>
      <p:sp>
        <p:nvSpPr>
          <p:cNvPr id="4" name="Title 3"/>
          <p:cNvSpPr>
            <a:spLocks noGrp="1"/>
          </p:cNvSpPr>
          <p:nvPr>
            <p:ph type="title"/>
          </p:nvPr>
        </p:nvSpPr>
        <p:spPr/>
        <p:txBody>
          <a:bodyPr/>
          <a:lstStyle/>
          <a:p>
            <a:endParaRPr lang="en-GB"/>
          </a:p>
        </p:txBody>
      </p:sp>
    </p:spTree>
    <p:extLst>
      <p:ext uri="{BB962C8B-B14F-4D97-AF65-F5344CB8AC3E}">
        <p14:creationId xmlns:p14="http://schemas.microsoft.com/office/powerpoint/2010/main" val="1244391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2879" y="378842"/>
            <a:ext cx="8790393" cy="5767516"/>
          </a:xfrm>
          <a:prstGeom prst="rect">
            <a:avLst/>
          </a:prstGeom>
        </p:spPr>
      </p:pic>
    </p:spTree>
    <p:extLst>
      <p:ext uri="{BB962C8B-B14F-4D97-AF65-F5344CB8AC3E}">
        <p14:creationId xmlns:p14="http://schemas.microsoft.com/office/powerpoint/2010/main" val="733943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3288" y="162988"/>
            <a:ext cx="8901440" cy="6181167"/>
          </a:xfrm>
          <a:prstGeom prst="rect">
            <a:avLst/>
          </a:prstGeom>
        </p:spPr>
      </p:pic>
    </p:spTree>
    <p:extLst>
      <p:ext uri="{BB962C8B-B14F-4D97-AF65-F5344CB8AC3E}">
        <p14:creationId xmlns:p14="http://schemas.microsoft.com/office/powerpoint/2010/main" val="2071311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318" y="383958"/>
            <a:ext cx="8916923" cy="3583743"/>
          </a:xfrm>
          <a:prstGeom prst="rect">
            <a:avLst/>
          </a:prstGeom>
          <a:ln>
            <a:solidFill>
              <a:schemeClr val="tx1"/>
            </a:solidFill>
          </a:ln>
        </p:spPr>
      </p:pic>
    </p:spTree>
    <p:extLst>
      <p:ext uri="{BB962C8B-B14F-4D97-AF65-F5344CB8AC3E}">
        <p14:creationId xmlns:p14="http://schemas.microsoft.com/office/powerpoint/2010/main" val="1674754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Milton Keynes Health and Wellbeing Strategy, 2018-2028</a:t>
            </a:r>
            <a:endParaRPr lang="en-GB" sz="3200" dirty="0"/>
          </a:p>
        </p:txBody>
      </p:sp>
      <p:sp>
        <p:nvSpPr>
          <p:cNvPr id="3" name="Content Placeholder 2"/>
          <p:cNvSpPr>
            <a:spLocks noGrp="1"/>
          </p:cNvSpPr>
          <p:nvPr>
            <p:ph idx="1"/>
          </p:nvPr>
        </p:nvSpPr>
        <p:spPr>
          <a:xfrm>
            <a:off x="3975652" y="1690689"/>
            <a:ext cx="4834393" cy="5083259"/>
          </a:xfrm>
        </p:spPr>
        <p:txBody>
          <a:bodyPr>
            <a:normAutofit/>
          </a:bodyPr>
          <a:lstStyle/>
          <a:p>
            <a:pPr>
              <a:lnSpc>
                <a:spcPct val="100000"/>
              </a:lnSpc>
            </a:pPr>
            <a:r>
              <a:rPr lang="en-GB" sz="1400" dirty="0" smtClean="0"/>
              <a:t>Progress against the HWB strategy priorities has been provided quarterly with routine reporting by exception. A full review of performance measures is presented </a:t>
            </a:r>
            <a:r>
              <a:rPr lang="en-GB" sz="1400" dirty="0"/>
              <a:t>to the Health and Wellbeing </a:t>
            </a:r>
            <a:r>
              <a:rPr lang="en-GB" sz="1400" dirty="0" smtClean="0"/>
              <a:t>Board on an annual basis. </a:t>
            </a:r>
          </a:p>
          <a:p>
            <a:pPr lvl="0">
              <a:lnSpc>
                <a:spcPct val="100000"/>
              </a:lnSpc>
              <a:defRPr/>
            </a:pPr>
            <a:r>
              <a:rPr lang="en-GB" sz="1400" dirty="0" smtClean="0"/>
              <a:t>In the 2019 Long Term Plan, NHS England sets out the importance of taking a </a:t>
            </a:r>
            <a:r>
              <a:rPr lang="en-GB" sz="1400" b="1" dirty="0"/>
              <a:t>p</a:t>
            </a:r>
            <a:r>
              <a:rPr lang="en-GB" sz="1400" b="1" dirty="0" smtClean="0"/>
              <a:t>opulation health approach</a:t>
            </a:r>
            <a:r>
              <a:rPr lang="en-GB" sz="1400" dirty="0" smtClean="0"/>
              <a:t>.</a:t>
            </a:r>
            <a:r>
              <a:rPr lang="en-GB" sz="1400" b="1" dirty="0" smtClean="0"/>
              <a:t> </a:t>
            </a:r>
            <a:r>
              <a:rPr lang="en-GB" sz="1400" dirty="0" smtClean="0"/>
              <a:t>This</a:t>
            </a:r>
            <a:r>
              <a:rPr lang="en-GB" sz="1400" b="1" dirty="0" smtClean="0"/>
              <a:t> </a:t>
            </a:r>
            <a:r>
              <a:rPr lang="en-GB" sz="1400" dirty="0" smtClean="0"/>
              <a:t>aims to </a:t>
            </a:r>
            <a:r>
              <a:rPr lang="en-GB" sz="1400" b="1" dirty="0" smtClean="0"/>
              <a:t>improve </a:t>
            </a:r>
            <a:r>
              <a:rPr lang="en-GB" sz="1400" b="1" dirty="0"/>
              <a:t>the </a:t>
            </a:r>
            <a:r>
              <a:rPr lang="en-GB" sz="1400" b="1" dirty="0" smtClean="0"/>
              <a:t>health </a:t>
            </a:r>
            <a:r>
              <a:rPr lang="en-GB" sz="1400" b="1" dirty="0"/>
              <a:t>of an entire population. </a:t>
            </a:r>
            <a:r>
              <a:rPr lang="en-GB" sz="1400" b="1" dirty="0" smtClean="0"/>
              <a:t> </a:t>
            </a:r>
          </a:p>
          <a:p>
            <a:pPr lvl="0">
              <a:lnSpc>
                <a:spcPct val="100000"/>
              </a:lnSpc>
              <a:defRPr/>
            </a:pPr>
            <a:r>
              <a:rPr lang="en-GB" sz="1400" b="1" dirty="0" smtClean="0"/>
              <a:t>A population health approach </a:t>
            </a:r>
            <a:r>
              <a:rPr lang="en-GB" sz="1400" dirty="0" smtClean="0"/>
              <a:t>means:</a:t>
            </a:r>
          </a:p>
          <a:p>
            <a:pPr lvl="1">
              <a:lnSpc>
                <a:spcPct val="100000"/>
              </a:lnSpc>
              <a:spcBef>
                <a:spcPts val="400"/>
              </a:spcBef>
              <a:defRPr/>
            </a:pPr>
            <a:r>
              <a:rPr lang="en-GB" sz="1200" dirty="0" smtClean="0"/>
              <a:t>improving physical </a:t>
            </a:r>
            <a:r>
              <a:rPr lang="en-GB" sz="1200" dirty="0"/>
              <a:t>and mental health outcomes and </a:t>
            </a:r>
            <a:r>
              <a:rPr lang="en-GB" sz="1200" dirty="0" smtClean="0"/>
              <a:t>wellbeing;</a:t>
            </a:r>
          </a:p>
          <a:p>
            <a:pPr lvl="1">
              <a:lnSpc>
                <a:spcPct val="100000"/>
              </a:lnSpc>
              <a:spcBef>
                <a:spcPts val="400"/>
              </a:spcBef>
              <a:defRPr/>
            </a:pPr>
            <a:r>
              <a:rPr lang="en-GB" sz="1200" dirty="0" smtClean="0"/>
              <a:t>reducing </a:t>
            </a:r>
            <a:r>
              <a:rPr lang="en-GB" sz="1200" dirty="0"/>
              <a:t>health inequalities within and across </a:t>
            </a:r>
            <a:r>
              <a:rPr lang="en-GB" sz="1200" dirty="0" smtClean="0"/>
              <a:t>populations;</a:t>
            </a:r>
          </a:p>
          <a:p>
            <a:pPr lvl="1">
              <a:lnSpc>
                <a:spcPct val="100000"/>
              </a:lnSpc>
              <a:spcBef>
                <a:spcPts val="400"/>
              </a:spcBef>
              <a:defRPr/>
            </a:pPr>
            <a:r>
              <a:rPr lang="en-GB" sz="1200" dirty="0" smtClean="0"/>
              <a:t>actions </a:t>
            </a:r>
            <a:r>
              <a:rPr lang="en-GB" sz="1200" dirty="0"/>
              <a:t>to reduce the occurrence of ill-health, including addressing </a:t>
            </a:r>
            <a:r>
              <a:rPr lang="en-GB" sz="1200" dirty="0" smtClean="0"/>
              <a:t>the wider </a:t>
            </a:r>
            <a:r>
              <a:rPr lang="en-GB" sz="1200" dirty="0"/>
              <a:t>determinants of </a:t>
            </a:r>
            <a:r>
              <a:rPr lang="en-GB" sz="1200" dirty="0" smtClean="0"/>
              <a:t>health;</a:t>
            </a:r>
          </a:p>
          <a:p>
            <a:pPr lvl="1">
              <a:lnSpc>
                <a:spcPct val="100000"/>
              </a:lnSpc>
              <a:spcBef>
                <a:spcPts val="400"/>
              </a:spcBef>
              <a:defRPr/>
            </a:pPr>
            <a:r>
              <a:rPr lang="en-GB" sz="1200" dirty="0" smtClean="0"/>
              <a:t>working </a:t>
            </a:r>
            <a:r>
              <a:rPr lang="en-GB" sz="1200" dirty="0"/>
              <a:t>with communities and partner agencies. </a:t>
            </a:r>
          </a:p>
          <a:p>
            <a:pPr>
              <a:lnSpc>
                <a:spcPct val="100000"/>
              </a:lnSpc>
            </a:pPr>
            <a:r>
              <a:rPr lang="en-GB" sz="1400" dirty="0"/>
              <a:t>This report presents a high level view of </a:t>
            </a:r>
            <a:r>
              <a:rPr lang="en-GB" sz="1400" b="1" dirty="0" smtClean="0">
                <a:latin typeface="Arial" panose="020B0604020202020204" pitchFamily="34" charset="0"/>
                <a:cs typeface="Arial" panose="020B0604020202020204" pitchFamily="34" charset="0"/>
              </a:rPr>
              <a:t>key population health determinants and outcomes </a:t>
            </a:r>
            <a:r>
              <a:rPr lang="en-GB" sz="1400" dirty="0">
                <a:latin typeface="Arial" panose="020B0604020202020204" pitchFamily="34" charset="0"/>
                <a:cs typeface="Arial" panose="020B0604020202020204" pitchFamily="34" charset="0"/>
              </a:rPr>
              <a:t>for </a:t>
            </a:r>
            <a:r>
              <a:rPr lang="en-GB" sz="1400" dirty="0" smtClean="0">
                <a:latin typeface="Arial" panose="020B0604020202020204" pitchFamily="34" charset="0"/>
                <a:cs typeface="Arial" panose="020B0604020202020204" pitchFamily="34" charset="0"/>
              </a:rPr>
              <a:t>MK residents</a:t>
            </a:r>
            <a:r>
              <a:rPr lang="en-GB" sz="1400" dirty="0">
                <a:latin typeface="Arial" panose="020B0604020202020204" pitchFamily="34" charset="0"/>
                <a:cs typeface="Arial" panose="020B0604020202020204" pitchFamily="34" charset="0"/>
              </a:rPr>
              <a:t>. The full list of performance measures is given in an appendix</a:t>
            </a:r>
            <a:r>
              <a:rPr lang="en-GB" sz="1400" dirty="0" smtClean="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28650" y="1774742"/>
            <a:ext cx="3191257" cy="4529307"/>
          </a:xfrm>
          <a:prstGeom prst="rect">
            <a:avLst/>
          </a:prstGeom>
          <a:ln w="19050">
            <a:solidFill>
              <a:srgbClr val="699FAD"/>
            </a:solidFill>
          </a:ln>
        </p:spPr>
      </p:pic>
    </p:spTree>
    <p:extLst>
      <p:ext uri="{BB962C8B-B14F-4D97-AF65-F5344CB8AC3E}">
        <p14:creationId xmlns:p14="http://schemas.microsoft.com/office/powerpoint/2010/main" val="1351367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4349" y="589661"/>
            <a:ext cx="7867705" cy="4443514"/>
          </a:xfrm>
          <a:prstGeom prst="rect">
            <a:avLst/>
          </a:prstGeom>
        </p:spPr>
      </p:pic>
    </p:spTree>
    <p:extLst>
      <p:ext uri="{BB962C8B-B14F-4D97-AF65-F5344CB8AC3E}">
        <p14:creationId xmlns:p14="http://schemas.microsoft.com/office/powerpoint/2010/main" val="3118361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693" y="381030"/>
            <a:ext cx="8571009" cy="596982"/>
          </a:xfrm>
        </p:spPr>
        <p:txBody>
          <a:bodyPr>
            <a:normAutofit/>
          </a:bodyPr>
          <a:lstStyle/>
          <a:p>
            <a:r>
              <a:rPr lang="en-GB" sz="3200" dirty="0" smtClean="0"/>
              <a:t>Key data sources</a:t>
            </a:r>
            <a:endParaRPr lang="en-GB" sz="3200" dirty="0"/>
          </a:p>
        </p:txBody>
      </p:sp>
      <p:sp>
        <p:nvSpPr>
          <p:cNvPr id="3" name="Content Placeholder 2"/>
          <p:cNvSpPr>
            <a:spLocks noGrp="1"/>
          </p:cNvSpPr>
          <p:nvPr>
            <p:ph idx="1"/>
          </p:nvPr>
        </p:nvSpPr>
        <p:spPr>
          <a:xfrm>
            <a:off x="389614" y="1200647"/>
            <a:ext cx="8340918" cy="5263762"/>
          </a:xfrm>
        </p:spPr>
        <p:txBody>
          <a:bodyPr>
            <a:normAutofit/>
          </a:bodyPr>
          <a:lstStyle/>
          <a:p>
            <a:pPr marL="0" indent="0">
              <a:buNone/>
            </a:pPr>
            <a:r>
              <a:rPr lang="en-GB" sz="1800" dirty="0" smtClean="0"/>
              <a:t>The data in this report are mostly taken from the following sources. A complete list of sources is available on request. The data used are the latest validated and (where relevant) benchmarked data; more up to date local data may be available on some indicators. </a:t>
            </a:r>
          </a:p>
          <a:p>
            <a:r>
              <a:rPr lang="en-GB" sz="1600" dirty="0" smtClean="0"/>
              <a:t>Fingertips, Public Health England – wider determinants and health outcomes</a:t>
            </a:r>
          </a:p>
          <a:p>
            <a:r>
              <a:rPr lang="en-GB" sz="1600" dirty="0" smtClean="0"/>
              <a:t>NOMIS – economic indicators and Census data</a:t>
            </a:r>
          </a:p>
          <a:p>
            <a:r>
              <a:rPr lang="en-GB" sz="1600" dirty="0" smtClean="0"/>
              <a:t>End Child Poverty 2019</a:t>
            </a:r>
          </a:p>
          <a:p>
            <a:r>
              <a:rPr lang="en-GB" sz="1600" dirty="0" smtClean="0"/>
              <a:t>Indices of Deprivation 2015</a:t>
            </a:r>
          </a:p>
          <a:p>
            <a:r>
              <a:rPr lang="en-GB" sz="1600" dirty="0" smtClean="0"/>
              <a:t>Department for Education and Skills – Educational outcomes</a:t>
            </a:r>
          </a:p>
          <a:p>
            <a:r>
              <a:rPr lang="en-GB" sz="1600" dirty="0" smtClean="0"/>
              <a:t>MK 2016 Vital Signs Survey</a:t>
            </a:r>
          </a:p>
          <a:p>
            <a:r>
              <a:rPr lang="en-GB" sz="1600" dirty="0" smtClean="0"/>
              <a:t>FEAT Tool December 2017 – Food environment assessment</a:t>
            </a:r>
          </a:p>
          <a:p>
            <a:r>
              <a:rPr lang="en-GB" sz="1600" dirty="0" smtClean="0"/>
              <a:t>PHE Segment Tool – mortality and life expectancy gap</a:t>
            </a:r>
          </a:p>
          <a:p>
            <a:r>
              <a:rPr lang="en-GB" sz="1600" dirty="0" smtClean="0"/>
              <a:t>NHS </a:t>
            </a:r>
            <a:r>
              <a:rPr lang="en-GB" sz="1600" dirty="0" err="1" smtClean="0"/>
              <a:t>Rightcare</a:t>
            </a:r>
            <a:r>
              <a:rPr lang="en-GB" sz="1600" dirty="0" smtClean="0"/>
              <a:t> ‘Where to Look’ cancer and CVD packs</a:t>
            </a:r>
          </a:p>
          <a:p>
            <a:r>
              <a:rPr lang="en-GB" sz="1600" dirty="0" smtClean="0"/>
              <a:t>PHE/NHSE Cancer Data Dashboard</a:t>
            </a:r>
          </a:p>
          <a:p>
            <a:pPr marL="0" indent="0">
              <a:buNone/>
            </a:pPr>
            <a:endParaRPr lang="en-GB" sz="1800" dirty="0"/>
          </a:p>
        </p:txBody>
      </p:sp>
    </p:spTree>
    <p:extLst>
      <p:ext uri="{BB962C8B-B14F-4D97-AF65-F5344CB8AC3E}">
        <p14:creationId xmlns:p14="http://schemas.microsoft.com/office/powerpoint/2010/main" val="2410743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234" y="994714"/>
            <a:ext cx="3624349" cy="3227428"/>
          </a:xfrm>
        </p:spPr>
        <p:txBody>
          <a:bodyPr anchor="ctr">
            <a:normAutofit/>
          </a:bodyPr>
          <a:lstStyle/>
          <a:p>
            <a:pPr>
              <a:lnSpc>
                <a:spcPct val="100000"/>
              </a:lnSpc>
            </a:pPr>
            <a:r>
              <a:rPr lang="en-GB" sz="2200" dirty="0" smtClean="0">
                <a:latin typeface="Arial" panose="020B0604020202020204" pitchFamily="34" charset="0"/>
                <a:cs typeface="Arial" panose="020B0604020202020204" pitchFamily="34" charset="0"/>
              </a:rPr>
              <a:t>The biggest determinants of our health are </a:t>
            </a:r>
            <a:r>
              <a:rPr lang="en-GB" sz="2200" dirty="0">
                <a:latin typeface="Arial" panose="020B0604020202020204" pitchFamily="34" charset="0"/>
                <a:cs typeface="Arial" panose="020B0604020202020204" pitchFamily="34" charset="0"/>
              </a:rPr>
              <a:t>where we live, </a:t>
            </a:r>
            <a:r>
              <a:rPr lang="en-GB" sz="2200" dirty="0" smtClean="0">
                <a:latin typeface="Arial" panose="020B0604020202020204" pitchFamily="34" charset="0"/>
                <a:cs typeface="Arial" panose="020B0604020202020204" pitchFamily="34" charset="0"/>
              </a:rPr>
              <a:t>how we </a:t>
            </a:r>
            <a:r>
              <a:rPr lang="en-GB" sz="2200" dirty="0">
                <a:latin typeface="Arial" panose="020B0604020202020204" pitchFamily="34" charset="0"/>
                <a:cs typeface="Arial" panose="020B0604020202020204" pitchFamily="34" charset="0"/>
              </a:rPr>
              <a:t>live and the social </a:t>
            </a:r>
            <a:r>
              <a:rPr lang="en-GB" sz="2200" dirty="0" smtClean="0">
                <a:latin typeface="Arial" panose="020B0604020202020204" pitchFamily="34" charset="0"/>
                <a:cs typeface="Arial" panose="020B0604020202020204" pitchFamily="34" charset="0"/>
              </a:rPr>
              <a:t>and economic </a:t>
            </a:r>
            <a:r>
              <a:rPr lang="en-GB" sz="2200" dirty="0">
                <a:latin typeface="Arial" panose="020B0604020202020204" pitchFamily="34" charset="0"/>
                <a:cs typeface="Arial" panose="020B0604020202020204" pitchFamily="34" charset="0"/>
              </a:rPr>
              <a:t>conditions around </a:t>
            </a:r>
            <a:r>
              <a:rPr lang="en-GB" sz="2200" dirty="0" smtClean="0">
                <a:latin typeface="Arial" panose="020B0604020202020204" pitchFamily="34" charset="0"/>
                <a:cs typeface="Arial" panose="020B0604020202020204" pitchFamily="34" charset="0"/>
              </a:rPr>
              <a:t>us. </a:t>
            </a:r>
            <a:br>
              <a:rPr lang="en-GB" sz="2200" dirty="0" smtClean="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
            </a:r>
            <a:br>
              <a:rPr lang="en-GB" sz="2200" dirty="0">
                <a:latin typeface="Arial" panose="020B0604020202020204" pitchFamily="34" charset="0"/>
                <a:cs typeface="Arial" panose="020B0604020202020204" pitchFamily="34" charset="0"/>
              </a:rPr>
            </a:br>
            <a:r>
              <a:rPr lang="en-GB" sz="2200" dirty="0" smtClean="0">
                <a:latin typeface="Arial" panose="020B0604020202020204" pitchFamily="34" charset="0"/>
                <a:cs typeface="Arial" panose="020B0604020202020204" pitchFamily="34" charset="0"/>
              </a:rPr>
              <a:t>Estimates suggest these factors account for at least 60% of health outcomes.</a:t>
            </a:r>
            <a:endParaRPr lang="en-GB" sz="2200"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a:stretch>
            <a:fillRect/>
          </a:stretch>
        </p:blipFill>
        <p:spPr>
          <a:xfrm>
            <a:off x="4020199" y="88266"/>
            <a:ext cx="4948508" cy="6595168"/>
          </a:xfrm>
          <a:prstGeom prst="rect">
            <a:avLst/>
          </a:prstGeom>
        </p:spPr>
      </p:pic>
      <p:sp>
        <p:nvSpPr>
          <p:cNvPr id="5" name="TextBox 4"/>
          <p:cNvSpPr txBox="1"/>
          <p:nvPr/>
        </p:nvSpPr>
        <p:spPr>
          <a:xfrm>
            <a:off x="7492820" y="5469046"/>
            <a:ext cx="548640" cy="492443"/>
          </a:xfrm>
          <a:prstGeom prst="rect">
            <a:avLst/>
          </a:prstGeom>
          <a:solidFill>
            <a:srgbClr val="E9E6E2"/>
          </a:solidFill>
        </p:spPr>
        <p:txBody>
          <a:bodyPr wrap="square" lIns="0" tIns="0" rIns="0" bIns="0" rtlCol="0">
            <a:spAutoFit/>
          </a:bodyPr>
          <a:lstStyle/>
          <a:p>
            <a:pPr algn="ctr"/>
            <a:r>
              <a:rPr lang="en-GB" sz="3200" dirty="0" smtClean="0">
                <a:latin typeface="Modern No. 20" panose="02070704070505020303" pitchFamily="18" charset="0"/>
                <a:cs typeface="Times New Roman" panose="02020603050405020304" pitchFamily="18" charset="0"/>
              </a:rPr>
              <a:t>11</a:t>
            </a:r>
            <a:endParaRPr lang="en-GB" sz="3200" dirty="0">
              <a:latin typeface="Modern No. 20" panose="02070704070505020303" pitchFamily="18" charset="0"/>
              <a:cs typeface="Times New Roman" panose="02020603050405020304" pitchFamily="18" charset="0"/>
            </a:endParaRPr>
          </a:p>
        </p:txBody>
      </p:sp>
      <p:sp>
        <p:nvSpPr>
          <p:cNvPr id="6" name="TextBox 5"/>
          <p:cNvSpPr txBox="1"/>
          <p:nvPr/>
        </p:nvSpPr>
        <p:spPr>
          <a:xfrm>
            <a:off x="6486064" y="5682589"/>
            <a:ext cx="548640" cy="215444"/>
          </a:xfrm>
          <a:prstGeom prst="rect">
            <a:avLst/>
          </a:prstGeom>
          <a:solidFill>
            <a:srgbClr val="E9E6E2"/>
          </a:solidFill>
        </p:spPr>
        <p:txBody>
          <a:bodyPr wrap="square" lIns="0" tIns="0" rIns="0" bIns="0" rtlCol="0">
            <a:spAutoFit/>
          </a:bodyPr>
          <a:lstStyle/>
          <a:p>
            <a:pPr algn="ctr"/>
            <a:r>
              <a:rPr lang="en-GB" sz="1400" dirty="0" smtClean="0">
                <a:latin typeface="Modern No. 20" panose="02070704070505020303" pitchFamily="18" charset="0"/>
                <a:cs typeface="Times New Roman" panose="02020603050405020304" pitchFamily="18" charset="0"/>
              </a:rPr>
              <a:t>MK</a:t>
            </a:r>
            <a:endParaRPr lang="en-GB" sz="1400" dirty="0">
              <a:latin typeface="Modern No. 20" panose="02070704070505020303" pitchFamily="18" charset="0"/>
              <a:cs typeface="Times New Roman" panose="02020603050405020304" pitchFamily="18" charset="0"/>
            </a:endParaRPr>
          </a:p>
        </p:txBody>
      </p:sp>
      <p:sp>
        <p:nvSpPr>
          <p:cNvPr id="7" name="TextBox 6"/>
          <p:cNvSpPr txBox="1"/>
          <p:nvPr/>
        </p:nvSpPr>
        <p:spPr>
          <a:xfrm>
            <a:off x="6217919" y="6500161"/>
            <a:ext cx="1221971" cy="92333"/>
          </a:xfrm>
          <a:prstGeom prst="rect">
            <a:avLst/>
          </a:prstGeom>
          <a:solidFill>
            <a:srgbClr val="E9E6E2"/>
          </a:solidFill>
        </p:spPr>
        <p:txBody>
          <a:bodyPr wrap="square" lIns="0" tIns="0" rIns="0" bIns="0" rtlCol="0">
            <a:spAutoFit/>
          </a:bodyPr>
          <a:lstStyle/>
          <a:p>
            <a:pPr algn="ctr"/>
            <a:r>
              <a:rPr lang="en-GB" sz="600" dirty="0" smtClean="0">
                <a:latin typeface="Arial" panose="020B0604020202020204" pitchFamily="34" charset="0"/>
                <a:cs typeface="Arial" panose="020B0604020202020204" pitchFamily="34" charset="0"/>
              </a:rPr>
              <a:t>Adapted, with kind permission, from</a:t>
            </a:r>
            <a:endParaRPr lang="en-GB" sz="600" dirty="0">
              <a:latin typeface="Arial" panose="020B0604020202020204" pitchFamily="34" charset="0"/>
              <a:cs typeface="Arial" panose="020B0604020202020204" pitchFamily="34" charset="0"/>
            </a:endParaRPr>
          </a:p>
        </p:txBody>
      </p:sp>
      <p:sp>
        <p:nvSpPr>
          <p:cNvPr id="8" name="TextBox 7"/>
          <p:cNvSpPr txBox="1"/>
          <p:nvPr/>
        </p:nvSpPr>
        <p:spPr>
          <a:xfrm>
            <a:off x="207819" y="6500161"/>
            <a:ext cx="3553148" cy="123111"/>
          </a:xfrm>
          <a:prstGeom prst="rect">
            <a:avLst/>
          </a:prstGeom>
          <a:noFill/>
        </p:spPr>
        <p:txBody>
          <a:bodyPr wrap="square" lIns="0" tIns="0" rIns="0" bIns="0" rtlCol="0">
            <a:spAutoFit/>
          </a:bodyPr>
          <a:lstStyle/>
          <a:p>
            <a:r>
              <a:rPr lang="en-GB" sz="800" dirty="0"/>
              <a:t>Source</a:t>
            </a:r>
            <a:r>
              <a:rPr lang="en-GB" sz="600" dirty="0" smtClean="0">
                <a:latin typeface="Arial" panose="020B0604020202020204" pitchFamily="34" charset="0"/>
                <a:cs typeface="Arial" panose="020B0604020202020204" pitchFamily="34" charset="0"/>
              </a:rPr>
              <a:t>: </a:t>
            </a:r>
            <a:r>
              <a:rPr lang="en-GB" sz="800" dirty="0" smtClean="0"/>
              <a:t>Buck &amp; </a:t>
            </a:r>
            <a:r>
              <a:rPr lang="en-GB" sz="800" dirty="0"/>
              <a:t>Maguire (2015) Inequalities in Life Expectancy, King’s </a:t>
            </a:r>
            <a:r>
              <a:rPr lang="en-GB" sz="800" dirty="0" smtClean="0"/>
              <a:t>Fund</a:t>
            </a:r>
            <a:endParaRPr lang="en-US" sz="800" dirty="0"/>
          </a:p>
        </p:txBody>
      </p:sp>
      <p:sp>
        <p:nvSpPr>
          <p:cNvPr id="9" name="Title 1"/>
          <p:cNvSpPr txBox="1">
            <a:spLocks/>
          </p:cNvSpPr>
          <p:nvPr/>
        </p:nvSpPr>
        <p:spPr>
          <a:xfrm>
            <a:off x="749884" y="5240194"/>
            <a:ext cx="2469015" cy="9183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1800" i="1" dirty="0" smtClean="0">
                <a:solidFill>
                  <a:srgbClr val="E04565"/>
                </a:solidFill>
                <a:latin typeface="Arial" panose="020B0604020202020204" pitchFamily="34" charset="0"/>
                <a:cs typeface="Arial" panose="020B0604020202020204" pitchFamily="34" charset="0"/>
              </a:rPr>
              <a:t>How are we doing on these in MK?</a:t>
            </a:r>
            <a:endParaRPr lang="en-GB" sz="1800" i="1" dirty="0">
              <a:solidFill>
                <a:srgbClr val="E04565"/>
              </a:solidFill>
              <a:latin typeface="Arial" panose="020B0604020202020204" pitchFamily="34" charset="0"/>
              <a:cs typeface="Arial" panose="020B0604020202020204" pitchFamily="34" charset="0"/>
            </a:endParaRPr>
          </a:p>
        </p:txBody>
      </p:sp>
      <p:sp>
        <p:nvSpPr>
          <p:cNvPr id="10" name="Notched Right Arrow 9"/>
          <p:cNvSpPr/>
          <p:nvPr/>
        </p:nvSpPr>
        <p:spPr>
          <a:xfrm rot="5400000">
            <a:off x="1582800" y="4555854"/>
            <a:ext cx="803184" cy="496707"/>
          </a:xfrm>
          <a:prstGeom prst="notchedRightArrow">
            <a:avLst/>
          </a:prstGeom>
          <a:solidFill>
            <a:srgbClr val="E04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20858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90203" y="3465904"/>
            <a:ext cx="3806145" cy="1292662"/>
          </a:xfrm>
          <a:prstGeom prst="rect">
            <a:avLst/>
          </a:prstGeom>
          <a:noFill/>
        </p:spPr>
        <p:txBody>
          <a:bodyPr wrap="square" rtlCol="0">
            <a:spAutoFit/>
          </a:bodyPr>
          <a:lstStyle/>
          <a:p>
            <a:r>
              <a:rPr lang="en-GB" sz="1300" dirty="0" smtClean="0">
                <a:solidFill>
                  <a:srgbClr val="015179"/>
                </a:solidFill>
              </a:rPr>
              <a:t>4.3% of people are </a:t>
            </a:r>
            <a:r>
              <a:rPr lang="en-GB" sz="1300" b="1" dirty="0" smtClean="0">
                <a:solidFill>
                  <a:srgbClr val="015179"/>
                </a:solidFill>
              </a:rPr>
              <a:t>unemployed, </a:t>
            </a:r>
          </a:p>
          <a:p>
            <a:r>
              <a:rPr lang="en-GB" sz="1300" dirty="0" smtClean="0">
                <a:solidFill>
                  <a:srgbClr val="015179"/>
                </a:solidFill>
              </a:rPr>
              <a:t>which is similar </a:t>
            </a:r>
            <a:r>
              <a:rPr lang="en-GB" sz="1300" dirty="0">
                <a:solidFill>
                  <a:srgbClr val="015179"/>
                </a:solidFill>
              </a:rPr>
              <a:t>to the national </a:t>
            </a:r>
            <a:endParaRPr lang="en-GB" sz="1300" dirty="0" smtClean="0">
              <a:solidFill>
                <a:srgbClr val="015179"/>
              </a:solidFill>
            </a:endParaRPr>
          </a:p>
          <a:p>
            <a:r>
              <a:rPr lang="en-GB" sz="1300" dirty="0" smtClean="0">
                <a:solidFill>
                  <a:srgbClr val="015179"/>
                </a:solidFill>
              </a:rPr>
              <a:t>average </a:t>
            </a:r>
            <a:r>
              <a:rPr lang="en-GB" sz="1300" dirty="0">
                <a:solidFill>
                  <a:srgbClr val="015179"/>
                </a:solidFill>
              </a:rPr>
              <a:t>but higher than </a:t>
            </a:r>
            <a:r>
              <a:rPr lang="en-GB" sz="1300" dirty="0" smtClean="0">
                <a:solidFill>
                  <a:srgbClr val="015179"/>
                </a:solidFill>
              </a:rPr>
              <a:t>the </a:t>
            </a:r>
          </a:p>
          <a:p>
            <a:r>
              <a:rPr lang="en-GB" sz="1300" dirty="0" smtClean="0">
                <a:solidFill>
                  <a:srgbClr val="015179"/>
                </a:solidFill>
              </a:rPr>
              <a:t>South East average of </a:t>
            </a:r>
          </a:p>
          <a:p>
            <a:r>
              <a:rPr lang="en-GB" sz="1300" dirty="0" smtClean="0">
                <a:solidFill>
                  <a:srgbClr val="015179"/>
                </a:solidFill>
              </a:rPr>
              <a:t>3.4%. Unemployment is three </a:t>
            </a:r>
          </a:p>
          <a:p>
            <a:r>
              <a:rPr lang="en-GB" sz="1300" dirty="0" smtClean="0">
                <a:solidFill>
                  <a:srgbClr val="015179"/>
                </a:solidFill>
              </a:rPr>
              <a:t>times higher in </a:t>
            </a:r>
            <a:r>
              <a:rPr lang="en-GB" sz="1300" dirty="0" err="1" smtClean="0">
                <a:solidFill>
                  <a:srgbClr val="015179"/>
                </a:solidFill>
              </a:rPr>
              <a:t>Woughton</a:t>
            </a:r>
            <a:r>
              <a:rPr lang="en-GB" sz="1300" dirty="0" smtClean="0">
                <a:solidFill>
                  <a:srgbClr val="015179"/>
                </a:solidFill>
              </a:rPr>
              <a:t> than in Olney.</a:t>
            </a:r>
            <a:endParaRPr lang="en-GB" sz="1300" dirty="0">
              <a:solidFill>
                <a:srgbClr val="015179"/>
              </a:solidFill>
            </a:endParaRPr>
          </a:p>
        </p:txBody>
      </p:sp>
      <p:sp>
        <p:nvSpPr>
          <p:cNvPr id="6" name="Rounded Rectangle 5"/>
          <p:cNvSpPr/>
          <p:nvPr/>
        </p:nvSpPr>
        <p:spPr>
          <a:xfrm>
            <a:off x="207818" y="182880"/>
            <a:ext cx="8736677" cy="6400800"/>
          </a:xfrm>
          <a:prstGeom prst="roundRect">
            <a:avLst/>
          </a:prstGeom>
          <a:noFill/>
          <a:ln w="50800">
            <a:solidFill>
              <a:srgbClr val="0150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Content Placeholder 3"/>
          <p:cNvPicPr>
            <a:picLocks noChangeAspect="1"/>
          </p:cNvPicPr>
          <p:nvPr/>
        </p:nvPicPr>
        <p:blipFill rotWithShape="1">
          <a:blip r:embed="rId3"/>
          <a:srcRect l="8295" t="23239" r="74234" b="57980"/>
          <a:stretch/>
        </p:blipFill>
        <p:spPr>
          <a:xfrm>
            <a:off x="590203" y="552715"/>
            <a:ext cx="864524" cy="1238595"/>
          </a:xfrm>
          <a:prstGeom prst="rect">
            <a:avLst/>
          </a:prstGeom>
        </p:spPr>
      </p:pic>
      <p:sp>
        <p:nvSpPr>
          <p:cNvPr id="5" name="Content Placeholder 2"/>
          <p:cNvSpPr txBox="1">
            <a:spLocks/>
          </p:cNvSpPr>
          <p:nvPr/>
        </p:nvSpPr>
        <p:spPr>
          <a:xfrm>
            <a:off x="1542553" y="469876"/>
            <a:ext cx="7210749" cy="16954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smtClean="0">
                <a:solidFill>
                  <a:srgbClr val="015179"/>
                </a:solidFill>
              </a:rPr>
              <a:t>Good work</a:t>
            </a:r>
            <a:endParaRPr lang="en-GB" sz="2400" dirty="0" smtClean="0">
              <a:solidFill>
                <a:srgbClr val="FFFFFF"/>
              </a:solidFill>
            </a:endParaRPr>
          </a:p>
          <a:p>
            <a:pPr marL="0" indent="0">
              <a:lnSpc>
                <a:spcPct val="100000"/>
              </a:lnSpc>
              <a:spcBef>
                <a:spcPts val="600"/>
              </a:spcBef>
              <a:buNone/>
            </a:pPr>
            <a:r>
              <a:rPr lang="en-GB" sz="1500" dirty="0"/>
              <a:t>Good work pays fairly and offers security, ensures good working conditions, promotes a good work life balance and provides training and opportunities to progress. People who are well are more likely to be in employment and people who are employed are more likely to be in good health. People in higher status roles are more likely to be healthy and less likely to die of heart disease. </a:t>
            </a:r>
          </a:p>
        </p:txBody>
      </p:sp>
      <p:sp>
        <p:nvSpPr>
          <p:cNvPr id="9" name="Content Placeholder 2"/>
          <p:cNvSpPr txBox="1">
            <a:spLocks/>
          </p:cNvSpPr>
          <p:nvPr/>
        </p:nvSpPr>
        <p:spPr>
          <a:xfrm>
            <a:off x="353290" y="2268071"/>
            <a:ext cx="8445731" cy="3849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None/>
            </a:pPr>
            <a:r>
              <a:rPr lang="en-GB" sz="1400" dirty="0"/>
              <a:t>MK has a buoyant economy</a:t>
            </a:r>
            <a:r>
              <a:rPr lang="en-GB" sz="1400" dirty="0" smtClean="0"/>
              <a:t>, but </a:t>
            </a:r>
            <a:r>
              <a:rPr lang="en-GB" sz="1400" dirty="0"/>
              <a:t>there is scope for the benefits to be enjoyed more </a:t>
            </a:r>
            <a:r>
              <a:rPr lang="en-GB" sz="1400" dirty="0" smtClean="0"/>
              <a:t>fairly:</a:t>
            </a:r>
            <a:endParaRPr lang="en-GB" sz="1400" dirty="0"/>
          </a:p>
          <a:p>
            <a:pPr marL="0" indent="0">
              <a:lnSpc>
                <a:spcPct val="100000"/>
              </a:lnSpc>
              <a:spcBef>
                <a:spcPts val="600"/>
              </a:spcBef>
              <a:buNone/>
            </a:pPr>
            <a:endParaRPr lang="en-GB" sz="1400" dirty="0" smtClean="0"/>
          </a:p>
        </p:txBody>
      </p:sp>
      <p:sp>
        <p:nvSpPr>
          <p:cNvPr id="18" name="TextBox 17"/>
          <p:cNvSpPr txBox="1"/>
          <p:nvPr/>
        </p:nvSpPr>
        <p:spPr>
          <a:xfrm>
            <a:off x="1151660" y="2741754"/>
            <a:ext cx="6918918" cy="523220"/>
          </a:xfrm>
          <a:prstGeom prst="rect">
            <a:avLst/>
          </a:prstGeom>
          <a:noFill/>
        </p:spPr>
        <p:txBody>
          <a:bodyPr wrap="square" rtlCol="0">
            <a:spAutoFit/>
          </a:bodyPr>
          <a:lstStyle/>
          <a:p>
            <a:pPr algn="ctr">
              <a:spcBef>
                <a:spcPts val="600"/>
              </a:spcBef>
            </a:pPr>
            <a:r>
              <a:rPr lang="en-GB" sz="1400" dirty="0" smtClean="0">
                <a:solidFill>
                  <a:srgbClr val="015179"/>
                </a:solidFill>
              </a:rPr>
              <a:t>There are plenty of </a:t>
            </a:r>
            <a:r>
              <a:rPr lang="en-GB" sz="1400" b="1" dirty="0" smtClean="0">
                <a:solidFill>
                  <a:srgbClr val="015179"/>
                </a:solidFill>
              </a:rPr>
              <a:t>jobs</a:t>
            </a:r>
            <a:r>
              <a:rPr lang="en-GB" sz="1400" dirty="0" smtClean="0">
                <a:solidFill>
                  <a:srgbClr val="015179"/>
                </a:solidFill>
              </a:rPr>
              <a:t> in MK with 1.15 per </a:t>
            </a:r>
            <a:r>
              <a:rPr lang="en-GB" sz="1400" dirty="0">
                <a:solidFill>
                  <a:srgbClr val="015179"/>
                </a:solidFill>
              </a:rPr>
              <a:t>person of working </a:t>
            </a:r>
            <a:r>
              <a:rPr lang="en-GB" sz="1400" dirty="0" smtClean="0">
                <a:solidFill>
                  <a:srgbClr val="015179"/>
                </a:solidFill>
              </a:rPr>
              <a:t>age – but our </a:t>
            </a:r>
            <a:r>
              <a:rPr lang="en-GB" sz="1400" dirty="0">
                <a:solidFill>
                  <a:srgbClr val="015179"/>
                </a:solidFill>
              </a:rPr>
              <a:t>residents </a:t>
            </a:r>
            <a:r>
              <a:rPr lang="en-GB" sz="1400" b="1" dirty="0">
                <a:solidFill>
                  <a:srgbClr val="015179"/>
                </a:solidFill>
              </a:rPr>
              <a:t>earn less </a:t>
            </a:r>
            <a:r>
              <a:rPr lang="en-GB" sz="1400" dirty="0" smtClean="0">
                <a:solidFill>
                  <a:srgbClr val="015179"/>
                </a:solidFill>
              </a:rPr>
              <a:t>than </a:t>
            </a:r>
            <a:r>
              <a:rPr lang="en-GB" sz="1400" dirty="0">
                <a:solidFill>
                  <a:srgbClr val="015179"/>
                </a:solidFill>
              </a:rPr>
              <a:t>people who work in MK (£588 compared to £</a:t>
            </a:r>
            <a:r>
              <a:rPr lang="en-GB" sz="1400" dirty="0" smtClean="0">
                <a:solidFill>
                  <a:srgbClr val="015179"/>
                </a:solidFill>
              </a:rPr>
              <a:t>622 per week).  </a:t>
            </a:r>
            <a:endParaRPr lang="en-GB" sz="1400" dirty="0">
              <a:solidFill>
                <a:srgbClr val="015179"/>
              </a:solidFill>
            </a:endParaRPr>
          </a:p>
        </p:txBody>
      </p:sp>
      <p:sp>
        <p:nvSpPr>
          <p:cNvPr id="21" name="TextBox 20"/>
          <p:cNvSpPr txBox="1"/>
          <p:nvPr/>
        </p:nvSpPr>
        <p:spPr>
          <a:xfrm>
            <a:off x="5655611" y="5071950"/>
            <a:ext cx="1932513" cy="692497"/>
          </a:xfrm>
          <a:prstGeom prst="rect">
            <a:avLst/>
          </a:prstGeom>
          <a:noFill/>
        </p:spPr>
        <p:txBody>
          <a:bodyPr wrap="square" rtlCol="0">
            <a:spAutoFit/>
          </a:bodyPr>
          <a:lstStyle/>
          <a:p>
            <a:r>
              <a:rPr lang="en-GB" sz="1300" dirty="0" smtClean="0">
                <a:solidFill>
                  <a:srgbClr val="015179"/>
                </a:solidFill>
              </a:rPr>
              <a:t>13% of jobs in MK</a:t>
            </a:r>
          </a:p>
          <a:p>
            <a:r>
              <a:rPr lang="en-GB" sz="1300" b="1" dirty="0" smtClean="0">
                <a:solidFill>
                  <a:srgbClr val="015179"/>
                </a:solidFill>
              </a:rPr>
              <a:t>pay less </a:t>
            </a:r>
            <a:r>
              <a:rPr lang="en-GB" sz="1300" dirty="0" smtClean="0">
                <a:solidFill>
                  <a:srgbClr val="015179"/>
                </a:solidFill>
              </a:rPr>
              <a:t>than the Living Wage</a:t>
            </a:r>
            <a:endParaRPr lang="en-GB" sz="1300" b="1" dirty="0">
              <a:solidFill>
                <a:srgbClr val="015179"/>
              </a:solidFill>
            </a:endParaRPr>
          </a:p>
        </p:txBody>
      </p:sp>
      <p:grpSp>
        <p:nvGrpSpPr>
          <p:cNvPr id="3" name="Group 2"/>
          <p:cNvGrpSpPr/>
          <p:nvPr/>
        </p:nvGrpSpPr>
        <p:grpSpPr>
          <a:xfrm>
            <a:off x="1755507" y="5010604"/>
            <a:ext cx="2383098" cy="1024787"/>
            <a:chOff x="1539843" y="4147821"/>
            <a:chExt cx="2383098" cy="1024787"/>
          </a:xfrm>
        </p:grpSpPr>
        <p:pic>
          <p:nvPicPr>
            <p:cNvPr id="16" name="Picture 15"/>
            <p:cNvPicPr>
              <a:picLocks noChangeAspect="1"/>
            </p:cNvPicPr>
            <p:nvPr/>
          </p:nvPicPr>
          <p:blipFill rotWithShape="1">
            <a:blip r:embed="rId4"/>
            <a:srcRect l="6364" t="21096" r="69592" b="68847"/>
            <a:stretch/>
          </p:blipFill>
          <p:spPr>
            <a:xfrm>
              <a:off x="1539843" y="4780178"/>
              <a:ext cx="782606" cy="392430"/>
            </a:xfrm>
            <a:prstGeom prst="rect">
              <a:avLst/>
            </a:prstGeom>
          </p:spPr>
        </p:pic>
        <p:sp>
          <p:nvSpPr>
            <p:cNvPr id="17" name="TextBox 16"/>
            <p:cNvSpPr txBox="1"/>
            <p:nvPr/>
          </p:nvSpPr>
          <p:spPr>
            <a:xfrm>
              <a:off x="2321416" y="4198930"/>
              <a:ext cx="1601525" cy="892552"/>
            </a:xfrm>
            <a:prstGeom prst="rect">
              <a:avLst/>
            </a:prstGeom>
            <a:noFill/>
          </p:spPr>
          <p:txBody>
            <a:bodyPr wrap="square" rtlCol="0">
              <a:spAutoFit/>
            </a:bodyPr>
            <a:lstStyle/>
            <a:p>
              <a:r>
                <a:rPr lang="en-GB" sz="1300" dirty="0">
                  <a:solidFill>
                    <a:srgbClr val="015179"/>
                  </a:solidFill>
                </a:rPr>
                <a:t>9,400 households - more than one in ten - have </a:t>
              </a:r>
              <a:r>
                <a:rPr lang="en-GB" sz="1300" b="1" dirty="0">
                  <a:solidFill>
                    <a:srgbClr val="015179"/>
                  </a:solidFill>
                </a:rPr>
                <a:t>no one in work</a:t>
              </a:r>
            </a:p>
          </p:txBody>
        </p:sp>
        <p:pic>
          <p:nvPicPr>
            <p:cNvPr id="23" name="Picture 22"/>
            <p:cNvPicPr>
              <a:picLocks noChangeAspect="1"/>
            </p:cNvPicPr>
            <p:nvPr/>
          </p:nvPicPr>
          <p:blipFill>
            <a:blip r:embed="rId5"/>
            <a:stretch>
              <a:fillRect/>
            </a:stretch>
          </p:blipFill>
          <p:spPr>
            <a:xfrm>
              <a:off x="1576793" y="4147821"/>
              <a:ext cx="761509" cy="609207"/>
            </a:xfrm>
            <a:prstGeom prst="rect">
              <a:avLst/>
            </a:prstGeom>
          </p:spPr>
        </p:pic>
      </p:grpSp>
      <p:sp>
        <p:nvSpPr>
          <p:cNvPr id="33" name="TextBox 32"/>
          <p:cNvSpPr txBox="1"/>
          <p:nvPr/>
        </p:nvSpPr>
        <p:spPr>
          <a:xfrm>
            <a:off x="6706617" y="4069581"/>
            <a:ext cx="2420039" cy="246221"/>
          </a:xfrm>
          <a:prstGeom prst="rect">
            <a:avLst/>
          </a:prstGeom>
          <a:noFill/>
        </p:spPr>
        <p:txBody>
          <a:bodyPr wrap="square" lIns="0" rIns="0" rtlCol="0">
            <a:spAutoFit/>
          </a:bodyPr>
          <a:lstStyle/>
          <a:p>
            <a:r>
              <a:rPr lang="en-GB" sz="1000" dirty="0" smtClean="0">
                <a:solidFill>
                  <a:srgbClr val="015179"/>
                </a:solidFill>
              </a:rPr>
              <a:t>for people with a learning disability</a:t>
            </a:r>
            <a:endParaRPr lang="en-GB" sz="1000" dirty="0">
              <a:solidFill>
                <a:srgbClr val="015179"/>
              </a:solidFill>
            </a:endParaRPr>
          </a:p>
        </p:txBody>
      </p:sp>
      <p:grpSp>
        <p:nvGrpSpPr>
          <p:cNvPr id="2" name="Group 1"/>
          <p:cNvGrpSpPr/>
          <p:nvPr/>
        </p:nvGrpSpPr>
        <p:grpSpPr>
          <a:xfrm>
            <a:off x="5002574" y="3474147"/>
            <a:ext cx="3750728" cy="1180971"/>
            <a:chOff x="4849572" y="3306285"/>
            <a:chExt cx="3750728" cy="1180971"/>
          </a:xfrm>
        </p:grpSpPr>
        <p:sp>
          <p:nvSpPr>
            <p:cNvPr id="14" name="TextBox 13"/>
            <p:cNvSpPr txBox="1"/>
            <p:nvPr/>
          </p:nvSpPr>
          <p:spPr>
            <a:xfrm>
              <a:off x="4849572" y="3306285"/>
              <a:ext cx="3113114" cy="292388"/>
            </a:xfrm>
            <a:prstGeom prst="rect">
              <a:avLst/>
            </a:prstGeom>
            <a:noFill/>
          </p:spPr>
          <p:txBody>
            <a:bodyPr wrap="square" rtlCol="0">
              <a:spAutoFit/>
            </a:bodyPr>
            <a:lstStyle/>
            <a:p>
              <a:r>
                <a:rPr lang="en-GB" sz="1300" dirty="0" smtClean="0">
                  <a:solidFill>
                    <a:srgbClr val="015179"/>
                  </a:solidFill>
                </a:rPr>
                <a:t>The employment rate gap is</a:t>
              </a:r>
              <a:r>
                <a:rPr lang="en-GB" sz="1200" dirty="0" smtClean="0">
                  <a:solidFill>
                    <a:srgbClr val="015179"/>
                  </a:solidFill>
                </a:rPr>
                <a:t>:</a:t>
              </a:r>
              <a:endParaRPr lang="en-GB" dirty="0"/>
            </a:p>
          </p:txBody>
        </p:sp>
        <p:sp>
          <p:nvSpPr>
            <p:cNvPr id="25" name="Rectangle 24"/>
            <p:cNvSpPr/>
            <p:nvPr/>
          </p:nvSpPr>
          <p:spPr>
            <a:xfrm>
              <a:off x="5169610" y="3658913"/>
              <a:ext cx="149107" cy="209855"/>
            </a:xfrm>
            <a:prstGeom prst="rect">
              <a:avLst/>
            </a:prstGeom>
            <a:solidFill>
              <a:srgbClr val="015179"/>
            </a:solidFill>
            <a:ln>
              <a:solidFill>
                <a:srgbClr val="01517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dirty="0" smtClean="0">
                  <a:solidFill>
                    <a:schemeClr val="bg1"/>
                  </a:solidFill>
                </a:rPr>
                <a:t>11</a:t>
              </a:r>
              <a:endParaRPr lang="en-GB" sz="600" dirty="0">
                <a:solidFill>
                  <a:schemeClr val="bg1"/>
                </a:solidFill>
              </a:endParaRPr>
            </a:p>
          </p:txBody>
        </p:sp>
        <p:sp>
          <p:nvSpPr>
            <p:cNvPr id="27" name="Rectangle 26"/>
            <p:cNvSpPr/>
            <p:nvPr/>
          </p:nvSpPr>
          <p:spPr>
            <a:xfrm>
              <a:off x="5169609" y="3929900"/>
              <a:ext cx="1299257" cy="209855"/>
            </a:xfrm>
            <a:prstGeom prst="rect">
              <a:avLst/>
            </a:prstGeom>
            <a:solidFill>
              <a:srgbClr val="015179"/>
            </a:solidFill>
            <a:ln>
              <a:solidFill>
                <a:srgbClr val="01517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dirty="0" smtClean="0">
                  <a:solidFill>
                    <a:schemeClr val="bg1"/>
                  </a:solidFill>
                </a:rPr>
                <a:t>67</a:t>
              </a:r>
              <a:endParaRPr lang="en-GB" sz="600" dirty="0">
                <a:solidFill>
                  <a:schemeClr val="bg1"/>
                </a:solidFill>
              </a:endParaRPr>
            </a:p>
          </p:txBody>
        </p:sp>
        <p:sp>
          <p:nvSpPr>
            <p:cNvPr id="28" name="Rectangle 27"/>
            <p:cNvSpPr/>
            <p:nvPr/>
          </p:nvSpPr>
          <p:spPr>
            <a:xfrm>
              <a:off x="5169608" y="4190747"/>
              <a:ext cx="1442263" cy="209855"/>
            </a:xfrm>
            <a:prstGeom prst="rect">
              <a:avLst/>
            </a:prstGeom>
            <a:solidFill>
              <a:srgbClr val="015179"/>
            </a:solidFill>
            <a:ln>
              <a:solidFill>
                <a:srgbClr val="01517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dirty="0" smtClean="0">
                  <a:solidFill>
                    <a:schemeClr val="bg1"/>
                  </a:solidFill>
                </a:rPr>
                <a:t>73</a:t>
              </a:r>
              <a:endParaRPr lang="en-GB" sz="600" dirty="0">
                <a:solidFill>
                  <a:schemeClr val="bg1"/>
                </a:solidFill>
              </a:endParaRPr>
            </a:p>
          </p:txBody>
        </p:sp>
        <p:sp>
          <p:nvSpPr>
            <p:cNvPr id="29" name="TextBox 28"/>
            <p:cNvSpPr txBox="1"/>
            <p:nvPr/>
          </p:nvSpPr>
          <p:spPr>
            <a:xfrm>
              <a:off x="5999901" y="3652884"/>
              <a:ext cx="2420039" cy="246221"/>
            </a:xfrm>
            <a:prstGeom prst="rect">
              <a:avLst/>
            </a:prstGeom>
            <a:noFill/>
          </p:spPr>
          <p:txBody>
            <a:bodyPr wrap="square" lIns="0" rIns="0" rtlCol="0">
              <a:spAutoFit/>
            </a:bodyPr>
            <a:lstStyle/>
            <a:p>
              <a:r>
                <a:rPr lang="en-GB" sz="1000" dirty="0" smtClean="0">
                  <a:solidFill>
                    <a:srgbClr val="015179"/>
                  </a:solidFill>
                </a:rPr>
                <a:t>for people with a long term health condition</a:t>
              </a:r>
              <a:endParaRPr lang="en-GB" sz="1000" dirty="0">
                <a:solidFill>
                  <a:srgbClr val="015179"/>
                </a:solidFill>
              </a:endParaRPr>
            </a:p>
          </p:txBody>
        </p:sp>
        <p:sp>
          <p:nvSpPr>
            <p:cNvPr id="30" name="TextBox 29"/>
            <p:cNvSpPr txBox="1"/>
            <p:nvPr/>
          </p:nvSpPr>
          <p:spPr>
            <a:xfrm>
              <a:off x="5376132" y="3621299"/>
              <a:ext cx="530978" cy="307777"/>
            </a:xfrm>
            <a:prstGeom prst="rect">
              <a:avLst/>
            </a:prstGeom>
            <a:noFill/>
          </p:spPr>
          <p:txBody>
            <a:bodyPr wrap="square" lIns="0" rIns="0" rtlCol="0">
              <a:spAutoFit/>
            </a:bodyPr>
            <a:lstStyle/>
            <a:p>
              <a:r>
                <a:rPr lang="en-GB" sz="700" dirty="0"/>
                <a:t>p</a:t>
              </a:r>
              <a:r>
                <a:rPr lang="en-GB" sz="700" dirty="0" smtClean="0"/>
                <a:t>ercentage points worse</a:t>
              </a:r>
              <a:endParaRPr lang="en-GB" sz="700" dirty="0"/>
            </a:p>
          </p:txBody>
        </p:sp>
        <p:sp>
          <p:nvSpPr>
            <p:cNvPr id="31" name="TextBox 30"/>
            <p:cNvSpPr txBox="1"/>
            <p:nvPr/>
          </p:nvSpPr>
          <p:spPr>
            <a:xfrm>
              <a:off x="5940099" y="3883144"/>
              <a:ext cx="530978" cy="307777"/>
            </a:xfrm>
            <a:prstGeom prst="rect">
              <a:avLst/>
            </a:prstGeom>
            <a:noFill/>
          </p:spPr>
          <p:txBody>
            <a:bodyPr wrap="square" lIns="0" rIns="0" rtlCol="0">
              <a:spAutoFit/>
            </a:bodyPr>
            <a:lstStyle/>
            <a:p>
              <a:r>
                <a:rPr lang="en-GB" sz="700" dirty="0">
                  <a:solidFill>
                    <a:schemeClr val="bg1"/>
                  </a:solidFill>
                </a:rPr>
                <a:t>p</a:t>
              </a:r>
              <a:r>
                <a:rPr lang="en-GB" sz="700" dirty="0" smtClean="0">
                  <a:solidFill>
                    <a:schemeClr val="bg1"/>
                  </a:solidFill>
                </a:rPr>
                <a:t>ercentage points worse</a:t>
              </a:r>
              <a:endParaRPr lang="en-GB" sz="700" dirty="0">
                <a:solidFill>
                  <a:schemeClr val="bg1"/>
                </a:solidFill>
              </a:endParaRPr>
            </a:p>
          </p:txBody>
        </p:sp>
        <p:sp>
          <p:nvSpPr>
            <p:cNvPr id="32" name="TextBox 31"/>
            <p:cNvSpPr txBox="1"/>
            <p:nvPr/>
          </p:nvSpPr>
          <p:spPr>
            <a:xfrm>
              <a:off x="6020791" y="4141529"/>
              <a:ext cx="530978" cy="307777"/>
            </a:xfrm>
            <a:prstGeom prst="rect">
              <a:avLst/>
            </a:prstGeom>
            <a:noFill/>
          </p:spPr>
          <p:txBody>
            <a:bodyPr wrap="square" lIns="0" rIns="0" rtlCol="0">
              <a:spAutoFit/>
            </a:bodyPr>
            <a:lstStyle/>
            <a:p>
              <a:r>
                <a:rPr lang="en-GB" sz="700" dirty="0">
                  <a:solidFill>
                    <a:schemeClr val="bg1"/>
                  </a:solidFill>
                </a:rPr>
                <a:t>p</a:t>
              </a:r>
              <a:r>
                <a:rPr lang="en-GB" sz="700" dirty="0" smtClean="0">
                  <a:solidFill>
                    <a:schemeClr val="bg1"/>
                  </a:solidFill>
                </a:rPr>
                <a:t>ercentage points worse</a:t>
              </a:r>
              <a:endParaRPr lang="en-GB" sz="700" dirty="0">
                <a:solidFill>
                  <a:schemeClr val="bg1"/>
                </a:solidFill>
              </a:endParaRPr>
            </a:p>
          </p:txBody>
        </p:sp>
        <p:sp>
          <p:nvSpPr>
            <p:cNvPr id="34" name="TextBox 33"/>
            <p:cNvSpPr txBox="1"/>
            <p:nvPr/>
          </p:nvSpPr>
          <p:spPr>
            <a:xfrm>
              <a:off x="6696944" y="4117924"/>
              <a:ext cx="1903356" cy="369332"/>
            </a:xfrm>
            <a:prstGeom prst="rect">
              <a:avLst/>
            </a:prstGeom>
            <a:noFill/>
          </p:spPr>
          <p:txBody>
            <a:bodyPr wrap="square" lIns="0" rIns="0" rtlCol="0">
              <a:spAutoFit/>
            </a:bodyPr>
            <a:lstStyle/>
            <a:p>
              <a:pPr>
                <a:lnSpc>
                  <a:spcPct val="90000"/>
                </a:lnSpc>
              </a:pPr>
              <a:r>
                <a:rPr lang="en-GB" sz="1000" dirty="0" smtClean="0">
                  <a:solidFill>
                    <a:srgbClr val="015179"/>
                  </a:solidFill>
                </a:rPr>
                <a:t>for people in contact with secondary mental health services</a:t>
              </a:r>
              <a:endParaRPr lang="en-GB" sz="1000" dirty="0">
                <a:solidFill>
                  <a:srgbClr val="015179"/>
                </a:solidFill>
              </a:endParaRPr>
            </a:p>
          </p:txBody>
        </p:sp>
      </p:gr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7124" y="5096147"/>
            <a:ext cx="652751" cy="652751"/>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83929" y="3722763"/>
            <a:ext cx="779636" cy="779636"/>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6574" y="3841436"/>
            <a:ext cx="660963" cy="660963"/>
          </a:xfrm>
          <a:prstGeom prst="rect">
            <a:avLst/>
          </a:prstGeom>
        </p:spPr>
      </p:pic>
      <p:sp>
        <p:nvSpPr>
          <p:cNvPr id="35" name="Rectangle 34"/>
          <p:cNvSpPr/>
          <p:nvPr/>
        </p:nvSpPr>
        <p:spPr>
          <a:xfrm>
            <a:off x="817628" y="6122778"/>
            <a:ext cx="7586982" cy="292388"/>
          </a:xfrm>
          <a:prstGeom prst="rect">
            <a:avLst/>
          </a:prstGeom>
        </p:spPr>
        <p:txBody>
          <a:bodyPr wrap="square">
            <a:spAutoFit/>
          </a:bodyPr>
          <a:lstStyle/>
          <a:p>
            <a:pPr algn="ctr"/>
            <a:r>
              <a:rPr lang="en-GB" sz="1300" b="1" dirty="0" smtClean="0">
                <a:solidFill>
                  <a:srgbClr val="015179"/>
                </a:solidFill>
              </a:rPr>
              <a:t>Nationally, 16.5</a:t>
            </a:r>
            <a:r>
              <a:rPr lang="en-GB" sz="1300" b="1" dirty="0">
                <a:solidFill>
                  <a:srgbClr val="015179"/>
                </a:solidFill>
              </a:rPr>
              <a:t>% of all people in paid work were employed in the public sector </a:t>
            </a:r>
            <a:r>
              <a:rPr lang="en-GB" sz="1300" b="1" dirty="0" smtClean="0">
                <a:solidFill>
                  <a:srgbClr val="015179"/>
                </a:solidFill>
              </a:rPr>
              <a:t>in </a:t>
            </a:r>
            <a:r>
              <a:rPr lang="en-GB" sz="1300" b="1" dirty="0">
                <a:solidFill>
                  <a:srgbClr val="015179"/>
                </a:solidFill>
              </a:rPr>
              <a:t>March 2019</a:t>
            </a:r>
          </a:p>
        </p:txBody>
      </p:sp>
    </p:spTree>
    <p:extLst>
      <p:ext uri="{BB962C8B-B14F-4D97-AF65-F5344CB8AC3E}">
        <p14:creationId xmlns:p14="http://schemas.microsoft.com/office/powerpoint/2010/main" val="3300385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07818" y="182879"/>
            <a:ext cx="8736677" cy="6458989"/>
          </a:xfrm>
          <a:prstGeom prst="roundRect">
            <a:avLst/>
          </a:prstGeom>
          <a:noFill/>
          <a:ln w="50800">
            <a:solidFill>
              <a:srgbClr val="FED4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p:cNvSpPr txBox="1">
            <a:spLocks/>
          </p:cNvSpPr>
          <p:nvPr/>
        </p:nvSpPr>
        <p:spPr>
          <a:xfrm>
            <a:off x="1739752" y="496292"/>
            <a:ext cx="7026331" cy="1529699"/>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smtClean="0">
                <a:solidFill>
                  <a:srgbClr val="FFD312"/>
                </a:solidFill>
              </a:rPr>
              <a:t>Money and resources</a:t>
            </a:r>
          </a:p>
          <a:p>
            <a:pPr marL="0" indent="0">
              <a:lnSpc>
                <a:spcPct val="110000"/>
              </a:lnSpc>
              <a:buNone/>
            </a:pPr>
            <a:r>
              <a:rPr lang="en-GB" sz="1900" dirty="0"/>
              <a:t>Poverty damages health and poor health increases the risk of poverty</a:t>
            </a:r>
            <a:r>
              <a:rPr lang="en-GB" sz="1900" dirty="0" smtClean="0"/>
              <a:t>. An inadequate income makes it more difficult to avoid stress and feel in control, access experiences and material resources, adopt and maintain healthy behaviours, and feel supported by a financial safety net. </a:t>
            </a:r>
            <a:endParaRPr lang="en-GB" sz="1900" dirty="0"/>
          </a:p>
        </p:txBody>
      </p:sp>
      <p:pic>
        <p:nvPicPr>
          <p:cNvPr id="2" name="Picture 1"/>
          <p:cNvPicPr>
            <a:picLocks noChangeAspect="1"/>
          </p:cNvPicPr>
          <p:nvPr/>
        </p:nvPicPr>
        <p:blipFill rotWithShape="1">
          <a:blip r:embed="rId2"/>
          <a:srcRect l="60747" t="23599" r="20614" b="57498"/>
          <a:stretch/>
        </p:blipFill>
        <p:spPr>
          <a:xfrm>
            <a:off x="618366" y="543118"/>
            <a:ext cx="1121386" cy="1515388"/>
          </a:xfrm>
          <a:prstGeom prst="rect">
            <a:avLst/>
          </a:prstGeom>
        </p:spPr>
      </p:pic>
      <p:sp>
        <p:nvSpPr>
          <p:cNvPr id="10" name="Content Placeholder 2"/>
          <p:cNvSpPr txBox="1">
            <a:spLocks/>
          </p:cNvSpPr>
          <p:nvPr/>
        </p:nvSpPr>
        <p:spPr>
          <a:xfrm>
            <a:off x="394853" y="1662778"/>
            <a:ext cx="8362604" cy="4803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endParaRPr lang="en-GB" sz="1200" dirty="0" smtClean="0"/>
          </a:p>
          <a:p>
            <a:pPr marL="0" indent="0">
              <a:lnSpc>
                <a:spcPct val="100000"/>
              </a:lnSpc>
              <a:spcBef>
                <a:spcPts val="600"/>
              </a:spcBef>
              <a:buNone/>
            </a:pPr>
            <a:endParaRPr lang="en-GB" sz="1200" dirty="0"/>
          </a:p>
          <a:p>
            <a:pPr marL="0" indent="0">
              <a:lnSpc>
                <a:spcPct val="100000"/>
              </a:lnSpc>
              <a:spcBef>
                <a:spcPts val="600"/>
              </a:spcBef>
              <a:buNone/>
            </a:pPr>
            <a:endParaRPr lang="en-GB" sz="1400" dirty="0" smtClean="0"/>
          </a:p>
          <a:p>
            <a:pPr marL="0" indent="0">
              <a:lnSpc>
                <a:spcPct val="100000"/>
              </a:lnSpc>
              <a:spcBef>
                <a:spcPts val="600"/>
              </a:spcBef>
              <a:buNone/>
            </a:pPr>
            <a:endParaRPr lang="en-GB" sz="1400" dirty="0"/>
          </a:p>
          <a:p>
            <a:pPr marL="0" indent="0">
              <a:lnSpc>
                <a:spcPct val="100000"/>
              </a:lnSpc>
              <a:spcBef>
                <a:spcPts val="600"/>
              </a:spcBef>
              <a:buNone/>
            </a:pPr>
            <a:endParaRPr lang="en-GB" sz="1400" dirty="0" smtClean="0"/>
          </a:p>
        </p:txBody>
      </p:sp>
      <p:sp>
        <p:nvSpPr>
          <p:cNvPr id="16" name="TextBox 15"/>
          <p:cNvSpPr txBox="1"/>
          <p:nvPr/>
        </p:nvSpPr>
        <p:spPr>
          <a:xfrm>
            <a:off x="6624614" y="3575225"/>
            <a:ext cx="2196380" cy="1892826"/>
          </a:xfrm>
          <a:prstGeom prst="rect">
            <a:avLst/>
          </a:prstGeom>
          <a:noFill/>
        </p:spPr>
        <p:txBody>
          <a:bodyPr wrap="square" rtlCol="0">
            <a:spAutoFit/>
          </a:bodyPr>
          <a:lstStyle/>
          <a:p>
            <a:r>
              <a:rPr lang="en-GB" sz="1300" dirty="0" smtClean="0"/>
              <a:t>The highest concentrations of income deprivation are found in </a:t>
            </a:r>
            <a:r>
              <a:rPr lang="en-GB" sz="1300" dirty="0" err="1" smtClean="0"/>
              <a:t>Woughton</a:t>
            </a:r>
            <a:r>
              <a:rPr lang="en-GB" sz="1300" dirty="0" smtClean="0"/>
              <a:t> and Water Eaton, along with parts of </a:t>
            </a:r>
            <a:r>
              <a:rPr lang="en-GB" sz="1300" dirty="0" err="1" smtClean="0"/>
              <a:t>Wolverton</a:t>
            </a:r>
            <a:r>
              <a:rPr lang="en-GB" sz="1300" dirty="0" smtClean="0"/>
              <a:t> and </a:t>
            </a:r>
            <a:r>
              <a:rPr lang="en-GB" sz="1300" dirty="0" err="1" smtClean="0"/>
              <a:t>Bradwell</a:t>
            </a:r>
            <a:r>
              <a:rPr lang="en-GB" sz="1300" dirty="0" smtClean="0"/>
              <a:t> wards. Some of these areas are among the 10% most deprived areas in England.</a:t>
            </a:r>
            <a:endParaRPr lang="en-GB" sz="1300" dirty="0"/>
          </a:p>
        </p:txBody>
      </p:sp>
      <p:pic>
        <p:nvPicPr>
          <p:cNvPr id="19" name="Picture 18"/>
          <p:cNvPicPr>
            <a:picLocks noChangeAspect="1"/>
          </p:cNvPicPr>
          <p:nvPr/>
        </p:nvPicPr>
        <p:blipFill>
          <a:blip r:embed="rId3"/>
          <a:stretch>
            <a:fillRect/>
          </a:stretch>
        </p:blipFill>
        <p:spPr>
          <a:xfrm>
            <a:off x="3838521" y="2995361"/>
            <a:ext cx="2663826" cy="3468253"/>
          </a:xfrm>
          <a:prstGeom prst="rect">
            <a:avLst/>
          </a:prstGeom>
        </p:spPr>
      </p:pic>
      <p:sp>
        <p:nvSpPr>
          <p:cNvPr id="11" name="TextBox 10"/>
          <p:cNvSpPr txBox="1"/>
          <p:nvPr/>
        </p:nvSpPr>
        <p:spPr>
          <a:xfrm>
            <a:off x="2263224" y="2345877"/>
            <a:ext cx="6060301" cy="492443"/>
          </a:xfrm>
          <a:prstGeom prst="rect">
            <a:avLst/>
          </a:prstGeom>
          <a:noFill/>
        </p:spPr>
        <p:txBody>
          <a:bodyPr wrap="square" rtlCol="0">
            <a:spAutoFit/>
          </a:bodyPr>
          <a:lstStyle/>
          <a:p>
            <a:r>
              <a:rPr lang="en-GB" sz="1300" dirty="0" smtClean="0"/>
              <a:t>Men and women living in the least deprived parts of MK enjoy over </a:t>
            </a:r>
            <a:r>
              <a:rPr lang="en-GB" sz="1300" b="1" dirty="0" smtClean="0"/>
              <a:t>11 </a:t>
            </a:r>
            <a:r>
              <a:rPr lang="en-GB" sz="1300" dirty="0" smtClean="0"/>
              <a:t>years more in </a:t>
            </a:r>
            <a:r>
              <a:rPr lang="en-GB" sz="1300" b="1" dirty="0" smtClean="0"/>
              <a:t>good health </a:t>
            </a:r>
            <a:r>
              <a:rPr lang="en-GB" sz="1300" dirty="0" smtClean="0"/>
              <a:t>than those living in the most deprived areas. </a:t>
            </a:r>
            <a:endParaRPr lang="en-GB" sz="13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4871" y="2339376"/>
            <a:ext cx="754179" cy="655985"/>
          </a:xfrm>
          <a:prstGeom prst="rect">
            <a:avLst/>
          </a:prstGeom>
          <a:solidFill>
            <a:schemeClr val="bg1"/>
          </a:solidFill>
        </p:spPr>
      </p:pic>
      <p:grpSp>
        <p:nvGrpSpPr>
          <p:cNvPr id="7" name="Group 6"/>
          <p:cNvGrpSpPr/>
          <p:nvPr/>
        </p:nvGrpSpPr>
        <p:grpSpPr>
          <a:xfrm>
            <a:off x="455985" y="3388279"/>
            <a:ext cx="3260269" cy="1292662"/>
            <a:chOff x="1393155" y="3124569"/>
            <a:chExt cx="2786925" cy="1292662"/>
          </a:xfrm>
        </p:grpSpPr>
        <p:sp>
          <p:nvSpPr>
            <p:cNvPr id="12" name="TextBox 11"/>
            <p:cNvSpPr txBox="1"/>
            <p:nvPr/>
          </p:nvSpPr>
          <p:spPr>
            <a:xfrm>
              <a:off x="2196137" y="3124569"/>
              <a:ext cx="1983943" cy="1292662"/>
            </a:xfrm>
            <a:prstGeom prst="rect">
              <a:avLst/>
            </a:prstGeom>
            <a:noFill/>
          </p:spPr>
          <p:txBody>
            <a:bodyPr wrap="square" rtlCol="0">
              <a:spAutoFit/>
            </a:bodyPr>
            <a:lstStyle/>
            <a:p>
              <a:pPr>
                <a:spcBef>
                  <a:spcPts val="600"/>
                </a:spcBef>
              </a:pPr>
              <a:r>
                <a:rPr lang="en-GB" sz="1300" dirty="0" smtClean="0"/>
                <a:t>A 2019 analysis by Loughborough University estimates that </a:t>
              </a:r>
              <a:r>
                <a:rPr lang="en-GB" sz="1300" b="1" dirty="0" smtClean="0"/>
                <a:t>31</a:t>
              </a:r>
              <a:r>
                <a:rPr lang="en-GB" sz="1300" b="1" dirty="0"/>
                <a:t>%</a:t>
              </a:r>
              <a:r>
                <a:rPr lang="en-GB" sz="1300" dirty="0"/>
                <a:t> of children in MK live in </a:t>
              </a:r>
              <a:r>
                <a:rPr lang="en-GB" sz="1300" b="1" dirty="0"/>
                <a:t>poverty</a:t>
              </a:r>
              <a:r>
                <a:rPr lang="en-GB" sz="1300" dirty="0"/>
                <a:t>, after housing costs are taken into account. </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3155" y="3335546"/>
              <a:ext cx="750725" cy="750725"/>
            </a:xfrm>
            <a:prstGeom prst="rect">
              <a:avLst/>
            </a:prstGeom>
          </p:spPr>
        </p:pic>
      </p:grpSp>
      <p:sp>
        <p:nvSpPr>
          <p:cNvPr id="13" name="TextBox 12"/>
          <p:cNvSpPr txBox="1"/>
          <p:nvPr/>
        </p:nvSpPr>
        <p:spPr>
          <a:xfrm>
            <a:off x="649488" y="5000827"/>
            <a:ext cx="2304943" cy="307777"/>
          </a:xfrm>
          <a:prstGeom prst="rect">
            <a:avLst/>
          </a:prstGeom>
          <a:noFill/>
        </p:spPr>
        <p:txBody>
          <a:bodyPr wrap="square" rtlCol="0">
            <a:spAutoFit/>
          </a:bodyPr>
          <a:lstStyle/>
          <a:p>
            <a:r>
              <a:rPr lang="en-GB" sz="1400" dirty="0"/>
              <a:t>Nationally, </a:t>
            </a:r>
            <a:endParaRPr lang="en-GB" sz="1300" dirty="0"/>
          </a:p>
        </p:txBody>
      </p:sp>
      <p:sp>
        <p:nvSpPr>
          <p:cNvPr id="14" name="TextBox 13"/>
          <p:cNvSpPr txBox="1"/>
          <p:nvPr/>
        </p:nvSpPr>
        <p:spPr>
          <a:xfrm>
            <a:off x="1569273" y="4837300"/>
            <a:ext cx="781412" cy="553998"/>
          </a:xfrm>
          <a:prstGeom prst="rect">
            <a:avLst/>
          </a:prstGeom>
          <a:noFill/>
        </p:spPr>
        <p:txBody>
          <a:bodyPr wrap="square" lIns="0" tIns="0" rIns="0" bIns="0" rtlCol="0">
            <a:spAutoFit/>
          </a:bodyPr>
          <a:lstStyle/>
          <a:p>
            <a:r>
              <a:rPr lang="en-GB" sz="3600" dirty="0" smtClean="0">
                <a:solidFill>
                  <a:srgbClr val="FED412"/>
                </a:solidFill>
                <a:latin typeface="Rockwell Extra Bold" panose="02060903040505020403" pitchFamily="18" charset="0"/>
              </a:rPr>
              <a:t>2/3</a:t>
            </a:r>
            <a:endParaRPr lang="en-GB" sz="3600" dirty="0">
              <a:solidFill>
                <a:srgbClr val="FED412"/>
              </a:solidFill>
              <a:latin typeface="Rockwell Extra Bold" panose="02060903040505020403" pitchFamily="18" charset="0"/>
            </a:endParaRPr>
          </a:p>
        </p:txBody>
      </p:sp>
      <p:sp>
        <p:nvSpPr>
          <p:cNvPr id="15" name="TextBox 14"/>
          <p:cNvSpPr txBox="1"/>
          <p:nvPr/>
        </p:nvSpPr>
        <p:spPr>
          <a:xfrm>
            <a:off x="705827" y="5231753"/>
            <a:ext cx="2025461" cy="523220"/>
          </a:xfrm>
          <a:prstGeom prst="rect">
            <a:avLst/>
          </a:prstGeom>
          <a:noFill/>
        </p:spPr>
        <p:txBody>
          <a:bodyPr wrap="square" rtlCol="0">
            <a:spAutoFit/>
          </a:bodyPr>
          <a:lstStyle/>
          <a:p>
            <a:r>
              <a:rPr lang="en-GB" sz="1400" dirty="0" smtClean="0"/>
              <a:t>of </a:t>
            </a:r>
            <a:r>
              <a:rPr lang="en-GB" sz="1400" dirty="0"/>
              <a:t>child poverty is </a:t>
            </a:r>
            <a:r>
              <a:rPr lang="en-GB" sz="1400" dirty="0" smtClean="0"/>
              <a:t>within </a:t>
            </a:r>
            <a:r>
              <a:rPr lang="en-GB" sz="1400" dirty="0"/>
              <a:t>working families.</a:t>
            </a:r>
            <a:endParaRPr lang="en-GB" sz="1300"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0186" y="4970191"/>
            <a:ext cx="631816" cy="631816"/>
          </a:xfrm>
          <a:prstGeom prst="rect">
            <a:avLst/>
          </a:prstGeom>
        </p:spPr>
      </p:pic>
    </p:spTree>
    <p:extLst>
      <p:ext uri="{BB962C8B-B14F-4D97-AF65-F5344CB8AC3E}">
        <p14:creationId xmlns:p14="http://schemas.microsoft.com/office/powerpoint/2010/main" val="2381936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07818" y="182880"/>
            <a:ext cx="8736677" cy="6542116"/>
          </a:xfrm>
          <a:prstGeom prst="roundRect">
            <a:avLst/>
          </a:prstGeom>
          <a:noFill/>
          <a:ln w="508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p:cNvSpPr txBox="1">
            <a:spLocks/>
          </p:cNvSpPr>
          <p:nvPr/>
        </p:nvSpPr>
        <p:spPr>
          <a:xfrm>
            <a:off x="1280159" y="479599"/>
            <a:ext cx="7414953" cy="15403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smtClean="0">
                <a:solidFill>
                  <a:srgbClr val="52A8CB"/>
                </a:solidFill>
              </a:rPr>
              <a:t>Education and skills</a:t>
            </a:r>
          </a:p>
          <a:p>
            <a:pPr marL="0" indent="0">
              <a:lnSpc>
                <a:spcPct val="100000"/>
              </a:lnSpc>
              <a:buNone/>
            </a:pPr>
            <a:r>
              <a:rPr lang="en-GB" sz="1500" dirty="0" smtClean="0"/>
              <a:t>A good education helps build strong foundations for supportive social connections, accessing good work, life-long learning and problem solving, and feeling empowered and valued. </a:t>
            </a:r>
            <a:r>
              <a:rPr lang="en-GB" sz="1500" dirty="0"/>
              <a:t>By the age of 30, those with the highest levels of education are expected to live four years longer than those with the lowest levels of </a:t>
            </a:r>
            <a:r>
              <a:rPr lang="en-GB" sz="1500" dirty="0" smtClean="0"/>
              <a:t>education.</a:t>
            </a:r>
            <a:endParaRPr lang="en-GB" sz="1500" dirty="0"/>
          </a:p>
        </p:txBody>
      </p:sp>
      <p:pic>
        <p:nvPicPr>
          <p:cNvPr id="7" name="Picture 6"/>
          <p:cNvPicPr>
            <a:picLocks noChangeAspect="1"/>
          </p:cNvPicPr>
          <p:nvPr/>
        </p:nvPicPr>
        <p:blipFill rotWithShape="1">
          <a:blip r:embed="rId3"/>
          <a:srcRect l="56157" t="47122" r="30241" b="32211"/>
          <a:stretch/>
        </p:blipFill>
        <p:spPr>
          <a:xfrm>
            <a:off x="606829" y="479600"/>
            <a:ext cx="673331" cy="1363288"/>
          </a:xfrm>
          <a:prstGeom prst="rect">
            <a:avLst/>
          </a:prstGeom>
        </p:spPr>
      </p:pic>
      <p:sp>
        <p:nvSpPr>
          <p:cNvPr id="9" name="Content Placeholder 2"/>
          <p:cNvSpPr txBox="1">
            <a:spLocks/>
          </p:cNvSpPr>
          <p:nvPr/>
        </p:nvSpPr>
        <p:spPr>
          <a:xfrm>
            <a:off x="394854" y="2118825"/>
            <a:ext cx="8362604" cy="36601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endParaRPr lang="en-GB" sz="1400" dirty="0" smtClean="0"/>
          </a:p>
        </p:txBody>
      </p:sp>
      <p:sp>
        <p:nvSpPr>
          <p:cNvPr id="12" name="TextBox 11"/>
          <p:cNvSpPr txBox="1"/>
          <p:nvPr/>
        </p:nvSpPr>
        <p:spPr>
          <a:xfrm>
            <a:off x="1200252" y="3275633"/>
            <a:ext cx="843624" cy="215444"/>
          </a:xfrm>
          <a:prstGeom prst="rect">
            <a:avLst/>
          </a:prstGeom>
          <a:noFill/>
        </p:spPr>
        <p:txBody>
          <a:bodyPr wrap="square" lIns="0" rIns="0" rtlCol="0">
            <a:spAutoFit/>
          </a:bodyPr>
          <a:lstStyle/>
          <a:p>
            <a:pPr>
              <a:spcBef>
                <a:spcPts val="600"/>
              </a:spcBef>
            </a:pPr>
            <a:r>
              <a:rPr lang="en-GB" sz="800" dirty="0" smtClean="0">
                <a:solidFill>
                  <a:srgbClr val="015179"/>
                </a:solidFill>
              </a:rPr>
              <a:t>Similar LAs: 73%</a:t>
            </a:r>
            <a:endParaRPr lang="en-GB" sz="800" dirty="0">
              <a:solidFill>
                <a:srgbClr val="015179"/>
              </a:solidFill>
            </a:endParaRPr>
          </a:p>
        </p:txBody>
      </p:sp>
      <p:sp>
        <p:nvSpPr>
          <p:cNvPr id="2" name="Curved Down Arrow 1"/>
          <p:cNvSpPr/>
          <p:nvPr/>
        </p:nvSpPr>
        <p:spPr>
          <a:xfrm rot="5400000">
            <a:off x="3032659" y="901713"/>
            <a:ext cx="2633407" cy="6694997"/>
          </a:xfrm>
          <a:prstGeom prst="curvedDownArrow">
            <a:avLst>
              <a:gd name="adj1" fmla="val 11017"/>
              <a:gd name="adj2" fmla="val 30503"/>
              <a:gd name="adj3" fmla="val 23712"/>
            </a:avLst>
          </a:prstGeom>
          <a:solidFill>
            <a:srgbClr val="52A8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Oval 7"/>
          <p:cNvSpPr/>
          <p:nvPr/>
        </p:nvSpPr>
        <p:spPr>
          <a:xfrm>
            <a:off x="1316369" y="2974329"/>
            <a:ext cx="574481" cy="2191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dirty="0" smtClean="0">
                <a:solidFill>
                  <a:schemeClr val="tx1"/>
                </a:solidFill>
              </a:rPr>
              <a:t>73%</a:t>
            </a:r>
            <a:endParaRPr lang="en-GB" sz="1000" dirty="0">
              <a:solidFill>
                <a:schemeClr val="tx1"/>
              </a:solidFill>
            </a:endParaRPr>
          </a:p>
        </p:txBody>
      </p:sp>
      <p:sp>
        <p:nvSpPr>
          <p:cNvPr id="14" name="TextBox 13"/>
          <p:cNvSpPr txBox="1"/>
          <p:nvPr/>
        </p:nvSpPr>
        <p:spPr>
          <a:xfrm>
            <a:off x="767520" y="2572237"/>
            <a:ext cx="2001317" cy="323165"/>
          </a:xfrm>
          <a:prstGeom prst="rect">
            <a:avLst/>
          </a:prstGeom>
          <a:noFill/>
        </p:spPr>
        <p:txBody>
          <a:bodyPr wrap="square" lIns="0" tIns="0" rIns="0" bIns="0" rtlCol="0">
            <a:spAutoFit/>
          </a:bodyPr>
          <a:lstStyle/>
          <a:p>
            <a:pPr algn="ctr">
              <a:spcBef>
                <a:spcPts val="600"/>
              </a:spcBef>
            </a:pPr>
            <a:r>
              <a:rPr lang="en-GB" sz="1050" b="1" dirty="0" smtClean="0">
                <a:solidFill>
                  <a:srgbClr val="015179"/>
                </a:solidFill>
                <a:latin typeface="Arial Narrow" panose="020B0606020202030204" pitchFamily="34" charset="0"/>
              </a:rPr>
              <a:t>EYFS: % reaching a good level of development at the end of reception</a:t>
            </a:r>
            <a:endParaRPr lang="en-GB" sz="1050" b="1" dirty="0">
              <a:solidFill>
                <a:srgbClr val="015179"/>
              </a:solidFill>
              <a:latin typeface="Arial Narrow" panose="020B0606020202030204" pitchFamily="34" charset="0"/>
            </a:endParaRPr>
          </a:p>
        </p:txBody>
      </p:sp>
      <p:sp>
        <p:nvSpPr>
          <p:cNvPr id="15" name="TextBox 14"/>
          <p:cNvSpPr txBox="1"/>
          <p:nvPr/>
        </p:nvSpPr>
        <p:spPr>
          <a:xfrm>
            <a:off x="1195557" y="3442446"/>
            <a:ext cx="1197210" cy="338554"/>
          </a:xfrm>
          <a:prstGeom prst="rect">
            <a:avLst/>
          </a:prstGeom>
          <a:noFill/>
        </p:spPr>
        <p:txBody>
          <a:bodyPr wrap="square" lIns="0" rIns="0" rtlCol="0">
            <a:spAutoFit/>
          </a:bodyPr>
          <a:lstStyle/>
          <a:p>
            <a:pPr>
              <a:spcBef>
                <a:spcPts val="600"/>
              </a:spcBef>
            </a:pPr>
            <a:r>
              <a:rPr lang="en-GB" sz="800" dirty="0" smtClean="0">
                <a:solidFill>
                  <a:srgbClr val="015179"/>
                </a:solidFill>
              </a:rPr>
              <a:t>MK children eligible for Free School Meals: 60%</a:t>
            </a:r>
            <a:endParaRPr lang="en-GB" sz="800" dirty="0">
              <a:solidFill>
                <a:srgbClr val="015179"/>
              </a:solidFill>
            </a:endParaRPr>
          </a:p>
        </p:txBody>
      </p:sp>
      <p:sp>
        <p:nvSpPr>
          <p:cNvPr id="21" name="TextBox 20"/>
          <p:cNvSpPr txBox="1"/>
          <p:nvPr/>
        </p:nvSpPr>
        <p:spPr>
          <a:xfrm>
            <a:off x="3804364" y="3386062"/>
            <a:ext cx="680029" cy="215444"/>
          </a:xfrm>
          <a:prstGeom prst="rect">
            <a:avLst/>
          </a:prstGeom>
          <a:noFill/>
        </p:spPr>
        <p:txBody>
          <a:bodyPr wrap="square" lIns="0" rIns="0" rtlCol="0">
            <a:spAutoFit/>
          </a:bodyPr>
          <a:lstStyle/>
          <a:p>
            <a:pPr>
              <a:spcBef>
                <a:spcPts val="600"/>
              </a:spcBef>
            </a:pPr>
            <a:r>
              <a:rPr lang="en-GB" sz="800" dirty="0" smtClean="0">
                <a:solidFill>
                  <a:srgbClr val="015179"/>
                </a:solidFill>
              </a:rPr>
              <a:t>England: 64%</a:t>
            </a:r>
            <a:endParaRPr lang="en-GB" sz="800" dirty="0">
              <a:solidFill>
                <a:srgbClr val="015179"/>
              </a:solidFill>
            </a:endParaRPr>
          </a:p>
        </p:txBody>
      </p:sp>
      <p:sp>
        <p:nvSpPr>
          <p:cNvPr id="22" name="Oval 21"/>
          <p:cNvSpPr/>
          <p:nvPr/>
        </p:nvSpPr>
        <p:spPr>
          <a:xfrm>
            <a:off x="4041434" y="3103011"/>
            <a:ext cx="574481" cy="2191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dirty="0" smtClean="0">
                <a:solidFill>
                  <a:schemeClr val="tx1"/>
                </a:solidFill>
              </a:rPr>
              <a:t>64%</a:t>
            </a:r>
            <a:endParaRPr lang="en-GB" sz="1000" dirty="0">
              <a:solidFill>
                <a:schemeClr val="tx1"/>
              </a:solidFill>
            </a:endParaRPr>
          </a:p>
        </p:txBody>
      </p:sp>
      <p:sp>
        <p:nvSpPr>
          <p:cNvPr id="23" name="TextBox 22"/>
          <p:cNvSpPr txBox="1"/>
          <p:nvPr/>
        </p:nvSpPr>
        <p:spPr>
          <a:xfrm>
            <a:off x="3397983" y="2618132"/>
            <a:ext cx="2211559" cy="323165"/>
          </a:xfrm>
          <a:prstGeom prst="rect">
            <a:avLst/>
          </a:prstGeom>
          <a:noFill/>
        </p:spPr>
        <p:txBody>
          <a:bodyPr wrap="square" lIns="0" tIns="0" rIns="0" bIns="0" rtlCol="0">
            <a:spAutoFit/>
          </a:bodyPr>
          <a:lstStyle/>
          <a:p>
            <a:pPr algn="ctr">
              <a:spcBef>
                <a:spcPts val="600"/>
              </a:spcBef>
            </a:pPr>
            <a:r>
              <a:rPr lang="en-GB" sz="1050" b="1" dirty="0" smtClean="0">
                <a:solidFill>
                  <a:srgbClr val="015179"/>
                </a:solidFill>
                <a:latin typeface="Arial Narrow" panose="020B0606020202030204" pitchFamily="34" charset="0"/>
              </a:rPr>
              <a:t>Year 6: % reaching expected level in reading, writing and maths at Key Stage 2</a:t>
            </a:r>
            <a:endParaRPr lang="en-GB" sz="1050" b="1" dirty="0">
              <a:solidFill>
                <a:srgbClr val="015179"/>
              </a:solidFill>
              <a:latin typeface="Arial Narrow" panose="020B0606020202030204" pitchFamily="34" charset="0"/>
            </a:endParaRPr>
          </a:p>
        </p:txBody>
      </p:sp>
      <p:sp>
        <p:nvSpPr>
          <p:cNvPr id="24" name="TextBox 23"/>
          <p:cNvSpPr txBox="1"/>
          <p:nvPr/>
        </p:nvSpPr>
        <p:spPr>
          <a:xfrm>
            <a:off x="3790001" y="3526561"/>
            <a:ext cx="1467091" cy="215444"/>
          </a:xfrm>
          <a:prstGeom prst="rect">
            <a:avLst/>
          </a:prstGeom>
          <a:noFill/>
        </p:spPr>
        <p:txBody>
          <a:bodyPr wrap="square" lIns="0" rIns="0" rtlCol="0">
            <a:spAutoFit/>
          </a:bodyPr>
          <a:lstStyle/>
          <a:p>
            <a:pPr>
              <a:spcBef>
                <a:spcPts val="600"/>
              </a:spcBef>
            </a:pPr>
            <a:r>
              <a:rPr lang="en-GB" sz="800" dirty="0" smtClean="0">
                <a:solidFill>
                  <a:srgbClr val="015179"/>
                </a:solidFill>
              </a:rPr>
              <a:t>MK Looked After Children: 30%</a:t>
            </a:r>
            <a:endParaRPr lang="en-GB" sz="800" dirty="0">
              <a:solidFill>
                <a:srgbClr val="015179"/>
              </a:solidFill>
            </a:endParaRPr>
          </a:p>
        </p:txBody>
      </p:sp>
      <p:sp>
        <p:nvSpPr>
          <p:cNvPr id="25" name="TextBox 24"/>
          <p:cNvSpPr txBox="1"/>
          <p:nvPr/>
        </p:nvSpPr>
        <p:spPr>
          <a:xfrm>
            <a:off x="7581807" y="4553337"/>
            <a:ext cx="963297" cy="215444"/>
          </a:xfrm>
          <a:prstGeom prst="rect">
            <a:avLst/>
          </a:prstGeom>
          <a:noFill/>
        </p:spPr>
        <p:txBody>
          <a:bodyPr wrap="square" lIns="0" rIns="0" rtlCol="0">
            <a:spAutoFit/>
          </a:bodyPr>
          <a:lstStyle/>
          <a:p>
            <a:pPr>
              <a:spcBef>
                <a:spcPts val="600"/>
              </a:spcBef>
            </a:pPr>
            <a:r>
              <a:rPr lang="en-GB" sz="800" dirty="0" smtClean="0">
                <a:solidFill>
                  <a:srgbClr val="015179"/>
                </a:solidFill>
              </a:rPr>
              <a:t>South East: 46%</a:t>
            </a:r>
            <a:endParaRPr lang="en-GB" sz="800" dirty="0">
              <a:solidFill>
                <a:srgbClr val="015179"/>
              </a:solidFill>
            </a:endParaRPr>
          </a:p>
        </p:txBody>
      </p:sp>
      <p:sp>
        <p:nvSpPr>
          <p:cNvPr id="26" name="Oval 25"/>
          <p:cNvSpPr/>
          <p:nvPr/>
        </p:nvSpPr>
        <p:spPr>
          <a:xfrm>
            <a:off x="6873004" y="4433980"/>
            <a:ext cx="545953" cy="19527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dirty="0" smtClean="0">
                <a:solidFill>
                  <a:schemeClr val="tx1"/>
                </a:solidFill>
              </a:rPr>
              <a:t>39%</a:t>
            </a:r>
            <a:endParaRPr lang="en-GB" sz="1000" dirty="0">
              <a:solidFill>
                <a:schemeClr val="tx1"/>
              </a:solidFill>
            </a:endParaRPr>
          </a:p>
        </p:txBody>
      </p:sp>
      <p:sp>
        <p:nvSpPr>
          <p:cNvPr id="27" name="TextBox 26"/>
          <p:cNvSpPr txBox="1"/>
          <p:nvPr/>
        </p:nvSpPr>
        <p:spPr>
          <a:xfrm>
            <a:off x="6069269" y="3933898"/>
            <a:ext cx="1073125" cy="484748"/>
          </a:xfrm>
          <a:prstGeom prst="rect">
            <a:avLst/>
          </a:prstGeom>
          <a:noFill/>
        </p:spPr>
        <p:txBody>
          <a:bodyPr wrap="square" lIns="0" tIns="0" rIns="0" bIns="0" rtlCol="0">
            <a:spAutoFit/>
          </a:bodyPr>
          <a:lstStyle/>
          <a:p>
            <a:pPr>
              <a:spcBef>
                <a:spcPts val="600"/>
              </a:spcBef>
            </a:pPr>
            <a:r>
              <a:rPr lang="en-GB" sz="1050" b="1" dirty="0" smtClean="0">
                <a:solidFill>
                  <a:srgbClr val="015179"/>
                </a:solidFill>
                <a:latin typeface="Arial Narrow" panose="020B0606020202030204" pitchFamily="34" charset="0"/>
              </a:rPr>
              <a:t>Year 11: % pupils achieving 9-5 in English and Maths</a:t>
            </a:r>
            <a:endParaRPr lang="en-GB" sz="1050" b="1" dirty="0">
              <a:solidFill>
                <a:srgbClr val="015179"/>
              </a:solidFill>
              <a:latin typeface="Arial Narrow" panose="020B0606020202030204" pitchFamily="34" charset="0"/>
            </a:endParaRPr>
          </a:p>
        </p:txBody>
      </p:sp>
      <p:sp>
        <p:nvSpPr>
          <p:cNvPr id="28" name="TextBox 27"/>
          <p:cNvSpPr txBox="1"/>
          <p:nvPr/>
        </p:nvSpPr>
        <p:spPr>
          <a:xfrm>
            <a:off x="7581807" y="4699750"/>
            <a:ext cx="1283782" cy="338554"/>
          </a:xfrm>
          <a:prstGeom prst="rect">
            <a:avLst/>
          </a:prstGeom>
          <a:noFill/>
        </p:spPr>
        <p:txBody>
          <a:bodyPr wrap="square" lIns="0" rIns="0" rtlCol="0">
            <a:spAutoFit/>
          </a:bodyPr>
          <a:lstStyle/>
          <a:p>
            <a:pPr>
              <a:spcBef>
                <a:spcPts val="600"/>
              </a:spcBef>
            </a:pPr>
            <a:r>
              <a:rPr lang="en-GB" sz="800" dirty="0" smtClean="0">
                <a:solidFill>
                  <a:srgbClr val="015179"/>
                </a:solidFill>
              </a:rPr>
              <a:t>MK children eligible for Free School Meals: 19%</a:t>
            </a:r>
            <a:endParaRPr lang="en-GB" sz="800" dirty="0">
              <a:solidFill>
                <a:srgbClr val="015179"/>
              </a:solidFill>
            </a:endParaRPr>
          </a:p>
        </p:txBody>
      </p:sp>
      <p:sp>
        <p:nvSpPr>
          <p:cNvPr id="29" name="TextBox 28"/>
          <p:cNvSpPr txBox="1"/>
          <p:nvPr/>
        </p:nvSpPr>
        <p:spPr>
          <a:xfrm>
            <a:off x="7659852" y="6004691"/>
            <a:ext cx="862133" cy="338554"/>
          </a:xfrm>
          <a:prstGeom prst="rect">
            <a:avLst/>
          </a:prstGeom>
          <a:noFill/>
        </p:spPr>
        <p:txBody>
          <a:bodyPr wrap="square" lIns="0" rIns="0" rtlCol="0">
            <a:spAutoFit/>
          </a:bodyPr>
          <a:lstStyle/>
          <a:p>
            <a:pPr>
              <a:spcBef>
                <a:spcPts val="600"/>
              </a:spcBef>
            </a:pPr>
            <a:r>
              <a:rPr lang="en-GB" sz="800" dirty="0" smtClean="0">
                <a:solidFill>
                  <a:srgbClr val="015179"/>
                </a:solidFill>
              </a:rPr>
              <a:t>Best performing LA: 1.9%</a:t>
            </a:r>
            <a:endParaRPr lang="en-GB" sz="800" dirty="0">
              <a:solidFill>
                <a:srgbClr val="015179"/>
              </a:solidFill>
            </a:endParaRPr>
          </a:p>
        </p:txBody>
      </p:sp>
      <p:sp>
        <p:nvSpPr>
          <p:cNvPr id="30" name="Oval 29"/>
          <p:cNvSpPr/>
          <p:nvPr/>
        </p:nvSpPr>
        <p:spPr>
          <a:xfrm>
            <a:off x="6663246" y="5865250"/>
            <a:ext cx="574481" cy="2191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dirty="0" smtClean="0">
                <a:solidFill>
                  <a:schemeClr val="tx1"/>
                </a:solidFill>
              </a:rPr>
              <a:t>4.6%</a:t>
            </a:r>
            <a:endParaRPr lang="en-GB" sz="1000" dirty="0">
              <a:solidFill>
                <a:schemeClr val="tx1"/>
              </a:solidFill>
            </a:endParaRPr>
          </a:p>
        </p:txBody>
      </p:sp>
      <p:sp>
        <p:nvSpPr>
          <p:cNvPr id="31" name="TextBox 30"/>
          <p:cNvSpPr txBox="1"/>
          <p:nvPr/>
        </p:nvSpPr>
        <p:spPr>
          <a:xfrm>
            <a:off x="6646077" y="5502862"/>
            <a:ext cx="1875908" cy="323165"/>
          </a:xfrm>
          <a:prstGeom prst="rect">
            <a:avLst/>
          </a:prstGeom>
          <a:noFill/>
        </p:spPr>
        <p:txBody>
          <a:bodyPr wrap="square" lIns="0" tIns="0" rIns="0" bIns="0" rtlCol="0">
            <a:spAutoFit/>
          </a:bodyPr>
          <a:lstStyle/>
          <a:p>
            <a:pPr>
              <a:spcBef>
                <a:spcPts val="600"/>
              </a:spcBef>
            </a:pPr>
            <a:r>
              <a:rPr lang="en-GB" sz="1050" b="1" dirty="0" smtClean="0">
                <a:solidFill>
                  <a:srgbClr val="015179"/>
                </a:solidFill>
                <a:latin typeface="Arial Narrow" panose="020B0606020202030204" pitchFamily="34" charset="0"/>
              </a:rPr>
              <a:t>% 16-17 year olds not in education, employment or training</a:t>
            </a:r>
            <a:endParaRPr lang="en-GB" sz="1050" b="1" dirty="0">
              <a:solidFill>
                <a:srgbClr val="015179"/>
              </a:solidFill>
              <a:latin typeface="Arial Narrow" panose="020B0606020202030204" pitchFamily="34" charset="0"/>
            </a:endParaRPr>
          </a:p>
        </p:txBody>
      </p:sp>
      <p:sp>
        <p:nvSpPr>
          <p:cNvPr id="32" name="TextBox 31"/>
          <p:cNvSpPr txBox="1"/>
          <p:nvPr/>
        </p:nvSpPr>
        <p:spPr>
          <a:xfrm>
            <a:off x="7661315" y="5842652"/>
            <a:ext cx="860670" cy="215444"/>
          </a:xfrm>
          <a:prstGeom prst="rect">
            <a:avLst/>
          </a:prstGeom>
          <a:noFill/>
        </p:spPr>
        <p:txBody>
          <a:bodyPr wrap="square" lIns="0" rIns="0" rtlCol="0">
            <a:spAutoFit/>
          </a:bodyPr>
          <a:lstStyle/>
          <a:p>
            <a:pPr>
              <a:spcBef>
                <a:spcPts val="600"/>
              </a:spcBef>
            </a:pPr>
            <a:r>
              <a:rPr lang="en-GB" sz="800" dirty="0" smtClean="0">
                <a:solidFill>
                  <a:srgbClr val="015179"/>
                </a:solidFill>
              </a:rPr>
              <a:t>Similar LAs: 5.2%</a:t>
            </a:r>
            <a:endParaRPr lang="en-GB" sz="800" dirty="0">
              <a:solidFill>
                <a:srgbClr val="015179"/>
              </a:solidFill>
            </a:endParaRPr>
          </a:p>
        </p:txBody>
      </p:sp>
      <p:sp>
        <p:nvSpPr>
          <p:cNvPr id="33" name="TextBox 32"/>
          <p:cNvSpPr txBox="1"/>
          <p:nvPr/>
        </p:nvSpPr>
        <p:spPr>
          <a:xfrm>
            <a:off x="2123168" y="5308846"/>
            <a:ext cx="788612" cy="215444"/>
          </a:xfrm>
          <a:prstGeom prst="rect">
            <a:avLst/>
          </a:prstGeom>
          <a:noFill/>
        </p:spPr>
        <p:txBody>
          <a:bodyPr wrap="square" lIns="0" rIns="0" rtlCol="0">
            <a:spAutoFit/>
          </a:bodyPr>
          <a:lstStyle/>
          <a:p>
            <a:pPr>
              <a:spcBef>
                <a:spcPts val="600"/>
              </a:spcBef>
            </a:pPr>
            <a:r>
              <a:rPr lang="en-GB" sz="800" dirty="0" smtClean="0">
                <a:solidFill>
                  <a:srgbClr val="015179"/>
                </a:solidFill>
              </a:rPr>
              <a:t>Similar LAs: 17%</a:t>
            </a:r>
            <a:endParaRPr lang="en-GB" sz="800" dirty="0">
              <a:solidFill>
                <a:srgbClr val="015179"/>
              </a:solidFill>
            </a:endParaRPr>
          </a:p>
        </p:txBody>
      </p:sp>
      <p:sp>
        <p:nvSpPr>
          <p:cNvPr id="34" name="Oval 33"/>
          <p:cNvSpPr/>
          <p:nvPr/>
        </p:nvSpPr>
        <p:spPr>
          <a:xfrm>
            <a:off x="2170592" y="5027150"/>
            <a:ext cx="574481" cy="219174"/>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dirty="0" smtClean="0"/>
              <a:t>19%</a:t>
            </a:r>
            <a:endParaRPr lang="en-GB" sz="1000" dirty="0"/>
          </a:p>
        </p:txBody>
      </p:sp>
      <p:sp>
        <p:nvSpPr>
          <p:cNvPr id="36" name="TextBox 35"/>
          <p:cNvSpPr txBox="1"/>
          <p:nvPr/>
        </p:nvSpPr>
        <p:spPr>
          <a:xfrm>
            <a:off x="2111769" y="5455667"/>
            <a:ext cx="1758460" cy="461665"/>
          </a:xfrm>
          <a:prstGeom prst="rect">
            <a:avLst/>
          </a:prstGeom>
          <a:noFill/>
        </p:spPr>
        <p:txBody>
          <a:bodyPr wrap="square" lIns="0" rIns="0" rtlCol="0">
            <a:spAutoFit/>
          </a:bodyPr>
          <a:lstStyle/>
          <a:p>
            <a:pPr>
              <a:spcBef>
                <a:spcPts val="600"/>
              </a:spcBef>
            </a:pPr>
            <a:r>
              <a:rPr lang="en-GB" sz="800" dirty="0" smtClean="0">
                <a:solidFill>
                  <a:srgbClr val="015179"/>
                </a:solidFill>
              </a:rPr>
              <a:t>% with no qualifications 4x higher in Water Eaton &amp; </a:t>
            </a:r>
            <a:r>
              <a:rPr lang="en-GB" sz="800" dirty="0" err="1" smtClean="0">
                <a:solidFill>
                  <a:srgbClr val="015179"/>
                </a:solidFill>
              </a:rPr>
              <a:t>Wolverton</a:t>
            </a:r>
            <a:r>
              <a:rPr lang="en-GB" sz="800" dirty="0" smtClean="0">
                <a:solidFill>
                  <a:srgbClr val="015179"/>
                </a:solidFill>
              </a:rPr>
              <a:t> than Emmerson Valley &amp; Middleton</a:t>
            </a:r>
            <a:endParaRPr lang="en-GB" sz="800" dirty="0">
              <a:solidFill>
                <a:srgbClr val="015179"/>
              </a:solidFill>
            </a:endParaRPr>
          </a:p>
        </p:txBody>
      </p:sp>
      <p:sp>
        <p:nvSpPr>
          <p:cNvPr id="38" name="TextBox 37"/>
          <p:cNvSpPr txBox="1"/>
          <p:nvPr/>
        </p:nvSpPr>
        <p:spPr>
          <a:xfrm>
            <a:off x="1816138" y="4647261"/>
            <a:ext cx="1449623" cy="323165"/>
          </a:xfrm>
          <a:prstGeom prst="rect">
            <a:avLst/>
          </a:prstGeom>
          <a:noFill/>
        </p:spPr>
        <p:txBody>
          <a:bodyPr wrap="square" lIns="0" tIns="0" rIns="0" bIns="0" rtlCol="0">
            <a:spAutoFit/>
          </a:bodyPr>
          <a:lstStyle/>
          <a:p>
            <a:pPr algn="ctr">
              <a:spcBef>
                <a:spcPts val="600"/>
              </a:spcBef>
            </a:pPr>
            <a:r>
              <a:rPr lang="en-GB" sz="1050" b="1" dirty="0" smtClean="0">
                <a:solidFill>
                  <a:srgbClr val="015179"/>
                </a:solidFill>
                <a:latin typeface="Arial Narrow" panose="020B0606020202030204" pitchFamily="34" charset="0"/>
              </a:rPr>
              <a:t>Adults</a:t>
            </a:r>
            <a:r>
              <a:rPr lang="en-GB" sz="1050" b="1" dirty="0">
                <a:solidFill>
                  <a:srgbClr val="015179"/>
                </a:solidFill>
                <a:latin typeface="Arial Narrow" panose="020B0606020202030204" pitchFamily="34" charset="0"/>
              </a:rPr>
              <a:t>: % with </a:t>
            </a:r>
            <a:r>
              <a:rPr lang="en-GB" sz="1050" b="1" dirty="0" smtClean="0">
                <a:solidFill>
                  <a:srgbClr val="015179"/>
                </a:solidFill>
                <a:latin typeface="Arial Narrow" panose="020B0606020202030204" pitchFamily="34" charset="0"/>
              </a:rPr>
              <a:t>no/Level 1 qualifications only</a:t>
            </a:r>
            <a:endParaRPr lang="en-GB" sz="1050" b="1" dirty="0">
              <a:solidFill>
                <a:srgbClr val="015179"/>
              </a:solidFill>
              <a:latin typeface="Arial Narrow" panose="020B0606020202030204" pitchFamily="34" charset="0"/>
            </a:endParaRPr>
          </a:p>
        </p:txBody>
      </p:sp>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8312" y="2274662"/>
            <a:ext cx="290596" cy="290596"/>
          </a:xfrm>
          <a:prstGeom prst="rect">
            <a:avLst/>
          </a:prstGeom>
        </p:spPr>
      </p:pic>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6063" y="2194832"/>
            <a:ext cx="417699" cy="417699"/>
          </a:xfrm>
          <a:prstGeom prst="rect">
            <a:avLst/>
          </a:prstGeom>
        </p:spPr>
      </p:pic>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984734" y="3992283"/>
            <a:ext cx="348178" cy="348178"/>
          </a:xfrm>
          <a:prstGeom prst="rect">
            <a:avLst/>
          </a:prstGeom>
        </p:spPr>
      </p:pic>
      <p:pic>
        <p:nvPicPr>
          <p:cNvPr id="45" name="Picture 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07832" y="5541191"/>
            <a:ext cx="480481" cy="480481"/>
          </a:xfrm>
          <a:prstGeom prst="rect">
            <a:avLst/>
          </a:prstGeom>
        </p:spPr>
      </p:pic>
      <p:pic>
        <p:nvPicPr>
          <p:cNvPr id="47" name="Picture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6447" y="3331872"/>
            <a:ext cx="254051" cy="254051"/>
          </a:xfrm>
          <a:prstGeom prst="rect">
            <a:avLst/>
          </a:prstGeom>
        </p:spPr>
      </p:pic>
      <p:sp>
        <p:nvSpPr>
          <p:cNvPr id="55" name="TextBox 54"/>
          <p:cNvSpPr txBox="1"/>
          <p:nvPr/>
        </p:nvSpPr>
        <p:spPr>
          <a:xfrm>
            <a:off x="4305465" y="4488359"/>
            <a:ext cx="1260523" cy="323165"/>
          </a:xfrm>
          <a:prstGeom prst="rect">
            <a:avLst/>
          </a:prstGeom>
          <a:noFill/>
        </p:spPr>
        <p:txBody>
          <a:bodyPr wrap="square" lIns="0" tIns="0" rIns="0" bIns="0" rtlCol="0">
            <a:spAutoFit/>
          </a:bodyPr>
          <a:lstStyle/>
          <a:p>
            <a:pPr>
              <a:spcBef>
                <a:spcPts val="600"/>
              </a:spcBef>
            </a:pPr>
            <a:r>
              <a:rPr lang="en-GB" sz="1050" b="1" dirty="0" smtClean="0">
                <a:solidFill>
                  <a:srgbClr val="015179"/>
                </a:solidFill>
                <a:latin typeface="Arial Narrow" panose="020B0606020202030204" pitchFamily="34" charset="0"/>
              </a:rPr>
              <a:t>Post-18: % in sustained education destination</a:t>
            </a:r>
            <a:endParaRPr lang="en-GB" sz="1050" b="1" dirty="0">
              <a:solidFill>
                <a:srgbClr val="015179"/>
              </a:solidFill>
              <a:latin typeface="Arial Narrow" panose="020B0606020202030204" pitchFamily="34" charset="0"/>
            </a:endParaRPr>
          </a:p>
        </p:txBody>
      </p:sp>
      <p:sp>
        <p:nvSpPr>
          <p:cNvPr id="56" name="Oval 55"/>
          <p:cNvSpPr/>
          <p:nvPr/>
        </p:nvSpPr>
        <p:spPr>
          <a:xfrm>
            <a:off x="4731876" y="4842329"/>
            <a:ext cx="574481" cy="21917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dirty="0" smtClean="0">
                <a:solidFill>
                  <a:schemeClr val="tx1"/>
                </a:solidFill>
              </a:rPr>
              <a:t>63%</a:t>
            </a:r>
            <a:endParaRPr lang="en-GB" sz="1000" dirty="0">
              <a:solidFill>
                <a:schemeClr val="tx1"/>
              </a:solidFill>
            </a:endParaRPr>
          </a:p>
        </p:txBody>
      </p:sp>
      <p:sp>
        <p:nvSpPr>
          <p:cNvPr id="57" name="TextBox 56"/>
          <p:cNvSpPr txBox="1"/>
          <p:nvPr/>
        </p:nvSpPr>
        <p:spPr>
          <a:xfrm>
            <a:off x="4686836" y="5177329"/>
            <a:ext cx="687294" cy="215444"/>
          </a:xfrm>
          <a:prstGeom prst="rect">
            <a:avLst/>
          </a:prstGeom>
          <a:noFill/>
        </p:spPr>
        <p:txBody>
          <a:bodyPr wrap="square" lIns="0" rIns="0" rtlCol="0">
            <a:spAutoFit/>
          </a:bodyPr>
          <a:lstStyle/>
          <a:p>
            <a:pPr>
              <a:spcBef>
                <a:spcPts val="600"/>
              </a:spcBef>
            </a:pPr>
            <a:r>
              <a:rPr lang="en-GB" sz="800" dirty="0" smtClean="0">
                <a:solidFill>
                  <a:srgbClr val="015179"/>
                </a:solidFill>
              </a:rPr>
              <a:t>England: 61%</a:t>
            </a:r>
            <a:endParaRPr lang="en-GB" sz="800" dirty="0">
              <a:solidFill>
                <a:srgbClr val="015179"/>
              </a:solidFill>
            </a:endParaRPr>
          </a:p>
        </p:txBody>
      </p:sp>
      <p:sp>
        <p:nvSpPr>
          <p:cNvPr id="58" name="TextBox 57"/>
          <p:cNvSpPr txBox="1"/>
          <p:nvPr/>
        </p:nvSpPr>
        <p:spPr>
          <a:xfrm>
            <a:off x="4686836" y="5315583"/>
            <a:ext cx="1485142" cy="215444"/>
          </a:xfrm>
          <a:prstGeom prst="rect">
            <a:avLst/>
          </a:prstGeom>
          <a:noFill/>
        </p:spPr>
        <p:txBody>
          <a:bodyPr wrap="square" lIns="0" rIns="0" rtlCol="0">
            <a:spAutoFit/>
          </a:bodyPr>
          <a:lstStyle/>
          <a:p>
            <a:pPr>
              <a:spcBef>
                <a:spcPts val="600"/>
              </a:spcBef>
            </a:pPr>
            <a:r>
              <a:rPr lang="en-GB" sz="800" dirty="0" smtClean="0">
                <a:solidFill>
                  <a:srgbClr val="015179"/>
                </a:solidFill>
              </a:rPr>
              <a:t>MK ‘disadvantaged’: 62%</a:t>
            </a:r>
            <a:endParaRPr lang="en-GB" sz="800" dirty="0">
              <a:solidFill>
                <a:srgbClr val="015179"/>
              </a:solidFill>
            </a:endParaRPr>
          </a:p>
        </p:txBody>
      </p:sp>
      <p:pic>
        <p:nvPicPr>
          <p:cNvPr id="61" name="Picture 6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22195" y="4167706"/>
            <a:ext cx="313736" cy="313736"/>
          </a:xfrm>
          <a:prstGeom prst="rect">
            <a:avLst/>
          </a:prstGeom>
        </p:spPr>
      </p:pic>
      <p:pic>
        <p:nvPicPr>
          <p:cNvPr id="62" name="Picture 6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56293" y="4249211"/>
            <a:ext cx="403080" cy="403080"/>
          </a:xfrm>
          <a:prstGeom prst="rect">
            <a:avLst/>
          </a:prstGeom>
        </p:spPr>
      </p:pic>
      <p:sp>
        <p:nvSpPr>
          <p:cNvPr id="70" name="TextBox 69"/>
          <p:cNvSpPr txBox="1"/>
          <p:nvPr/>
        </p:nvSpPr>
        <p:spPr>
          <a:xfrm>
            <a:off x="6725598" y="2512311"/>
            <a:ext cx="1613770" cy="323165"/>
          </a:xfrm>
          <a:prstGeom prst="rect">
            <a:avLst/>
          </a:prstGeom>
          <a:noFill/>
        </p:spPr>
        <p:txBody>
          <a:bodyPr wrap="square" lIns="0" tIns="0" rIns="0" bIns="0" rtlCol="0">
            <a:spAutoFit/>
          </a:bodyPr>
          <a:lstStyle/>
          <a:p>
            <a:pPr algn="ctr">
              <a:spcBef>
                <a:spcPts val="600"/>
              </a:spcBef>
            </a:pPr>
            <a:r>
              <a:rPr lang="en-GB" sz="1050" b="1" dirty="0">
                <a:solidFill>
                  <a:srgbClr val="015179"/>
                </a:solidFill>
                <a:latin typeface="Arial Narrow" panose="020B0606020202030204" pitchFamily="34" charset="0"/>
              </a:rPr>
              <a:t>S</a:t>
            </a:r>
            <a:r>
              <a:rPr lang="en-GB" sz="1050" b="1" dirty="0" smtClean="0">
                <a:solidFill>
                  <a:srgbClr val="015179"/>
                </a:solidFill>
                <a:latin typeface="Arial Narrow" panose="020B0606020202030204" pitchFamily="34" charset="0"/>
              </a:rPr>
              <a:t>econdary school fixed period exclusions (per 100 pupils)</a:t>
            </a:r>
            <a:endParaRPr lang="en-GB" sz="1050" b="1" dirty="0">
              <a:solidFill>
                <a:srgbClr val="015179"/>
              </a:solidFill>
              <a:latin typeface="Arial Narrow" panose="020B0606020202030204" pitchFamily="34" charset="0"/>
            </a:endParaRPr>
          </a:p>
        </p:txBody>
      </p:sp>
      <p:sp>
        <p:nvSpPr>
          <p:cNvPr id="72" name="Oval 71"/>
          <p:cNvSpPr/>
          <p:nvPr/>
        </p:nvSpPr>
        <p:spPr>
          <a:xfrm>
            <a:off x="7242131" y="2856622"/>
            <a:ext cx="574481" cy="21917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dirty="0" smtClean="0">
                <a:solidFill>
                  <a:schemeClr val="bg1"/>
                </a:solidFill>
              </a:rPr>
              <a:t>9 </a:t>
            </a:r>
            <a:r>
              <a:rPr lang="en-GB" sz="600" dirty="0" smtClean="0">
                <a:solidFill>
                  <a:schemeClr val="bg1"/>
                </a:solidFill>
              </a:rPr>
              <a:t>per 100</a:t>
            </a:r>
            <a:endParaRPr lang="en-GB" sz="600" dirty="0">
              <a:solidFill>
                <a:schemeClr val="bg1"/>
              </a:solidFill>
            </a:endParaRPr>
          </a:p>
        </p:txBody>
      </p:sp>
      <p:sp>
        <p:nvSpPr>
          <p:cNvPr id="73" name="TextBox 72"/>
          <p:cNvSpPr txBox="1"/>
          <p:nvPr/>
        </p:nvSpPr>
        <p:spPr>
          <a:xfrm>
            <a:off x="7142394" y="3099559"/>
            <a:ext cx="860670" cy="215444"/>
          </a:xfrm>
          <a:prstGeom prst="rect">
            <a:avLst/>
          </a:prstGeom>
          <a:noFill/>
        </p:spPr>
        <p:txBody>
          <a:bodyPr wrap="square" lIns="0" rIns="0" rtlCol="0">
            <a:spAutoFit/>
          </a:bodyPr>
          <a:lstStyle/>
          <a:p>
            <a:pPr>
              <a:spcBef>
                <a:spcPts val="600"/>
              </a:spcBef>
            </a:pPr>
            <a:r>
              <a:rPr lang="en-GB" sz="800" dirty="0" smtClean="0">
                <a:solidFill>
                  <a:srgbClr val="015179"/>
                </a:solidFill>
              </a:rPr>
              <a:t>Similar LAs: 8.4%</a:t>
            </a:r>
            <a:endParaRPr lang="en-GB" sz="800" dirty="0">
              <a:solidFill>
                <a:srgbClr val="015179"/>
              </a:solidFill>
            </a:endParaRPr>
          </a:p>
        </p:txBody>
      </p:sp>
      <p:pic>
        <p:nvPicPr>
          <p:cNvPr id="77" name="Picture 7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10718" y="3349721"/>
            <a:ext cx="254051" cy="254051"/>
          </a:xfrm>
          <a:prstGeom prst="rect">
            <a:avLst/>
          </a:prstGeom>
        </p:spPr>
      </p:pic>
      <p:pic>
        <p:nvPicPr>
          <p:cNvPr id="78" name="Picture 7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87955" y="4646185"/>
            <a:ext cx="254051" cy="254051"/>
          </a:xfrm>
          <a:prstGeom prst="rect">
            <a:avLst/>
          </a:prstGeom>
        </p:spPr>
      </p:pic>
      <p:pic>
        <p:nvPicPr>
          <p:cNvPr id="79" name="Picture 7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69265" y="5213624"/>
            <a:ext cx="254051" cy="254051"/>
          </a:xfrm>
          <a:prstGeom prst="rect">
            <a:avLst/>
          </a:prstGeom>
        </p:spPr>
      </p:pic>
      <p:pic>
        <p:nvPicPr>
          <p:cNvPr id="80" name="Picture 7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25178" y="5368240"/>
            <a:ext cx="254051" cy="254051"/>
          </a:xfrm>
          <a:prstGeom prst="rect">
            <a:avLst/>
          </a:prstGeom>
        </p:spPr>
      </p:pic>
      <p:pic>
        <p:nvPicPr>
          <p:cNvPr id="82" name="Picture 8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47330" y="5834320"/>
            <a:ext cx="254051" cy="254051"/>
          </a:xfrm>
          <a:prstGeom prst="rect">
            <a:avLst/>
          </a:prstGeom>
        </p:spPr>
      </p:pic>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369920" y="2160975"/>
            <a:ext cx="325125" cy="325125"/>
          </a:xfrm>
          <a:prstGeom prst="rect">
            <a:avLst/>
          </a:prstGeom>
        </p:spPr>
      </p:pic>
      <p:sp>
        <p:nvSpPr>
          <p:cNvPr id="39" name="Oval 38"/>
          <p:cNvSpPr/>
          <p:nvPr/>
        </p:nvSpPr>
        <p:spPr>
          <a:xfrm>
            <a:off x="6571337" y="1972110"/>
            <a:ext cx="1911693" cy="1549268"/>
          </a:xfrm>
          <a:prstGeom prst="ellipse">
            <a:avLst/>
          </a:prstGeom>
          <a:noFill/>
          <a:ln>
            <a:solidFill>
              <a:srgbClr val="4287A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6193208" y="5130740"/>
            <a:ext cx="2451205" cy="1380745"/>
          </a:xfrm>
          <a:prstGeom prst="ellipse">
            <a:avLst/>
          </a:prstGeom>
          <a:noFill/>
          <a:ln>
            <a:solidFill>
              <a:srgbClr val="4287A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421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07818" y="182880"/>
            <a:ext cx="8736677" cy="6520070"/>
          </a:xfrm>
          <a:prstGeom prst="roundRect">
            <a:avLst/>
          </a:prstGeom>
          <a:noFill/>
          <a:ln w="50800">
            <a:solidFill>
              <a:srgbClr val="4087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ontent Placeholder 2"/>
          <p:cNvSpPr txBox="1">
            <a:spLocks/>
          </p:cNvSpPr>
          <p:nvPr/>
        </p:nvSpPr>
        <p:spPr>
          <a:xfrm>
            <a:off x="1731214" y="366903"/>
            <a:ext cx="7094734" cy="15891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smtClean="0">
                <a:solidFill>
                  <a:srgbClr val="408787"/>
                </a:solidFill>
              </a:rPr>
              <a:t>Transport</a:t>
            </a:r>
          </a:p>
          <a:p>
            <a:pPr marL="0" indent="0">
              <a:lnSpc>
                <a:spcPct val="100000"/>
              </a:lnSpc>
              <a:buNone/>
            </a:pPr>
            <a:r>
              <a:rPr lang="en-GB" sz="1400" dirty="0" smtClean="0"/>
              <a:t>Transport enables people to access what they need, including jobs, education, social activities and services. A healthy and sustainable transport system supports safe and community-friendly streets and spaces, is accessible and efficient, minimises harmful impacts on the environment and enables walking, cycling and public transport use. </a:t>
            </a:r>
          </a:p>
        </p:txBody>
      </p:sp>
      <p:pic>
        <p:nvPicPr>
          <p:cNvPr id="13" name="Picture 12"/>
          <p:cNvPicPr>
            <a:picLocks noChangeAspect="1"/>
          </p:cNvPicPr>
          <p:nvPr/>
        </p:nvPicPr>
        <p:blipFill rotWithShape="1">
          <a:blip r:embed="rId3"/>
          <a:srcRect l="32200" t="61531" r="45802" b="21835"/>
          <a:stretch/>
        </p:blipFill>
        <p:spPr>
          <a:xfrm>
            <a:off x="642247" y="482301"/>
            <a:ext cx="1088967" cy="1097281"/>
          </a:xfrm>
          <a:prstGeom prst="rect">
            <a:avLst/>
          </a:prstGeom>
        </p:spPr>
      </p:pic>
      <p:sp>
        <p:nvSpPr>
          <p:cNvPr id="14" name="Content Placeholder 2"/>
          <p:cNvSpPr txBox="1">
            <a:spLocks/>
          </p:cNvSpPr>
          <p:nvPr/>
        </p:nvSpPr>
        <p:spPr>
          <a:xfrm>
            <a:off x="398891" y="1985101"/>
            <a:ext cx="3299790" cy="17119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400" dirty="0" smtClean="0"/>
              <a:t>Active </a:t>
            </a:r>
            <a:r>
              <a:rPr lang="en-GB" sz="1400" dirty="0"/>
              <a:t>travel and public transport </a:t>
            </a:r>
            <a:r>
              <a:rPr lang="en-GB" sz="1400" dirty="0" smtClean="0"/>
              <a:t>are </a:t>
            </a:r>
            <a:r>
              <a:rPr lang="en-GB" sz="1400" dirty="0"/>
              <a:t>key </a:t>
            </a:r>
            <a:r>
              <a:rPr lang="en-GB" sz="1400" dirty="0" smtClean="0"/>
              <a:t>parts </a:t>
            </a:r>
            <a:r>
              <a:rPr lang="en-GB" sz="1400" dirty="0"/>
              <a:t>of </a:t>
            </a:r>
            <a:r>
              <a:rPr lang="en-GB" sz="1400" dirty="0" smtClean="0"/>
              <a:t>a healthy </a:t>
            </a:r>
            <a:r>
              <a:rPr lang="en-GB" sz="1400" dirty="0"/>
              <a:t>transport </a:t>
            </a:r>
            <a:r>
              <a:rPr lang="en-GB" sz="1400" dirty="0" smtClean="0"/>
              <a:t>system:</a:t>
            </a:r>
            <a:endParaRPr lang="en-GB" sz="1400" dirty="0"/>
          </a:p>
          <a:p>
            <a:pPr marL="0" indent="0">
              <a:lnSpc>
                <a:spcPct val="120000"/>
              </a:lnSpc>
              <a:buNone/>
            </a:pPr>
            <a:endParaRPr lang="en-GB" sz="1200" dirty="0" smtClean="0"/>
          </a:p>
        </p:txBody>
      </p:sp>
      <p:graphicFrame>
        <p:nvGraphicFramePr>
          <p:cNvPr id="4" name="Diagram 3"/>
          <p:cNvGraphicFramePr/>
          <p:nvPr>
            <p:extLst>
              <p:ext uri="{D42A27DB-BD31-4B8C-83A1-F6EECF244321}">
                <p14:modId xmlns:p14="http://schemas.microsoft.com/office/powerpoint/2010/main" val="1600695182"/>
              </p:ext>
            </p:extLst>
          </p:nvPr>
        </p:nvGraphicFramePr>
        <p:xfrm>
          <a:off x="207818" y="2532570"/>
          <a:ext cx="3565901" cy="30462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Content Placeholder 2"/>
          <p:cNvSpPr txBox="1">
            <a:spLocks/>
          </p:cNvSpPr>
          <p:nvPr/>
        </p:nvSpPr>
        <p:spPr>
          <a:xfrm>
            <a:off x="4189544" y="2112664"/>
            <a:ext cx="3218954" cy="3274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400" dirty="0" smtClean="0"/>
              <a:t>In MK in 2011:</a:t>
            </a:r>
          </a:p>
        </p:txBody>
      </p:sp>
      <p:sp>
        <p:nvSpPr>
          <p:cNvPr id="19" name="Content Placeholder 2"/>
          <p:cNvSpPr txBox="1">
            <a:spLocks/>
          </p:cNvSpPr>
          <p:nvPr/>
        </p:nvSpPr>
        <p:spPr>
          <a:xfrm>
            <a:off x="5087032" y="3447997"/>
            <a:ext cx="1609959" cy="3401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400" dirty="0" smtClean="0"/>
              <a:t>Just</a:t>
            </a:r>
            <a:endParaRPr lang="en-GB" sz="1200" dirty="0" smtClean="0"/>
          </a:p>
        </p:txBody>
      </p:sp>
      <p:sp>
        <p:nvSpPr>
          <p:cNvPr id="20" name="Content Placeholder 2"/>
          <p:cNvSpPr txBox="1">
            <a:spLocks/>
          </p:cNvSpPr>
          <p:nvPr/>
        </p:nvSpPr>
        <p:spPr>
          <a:xfrm>
            <a:off x="4880338" y="4550125"/>
            <a:ext cx="496921" cy="3141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400" dirty="0" smtClean="0"/>
              <a:t>Yet</a:t>
            </a:r>
            <a:endParaRPr lang="en-GB" sz="1200" dirty="0" smtClean="0"/>
          </a:p>
        </p:txBody>
      </p:sp>
      <p:sp>
        <p:nvSpPr>
          <p:cNvPr id="21" name="Content Placeholder 2"/>
          <p:cNvSpPr txBox="1">
            <a:spLocks/>
          </p:cNvSpPr>
          <p:nvPr/>
        </p:nvSpPr>
        <p:spPr>
          <a:xfrm>
            <a:off x="5087032" y="2428748"/>
            <a:ext cx="3218954" cy="6323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3600" kern="600" dirty="0" smtClean="0">
                <a:solidFill>
                  <a:srgbClr val="408787"/>
                </a:solidFill>
                <a:latin typeface="Rockwell Extra Bold" panose="02060903040505020403" pitchFamily="18" charset="0"/>
              </a:rPr>
              <a:t>70% </a:t>
            </a:r>
          </a:p>
          <a:p>
            <a:pPr marL="0" indent="0">
              <a:lnSpc>
                <a:spcPct val="120000"/>
              </a:lnSpc>
              <a:buNone/>
            </a:pPr>
            <a:endParaRPr lang="en-GB" sz="1200" dirty="0" smtClean="0"/>
          </a:p>
        </p:txBody>
      </p:sp>
      <p:sp>
        <p:nvSpPr>
          <p:cNvPr id="5" name="Left Arrow 4"/>
          <p:cNvSpPr/>
          <p:nvPr/>
        </p:nvSpPr>
        <p:spPr>
          <a:xfrm rot="18663820">
            <a:off x="2292260" y="4629683"/>
            <a:ext cx="740706" cy="310101"/>
          </a:xfrm>
          <a:prstGeom prst="leftArrow">
            <a:avLst/>
          </a:prstGeom>
          <a:solidFill>
            <a:srgbClr val="B5CBE7"/>
          </a:solidFill>
          <a:ln>
            <a:solidFill>
              <a:srgbClr val="B5CB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Left Arrow 21"/>
          <p:cNvSpPr/>
          <p:nvPr/>
        </p:nvSpPr>
        <p:spPr>
          <a:xfrm rot="13564999">
            <a:off x="942748" y="4572421"/>
            <a:ext cx="740706" cy="310101"/>
          </a:xfrm>
          <a:prstGeom prst="leftArrow">
            <a:avLst/>
          </a:prstGeom>
          <a:solidFill>
            <a:srgbClr val="B5CBE7"/>
          </a:solidFill>
          <a:ln>
            <a:solidFill>
              <a:srgbClr val="B5CB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Left Arrow 22"/>
          <p:cNvSpPr/>
          <p:nvPr/>
        </p:nvSpPr>
        <p:spPr>
          <a:xfrm rot="13873335">
            <a:off x="2336992" y="3185623"/>
            <a:ext cx="740706" cy="310101"/>
          </a:xfrm>
          <a:prstGeom prst="leftArrow">
            <a:avLst/>
          </a:prstGeom>
          <a:solidFill>
            <a:srgbClr val="B5CBE7"/>
          </a:solidFill>
          <a:ln>
            <a:solidFill>
              <a:srgbClr val="B5CB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81867" y="2612080"/>
            <a:ext cx="811110" cy="811110"/>
          </a:xfrm>
          <a:prstGeom prst="rect">
            <a:avLst/>
          </a:prstGeom>
        </p:spPr>
      </p:pic>
      <p:sp>
        <p:nvSpPr>
          <p:cNvPr id="24" name="Content Placeholder 2"/>
          <p:cNvSpPr txBox="1">
            <a:spLocks/>
          </p:cNvSpPr>
          <p:nvPr/>
        </p:nvSpPr>
        <p:spPr>
          <a:xfrm>
            <a:off x="5087033" y="2866415"/>
            <a:ext cx="2085044" cy="62267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600" kern="600" dirty="0" smtClean="0"/>
              <a:t>of people commuting to work drove a car or van</a:t>
            </a:r>
          </a:p>
          <a:p>
            <a:pPr marL="0" indent="0">
              <a:lnSpc>
                <a:spcPct val="120000"/>
              </a:lnSpc>
              <a:buNone/>
            </a:pPr>
            <a:endParaRPr lang="en-GB" sz="1200" dirty="0" smtClean="0"/>
          </a:p>
        </p:txBody>
      </p:sp>
      <p:sp>
        <p:nvSpPr>
          <p:cNvPr id="25" name="Content Placeholder 2"/>
          <p:cNvSpPr txBox="1">
            <a:spLocks/>
          </p:cNvSpPr>
          <p:nvPr/>
        </p:nvSpPr>
        <p:spPr>
          <a:xfrm>
            <a:off x="5476190" y="3344154"/>
            <a:ext cx="1609959" cy="34014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3600" dirty="0" smtClean="0">
                <a:solidFill>
                  <a:srgbClr val="408787"/>
                </a:solidFill>
                <a:latin typeface="Rockwell Extra Bold" panose="02060903040505020403" pitchFamily="18" charset="0"/>
              </a:rPr>
              <a:t>10%</a:t>
            </a:r>
          </a:p>
        </p:txBody>
      </p:sp>
      <p:sp>
        <p:nvSpPr>
          <p:cNvPr id="26" name="Content Placeholder 2"/>
          <p:cNvSpPr txBox="1">
            <a:spLocks/>
          </p:cNvSpPr>
          <p:nvPr/>
        </p:nvSpPr>
        <p:spPr>
          <a:xfrm>
            <a:off x="5072931" y="3854037"/>
            <a:ext cx="2267119" cy="37375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700" dirty="0" smtClean="0"/>
              <a:t>walked or cycled to work</a:t>
            </a:r>
          </a:p>
          <a:p>
            <a:pPr marL="0" indent="0">
              <a:lnSpc>
                <a:spcPct val="120000"/>
              </a:lnSpc>
              <a:buNone/>
            </a:pPr>
            <a:endParaRPr lang="en-GB" sz="1200" dirty="0" smtClean="0"/>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27646" y="3381425"/>
            <a:ext cx="514378" cy="514378"/>
          </a:xfrm>
          <a:prstGeom prst="rect">
            <a:avLst/>
          </a:prstGeom>
        </p:spPr>
      </p:pic>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42024" y="3522090"/>
            <a:ext cx="543427" cy="543427"/>
          </a:xfrm>
          <a:prstGeom prst="rect">
            <a:avLst/>
          </a:prstGeom>
        </p:spPr>
      </p:pic>
      <p:sp>
        <p:nvSpPr>
          <p:cNvPr id="28" name="Content Placeholder 2"/>
          <p:cNvSpPr txBox="1">
            <a:spLocks/>
          </p:cNvSpPr>
          <p:nvPr/>
        </p:nvSpPr>
        <p:spPr>
          <a:xfrm>
            <a:off x="5152652" y="4323687"/>
            <a:ext cx="1542845" cy="59502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3600" dirty="0" smtClean="0">
                <a:solidFill>
                  <a:srgbClr val="408787"/>
                </a:solidFill>
                <a:latin typeface="Rockwell Extra Bold" panose="02060903040505020403" pitchFamily="18" charset="0"/>
              </a:rPr>
              <a:t>43%</a:t>
            </a:r>
          </a:p>
        </p:txBody>
      </p:sp>
      <p:sp>
        <p:nvSpPr>
          <p:cNvPr id="29" name="Content Placeholder 2"/>
          <p:cNvSpPr txBox="1">
            <a:spLocks/>
          </p:cNvSpPr>
          <p:nvPr/>
        </p:nvSpPr>
        <p:spPr>
          <a:xfrm>
            <a:off x="6298284" y="4329358"/>
            <a:ext cx="1623290" cy="5447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400" dirty="0" smtClean="0"/>
              <a:t>travelled less than 5km to work</a:t>
            </a:r>
            <a:endParaRPr lang="en-GB" sz="1400" dirty="0"/>
          </a:p>
          <a:p>
            <a:pPr marL="0" indent="0">
              <a:lnSpc>
                <a:spcPct val="120000"/>
              </a:lnSpc>
              <a:buNone/>
            </a:pPr>
            <a:endParaRPr lang="en-GB" sz="1200" dirty="0" smtClean="0"/>
          </a:p>
        </p:txBody>
      </p:sp>
      <p:pic>
        <p:nvPicPr>
          <p:cNvPr id="30" name="Picture 2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37393" y="4310080"/>
            <a:ext cx="820804" cy="820804"/>
          </a:xfrm>
          <a:prstGeom prst="rect">
            <a:avLst/>
          </a:prstGeom>
        </p:spPr>
      </p:pic>
      <p:sp>
        <p:nvSpPr>
          <p:cNvPr id="31" name="Content Placeholder 2"/>
          <p:cNvSpPr txBox="1">
            <a:spLocks/>
          </p:cNvSpPr>
          <p:nvPr/>
        </p:nvSpPr>
        <p:spPr>
          <a:xfrm>
            <a:off x="1351797" y="5776163"/>
            <a:ext cx="3224359" cy="9147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400" dirty="0" smtClean="0">
                <a:solidFill>
                  <a:srgbClr val="408787"/>
                </a:solidFill>
              </a:rPr>
              <a:t>Active commuters have a </a:t>
            </a:r>
            <a:r>
              <a:rPr lang="en-GB" sz="1400" dirty="0">
                <a:solidFill>
                  <a:srgbClr val="408787"/>
                </a:solidFill>
              </a:rPr>
              <a:t>significantly reduced risk of all-cause mortality, cardiovascular disease </a:t>
            </a:r>
            <a:r>
              <a:rPr lang="en-GB" sz="1400" dirty="0" smtClean="0">
                <a:solidFill>
                  <a:srgbClr val="408787"/>
                </a:solidFill>
              </a:rPr>
              <a:t>and </a:t>
            </a:r>
            <a:r>
              <a:rPr lang="en-GB" sz="1400" dirty="0">
                <a:solidFill>
                  <a:srgbClr val="408787"/>
                </a:solidFill>
              </a:rPr>
              <a:t>diabetes. </a:t>
            </a:r>
          </a:p>
          <a:p>
            <a:pPr marL="0" indent="0">
              <a:lnSpc>
                <a:spcPct val="120000"/>
              </a:lnSpc>
              <a:buNone/>
            </a:pPr>
            <a:endParaRPr lang="en-GB" sz="1200" dirty="0" smtClean="0"/>
          </a:p>
        </p:txBody>
      </p:sp>
      <p:pic>
        <p:nvPicPr>
          <p:cNvPr id="33" name="Picture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5180" y="5812236"/>
            <a:ext cx="616617" cy="616617"/>
          </a:xfrm>
          <a:prstGeom prst="rect">
            <a:avLst/>
          </a:prstGeom>
        </p:spPr>
      </p:pic>
      <p:sp>
        <p:nvSpPr>
          <p:cNvPr id="34" name="Rectangle 33"/>
          <p:cNvSpPr/>
          <p:nvPr/>
        </p:nvSpPr>
        <p:spPr>
          <a:xfrm>
            <a:off x="5660177" y="5382695"/>
            <a:ext cx="2851943" cy="1169551"/>
          </a:xfrm>
          <a:prstGeom prst="rect">
            <a:avLst/>
          </a:prstGeom>
        </p:spPr>
        <p:txBody>
          <a:bodyPr wrap="square">
            <a:spAutoFit/>
          </a:bodyPr>
          <a:lstStyle/>
          <a:p>
            <a:r>
              <a:rPr lang="en-GB" sz="1400" dirty="0" smtClean="0"/>
              <a:t>Despite city growth, air </a:t>
            </a:r>
            <a:r>
              <a:rPr lang="en-GB" sz="1400" dirty="0"/>
              <a:t>quality in Milton Keynes has improved over the last </a:t>
            </a:r>
            <a:r>
              <a:rPr lang="en-GB" sz="1400" dirty="0" smtClean="0"/>
              <a:t>decade, </a:t>
            </a:r>
            <a:r>
              <a:rPr lang="en-GB" sz="1400" dirty="0"/>
              <a:t>though the downward trend has </a:t>
            </a:r>
            <a:r>
              <a:rPr lang="en-GB" sz="1400" dirty="0" smtClean="0"/>
              <a:t>slowed in the last few years. </a:t>
            </a:r>
          </a:p>
        </p:txBody>
      </p:sp>
      <p:pic>
        <p:nvPicPr>
          <p:cNvPr id="35" name="Picture 34"/>
          <p:cNvPicPr>
            <a:picLocks noChangeAspect="1"/>
          </p:cNvPicPr>
          <p:nvPr/>
        </p:nvPicPr>
        <p:blipFill>
          <a:blip r:embed="rId14">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4680571" y="5427259"/>
            <a:ext cx="1024404" cy="1190580"/>
          </a:xfrm>
          <a:prstGeom prst="rect">
            <a:avLst/>
          </a:prstGeom>
        </p:spPr>
      </p:pic>
    </p:spTree>
    <p:extLst>
      <p:ext uri="{BB962C8B-B14F-4D97-AF65-F5344CB8AC3E}">
        <p14:creationId xmlns:p14="http://schemas.microsoft.com/office/powerpoint/2010/main" val="2499489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6993" y="416869"/>
            <a:ext cx="7129115" cy="1478145"/>
          </a:xfrm>
        </p:spPr>
        <p:txBody>
          <a:bodyPr>
            <a:normAutofit lnSpcReduction="10000"/>
          </a:bodyPr>
          <a:lstStyle/>
          <a:p>
            <a:pPr marL="0" indent="0">
              <a:buNone/>
            </a:pPr>
            <a:r>
              <a:rPr lang="en-GB" sz="2400" dirty="0" smtClean="0">
                <a:solidFill>
                  <a:srgbClr val="29A264"/>
                </a:solidFill>
              </a:rPr>
              <a:t>Our surroundings</a:t>
            </a:r>
          </a:p>
          <a:p>
            <a:pPr marL="0" indent="0">
              <a:lnSpc>
                <a:spcPct val="110000"/>
              </a:lnSpc>
              <a:buNone/>
            </a:pPr>
            <a:r>
              <a:rPr lang="en-GB" sz="1500" dirty="0"/>
              <a:t>Good surroundings can help people be more physically active, feel safe and secure, use facilities and services, and socialise and play. </a:t>
            </a:r>
            <a:r>
              <a:rPr lang="en-GB" sz="1500" dirty="0" smtClean="0"/>
              <a:t>There </a:t>
            </a:r>
            <a:r>
              <a:rPr lang="en-GB" sz="1500" dirty="0"/>
              <a:t>is strong evidence to suggest that green spaces have a beneficial impact on physical and mental wellbeing and cognitive function through both physical access and usage</a:t>
            </a:r>
            <a:r>
              <a:rPr lang="en-GB" sz="1500" dirty="0" smtClean="0"/>
              <a:t>.</a:t>
            </a:r>
            <a:endParaRPr lang="en-GB" sz="1500" dirty="0"/>
          </a:p>
        </p:txBody>
      </p:sp>
      <p:pic>
        <p:nvPicPr>
          <p:cNvPr id="7" name="Picture 6"/>
          <p:cNvPicPr>
            <a:picLocks noChangeAspect="1"/>
          </p:cNvPicPr>
          <p:nvPr/>
        </p:nvPicPr>
        <p:blipFill rotWithShape="1">
          <a:blip r:embed="rId3"/>
          <a:srcRect l="34383" t="31539" r="48657" b="49937"/>
          <a:stretch/>
        </p:blipFill>
        <p:spPr>
          <a:xfrm>
            <a:off x="717407" y="441496"/>
            <a:ext cx="839586" cy="1221972"/>
          </a:xfrm>
          <a:prstGeom prst="rect">
            <a:avLst/>
          </a:prstGeom>
        </p:spPr>
      </p:pic>
      <p:sp>
        <p:nvSpPr>
          <p:cNvPr id="8" name="Rounded Rectangle 7"/>
          <p:cNvSpPr/>
          <p:nvPr/>
        </p:nvSpPr>
        <p:spPr>
          <a:xfrm>
            <a:off x="207817" y="151075"/>
            <a:ext cx="8736677" cy="6543440"/>
          </a:xfrm>
          <a:prstGeom prst="roundRect">
            <a:avLst/>
          </a:prstGeom>
          <a:noFill/>
          <a:ln w="50800">
            <a:solidFill>
              <a:srgbClr val="29A2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p:cNvSpPr txBox="1">
            <a:spLocks/>
          </p:cNvSpPr>
          <p:nvPr/>
        </p:nvSpPr>
        <p:spPr>
          <a:xfrm>
            <a:off x="781396" y="5146017"/>
            <a:ext cx="8362604" cy="17119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200" dirty="0" smtClean="0"/>
          </a:p>
        </p:txBody>
      </p:sp>
      <p:grpSp>
        <p:nvGrpSpPr>
          <p:cNvPr id="12" name="Group 11"/>
          <p:cNvGrpSpPr/>
          <p:nvPr/>
        </p:nvGrpSpPr>
        <p:grpSpPr>
          <a:xfrm>
            <a:off x="644906" y="2046341"/>
            <a:ext cx="7703964" cy="1251768"/>
            <a:chOff x="668760" y="2131344"/>
            <a:chExt cx="7703964" cy="1251768"/>
          </a:xfrm>
        </p:grpSpPr>
        <p:sp>
          <p:nvSpPr>
            <p:cNvPr id="15" name="Content Placeholder 2"/>
            <p:cNvSpPr txBox="1">
              <a:spLocks/>
            </p:cNvSpPr>
            <p:nvPr/>
          </p:nvSpPr>
          <p:spPr>
            <a:xfrm>
              <a:off x="668760" y="2131344"/>
              <a:ext cx="3384015" cy="29402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400" dirty="0" smtClean="0"/>
                <a:t>The 2016 Vital Signs survey found that:</a:t>
              </a:r>
            </a:p>
            <a:p>
              <a:pPr marL="0" indent="0">
                <a:lnSpc>
                  <a:spcPct val="100000"/>
                </a:lnSpc>
                <a:buNone/>
              </a:pPr>
              <a:endParaRPr lang="en-GB" sz="1400" dirty="0" smtClean="0"/>
            </a:p>
            <a:p>
              <a:pPr marL="0" indent="0">
                <a:lnSpc>
                  <a:spcPct val="100000"/>
                </a:lnSpc>
                <a:buNone/>
              </a:pPr>
              <a:endParaRPr lang="en-GB" sz="1400" dirty="0"/>
            </a:p>
            <a:p>
              <a:pPr marL="0" indent="0">
                <a:lnSpc>
                  <a:spcPct val="100000"/>
                </a:lnSpc>
                <a:buNone/>
              </a:pPr>
              <a:endParaRPr lang="en-GB" sz="1400" dirty="0" smtClean="0"/>
            </a:p>
          </p:txBody>
        </p:sp>
        <p:sp>
          <p:nvSpPr>
            <p:cNvPr id="16" name="TextBox 15"/>
            <p:cNvSpPr txBox="1"/>
            <p:nvPr/>
          </p:nvSpPr>
          <p:spPr>
            <a:xfrm>
              <a:off x="1440798" y="2502845"/>
              <a:ext cx="1606386" cy="738664"/>
            </a:xfrm>
            <a:prstGeom prst="rect">
              <a:avLst/>
            </a:prstGeom>
            <a:noFill/>
          </p:spPr>
          <p:txBody>
            <a:bodyPr wrap="square" rtlCol="0">
              <a:spAutoFit/>
            </a:bodyPr>
            <a:lstStyle/>
            <a:p>
              <a:pPr algn="ctr"/>
              <a:r>
                <a:rPr lang="en-GB" sz="1400" dirty="0">
                  <a:solidFill>
                    <a:srgbClr val="29A264"/>
                  </a:solidFill>
                </a:rPr>
                <a:t>84% of people </a:t>
              </a:r>
              <a:r>
                <a:rPr lang="en-GB" sz="1400" dirty="0" smtClean="0">
                  <a:solidFill>
                    <a:srgbClr val="29A264"/>
                  </a:solidFill>
                </a:rPr>
                <a:t>felt MK </a:t>
              </a:r>
              <a:r>
                <a:rPr lang="en-GB" sz="1400" dirty="0">
                  <a:solidFill>
                    <a:srgbClr val="29A264"/>
                  </a:solidFill>
                </a:rPr>
                <a:t>is a </a:t>
              </a:r>
              <a:r>
                <a:rPr lang="en-GB" sz="1400" b="1" dirty="0">
                  <a:solidFill>
                    <a:srgbClr val="29A264"/>
                  </a:solidFill>
                </a:rPr>
                <a:t>safe</a:t>
              </a:r>
              <a:r>
                <a:rPr lang="en-GB" sz="1400" dirty="0">
                  <a:solidFill>
                    <a:srgbClr val="29A264"/>
                  </a:solidFill>
                </a:rPr>
                <a:t> place to live</a:t>
              </a:r>
            </a:p>
          </p:txBody>
        </p:sp>
        <p:sp>
          <p:nvSpPr>
            <p:cNvPr id="17" name="TextBox 16"/>
            <p:cNvSpPr txBox="1"/>
            <p:nvPr/>
          </p:nvSpPr>
          <p:spPr>
            <a:xfrm>
              <a:off x="4052775" y="2429005"/>
              <a:ext cx="1491222" cy="954107"/>
            </a:xfrm>
            <a:prstGeom prst="rect">
              <a:avLst/>
            </a:prstGeom>
            <a:noFill/>
          </p:spPr>
          <p:txBody>
            <a:bodyPr wrap="square" rtlCol="0">
              <a:spAutoFit/>
            </a:bodyPr>
            <a:lstStyle/>
            <a:p>
              <a:pPr algn="ctr"/>
              <a:r>
                <a:rPr lang="en-GB" sz="1400" dirty="0" smtClean="0">
                  <a:solidFill>
                    <a:srgbClr val="29A264"/>
                  </a:solidFill>
                </a:rPr>
                <a:t>Just 40</a:t>
              </a:r>
              <a:r>
                <a:rPr lang="en-GB" sz="1400" dirty="0">
                  <a:solidFill>
                    <a:srgbClr val="29A264"/>
                  </a:solidFill>
                </a:rPr>
                <a:t>% </a:t>
              </a:r>
              <a:r>
                <a:rPr lang="en-GB" sz="1400" dirty="0" smtClean="0">
                  <a:solidFill>
                    <a:srgbClr val="29A264"/>
                  </a:solidFill>
                </a:rPr>
                <a:t>felt </a:t>
              </a:r>
              <a:r>
                <a:rPr lang="en-GB" sz="1400" dirty="0">
                  <a:solidFill>
                    <a:srgbClr val="29A264"/>
                  </a:solidFill>
                </a:rPr>
                <a:t>safe walking </a:t>
              </a:r>
              <a:r>
                <a:rPr lang="en-GB" sz="1400" dirty="0" smtClean="0">
                  <a:solidFill>
                    <a:srgbClr val="29A264"/>
                  </a:solidFill>
                </a:rPr>
                <a:t>alone </a:t>
              </a:r>
            </a:p>
            <a:p>
              <a:pPr algn="ctr"/>
              <a:r>
                <a:rPr lang="en-GB" sz="1400" dirty="0" smtClean="0">
                  <a:solidFill>
                    <a:srgbClr val="29A264"/>
                  </a:solidFill>
                </a:rPr>
                <a:t>at </a:t>
              </a:r>
              <a:r>
                <a:rPr lang="en-GB" sz="1400" b="1" dirty="0">
                  <a:solidFill>
                    <a:srgbClr val="29A264"/>
                  </a:solidFill>
                </a:rPr>
                <a:t>night</a:t>
              </a:r>
            </a:p>
          </p:txBody>
        </p:sp>
        <p:sp>
          <p:nvSpPr>
            <p:cNvPr id="18" name="TextBox 17"/>
            <p:cNvSpPr txBox="1"/>
            <p:nvPr/>
          </p:nvSpPr>
          <p:spPr>
            <a:xfrm>
              <a:off x="6514740" y="2425946"/>
              <a:ext cx="1857984" cy="954107"/>
            </a:xfrm>
            <a:prstGeom prst="rect">
              <a:avLst/>
            </a:prstGeom>
            <a:noFill/>
          </p:spPr>
          <p:txBody>
            <a:bodyPr wrap="square" rtlCol="0">
              <a:spAutoFit/>
            </a:bodyPr>
            <a:lstStyle/>
            <a:p>
              <a:r>
                <a:rPr lang="en-GB" sz="1400" dirty="0">
                  <a:solidFill>
                    <a:srgbClr val="29A264"/>
                  </a:solidFill>
                </a:rPr>
                <a:t>Nearly half felt their neighbourhood was starting to look </a:t>
              </a:r>
              <a:r>
                <a:rPr lang="en-GB" sz="1400" b="1" dirty="0">
                  <a:solidFill>
                    <a:srgbClr val="29A264"/>
                  </a:solidFill>
                </a:rPr>
                <a:t>run</a:t>
              </a:r>
              <a:r>
                <a:rPr lang="en-GB" sz="1400" dirty="0">
                  <a:solidFill>
                    <a:srgbClr val="29A264"/>
                  </a:solidFill>
                </a:rPr>
                <a:t> </a:t>
              </a:r>
              <a:r>
                <a:rPr lang="en-GB" sz="1400" b="1" dirty="0">
                  <a:solidFill>
                    <a:srgbClr val="29A264"/>
                  </a:solidFill>
                </a:rPr>
                <a:t>down</a:t>
              </a:r>
              <a:r>
                <a:rPr lang="en-GB" sz="1400" dirty="0">
                  <a:solidFill>
                    <a:srgbClr val="29A264"/>
                  </a:solidFill>
                </a:rPr>
                <a:t> or </a:t>
              </a:r>
              <a:r>
                <a:rPr lang="en-GB" sz="1400" b="1" dirty="0" smtClean="0">
                  <a:solidFill>
                    <a:srgbClr val="29A264"/>
                  </a:solidFill>
                </a:rPr>
                <a:t>untidy</a:t>
              </a:r>
              <a:endParaRPr lang="en-GB" sz="1400" b="1" dirty="0">
                <a:solidFill>
                  <a:srgbClr val="29A264"/>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4973" y="2513149"/>
              <a:ext cx="785820" cy="78582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0660" y="2815152"/>
              <a:ext cx="449922" cy="44992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396" y="2479267"/>
              <a:ext cx="785820" cy="78582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5787741" y="2584324"/>
              <a:ext cx="646331" cy="646331"/>
            </a:xfrm>
            <a:prstGeom prst="rect">
              <a:avLst/>
            </a:prstGeom>
          </p:spPr>
        </p:pic>
      </p:grpSp>
      <p:sp>
        <p:nvSpPr>
          <p:cNvPr id="19" name="TextBox 18"/>
          <p:cNvSpPr txBox="1"/>
          <p:nvPr/>
        </p:nvSpPr>
        <p:spPr>
          <a:xfrm>
            <a:off x="2418881" y="3693185"/>
            <a:ext cx="5840085" cy="954107"/>
          </a:xfrm>
          <a:prstGeom prst="rect">
            <a:avLst/>
          </a:prstGeom>
          <a:noFill/>
        </p:spPr>
        <p:txBody>
          <a:bodyPr wrap="square" rtlCol="0">
            <a:spAutoFit/>
          </a:bodyPr>
          <a:lstStyle/>
          <a:p>
            <a:r>
              <a:rPr lang="en-GB" sz="1400" dirty="0" smtClean="0">
                <a:solidFill>
                  <a:srgbClr val="29A264"/>
                </a:solidFill>
              </a:rPr>
              <a:t>Over 30% of the city of Milton Keynes is public open space with at least 3,200 hectares of </a:t>
            </a:r>
            <a:r>
              <a:rPr lang="en-GB" sz="1400" b="1" dirty="0" smtClean="0">
                <a:solidFill>
                  <a:srgbClr val="29A264"/>
                </a:solidFill>
              </a:rPr>
              <a:t>parkland and green spaces</a:t>
            </a:r>
            <a:r>
              <a:rPr lang="en-GB" sz="1400" dirty="0" smtClean="0">
                <a:solidFill>
                  <a:srgbClr val="29A264"/>
                </a:solidFill>
              </a:rPr>
              <a:t>. However, a 2009 survey suggested MK residents were </a:t>
            </a:r>
            <a:r>
              <a:rPr lang="en-GB" sz="1400" b="1" dirty="0" smtClean="0">
                <a:solidFill>
                  <a:srgbClr val="29A264"/>
                </a:solidFill>
              </a:rPr>
              <a:t>less likely than average </a:t>
            </a:r>
            <a:r>
              <a:rPr lang="en-GB" sz="1400" dirty="0" smtClean="0">
                <a:solidFill>
                  <a:srgbClr val="29A264"/>
                </a:solidFill>
              </a:rPr>
              <a:t>to visit the natural environment for health or exercise purposes. </a:t>
            </a:r>
            <a:endParaRPr lang="en-GB" sz="1400" dirty="0">
              <a:solidFill>
                <a:srgbClr val="29A264"/>
              </a:solidFill>
            </a:endParaRPr>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7200" y="3523777"/>
            <a:ext cx="1281681" cy="1281681"/>
          </a:xfrm>
          <a:prstGeom prst="rect">
            <a:avLst/>
          </a:prstGeom>
        </p:spPr>
      </p:pic>
      <p:sp>
        <p:nvSpPr>
          <p:cNvPr id="20" name="Rectangle 19"/>
          <p:cNvSpPr/>
          <p:nvPr/>
        </p:nvSpPr>
        <p:spPr>
          <a:xfrm>
            <a:off x="2530107" y="5037191"/>
            <a:ext cx="2389155" cy="1169551"/>
          </a:xfrm>
          <a:prstGeom prst="rect">
            <a:avLst/>
          </a:prstGeom>
        </p:spPr>
        <p:txBody>
          <a:bodyPr wrap="square">
            <a:spAutoFit/>
          </a:bodyPr>
          <a:lstStyle/>
          <a:p>
            <a:r>
              <a:rPr lang="en-GB" sz="1400" dirty="0" smtClean="0"/>
              <a:t>Targeting these people, who are active for less than 30 minutes per week, has the greatest potential to improve health outcomes.</a:t>
            </a:r>
            <a:endParaRPr lang="en-GB" sz="1400" dirty="0"/>
          </a:p>
        </p:txBody>
      </p:sp>
      <p:sp>
        <p:nvSpPr>
          <p:cNvPr id="21" name="TextBox 20"/>
          <p:cNvSpPr txBox="1"/>
          <p:nvPr/>
        </p:nvSpPr>
        <p:spPr>
          <a:xfrm>
            <a:off x="1561633" y="4947356"/>
            <a:ext cx="968474" cy="1292662"/>
          </a:xfrm>
          <a:prstGeom prst="rect">
            <a:avLst/>
          </a:prstGeom>
          <a:noFill/>
        </p:spPr>
        <p:txBody>
          <a:bodyPr wrap="square" rtlCol="0">
            <a:spAutoFit/>
          </a:bodyPr>
          <a:lstStyle/>
          <a:p>
            <a:pPr algn="ctr"/>
            <a:r>
              <a:rPr lang="en-GB" sz="3600" dirty="0" smtClean="0">
                <a:solidFill>
                  <a:srgbClr val="29A264"/>
                </a:solidFill>
                <a:latin typeface="Rockwell Extra Bold" panose="02060903040505020403" pitchFamily="18" charset="0"/>
              </a:rPr>
              <a:t>1/5 </a:t>
            </a:r>
            <a:r>
              <a:rPr lang="en-GB" sz="1400" dirty="0" smtClean="0">
                <a:solidFill>
                  <a:srgbClr val="29A264"/>
                </a:solidFill>
                <a:latin typeface="+mj-lt"/>
              </a:rPr>
              <a:t>adults are physically inactive</a:t>
            </a:r>
            <a:endParaRPr lang="en-GB" sz="1400" dirty="0">
              <a:solidFill>
                <a:srgbClr val="29A264"/>
              </a:solidFill>
              <a:latin typeface="+mj-lt"/>
            </a:endParaRPr>
          </a:p>
        </p:txBody>
      </p:sp>
      <p:sp>
        <p:nvSpPr>
          <p:cNvPr id="22" name="Rectangle 21"/>
          <p:cNvSpPr/>
          <p:nvPr/>
        </p:nvSpPr>
        <p:spPr>
          <a:xfrm>
            <a:off x="5318393" y="5397378"/>
            <a:ext cx="1804298" cy="738664"/>
          </a:xfrm>
          <a:prstGeom prst="rect">
            <a:avLst/>
          </a:prstGeom>
        </p:spPr>
        <p:txBody>
          <a:bodyPr wrap="square">
            <a:spAutoFit/>
          </a:bodyPr>
          <a:lstStyle/>
          <a:p>
            <a:pPr algn="ctr"/>
            <a:r>
              <a:rPr lang="en-GB" sz="1400" dirty="0"/>
              <a:t>of  MK 15 year-olds are sedentary for over 7 hours a day</a:t>
            </a:r>
          </a:p>
        </p:txBody>
      </p:sp>
      <p:sp>
        <p:nvSpPr>
          <p:cNvPr id="23" name="TextBox 22"/>
          <p:cNvSpPr txBox="1"/>
          <p:nvPr/>
        </p:nvSpPr>
        <p:spPr>
          <a:xfrm>
            <a:off x="5580111" y="4871659"/>
            <a:ext cx="1280861" cy="646331"/>
          </a:xfrm>
          <a:prstGeom prst="rect">
            <a:avLst/>
          </a:prstGeom>
          <a:noFill/>
        </p:spPr>
        <p:txBody>
          <a:bodyPr wrap="square" rtlCol="0">
            <a:spAutoFit/>
          </a:bodyPr>
          <a:lstStyle/>
          <a:p>
            <a:pPr algn="ctr"/>
            <a:r>
              <a:rPr lang="en-GB" sz="3600" dirty="0" smtClean="0">
                <a:solidFill>
                  <a:srgbClr val="29A264"/>
                </a:solidFill>
                <a:latin typeface="Rockwell Extra Bold" panose="02060903040505020403" pitchFamily="18" charset="0"/>
              </a:rPr>
              <a:t>70%</a:t>
            </a:r>
            <a:endParaRPr lang="en-GB" sz="1100" dirty="0">
              <a:solidFill>
                <a:srgbClr val="29A264"/>
              </a:solidFill>
              <a:latin typeface="+mj-lt"/>
            </a:endParaRPr>
          </a:p>
        </p:txBody>
      </p:sp>
    </p:spTree>
    <p:extLst>
      <p:ext uri="{BB962C8B-B14F-4D97-AF65-F5344CB8AC3E}">
        <p14:creationId xmlns:p14="http://schemas.microsoft.com/office/powerpoint/2010/main" val="3732479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3433" y="424080"/>
            <a:ext cx="7409410" cy="2407414"/>
          </a:xfrm>
        </p:spPr>
        <p:txBody>
          <a:bodyPr/>
          <a:lstStyle/>
          <a:p>
            <a:pPr marL="0" indent="0">
              <a:buNone/>
            </a:pPr>
            <a:r>
              <a:rPr lang="en-GB" sz="2400" dirty="0" smtClean="0">
                <a:solidFill>
                  <a:srgbClr val="F29214"/>
                </a:solidFill>
              </a:rPr>
              <a:t>Housing</a:t>
            </a:r>
          </a:p>
          <a:p>
            <a:pPr marL="0" indent="0">
              <a:lnSpc>
                <a:spcPct val="100000"/>
              </a:lnSpc>
              <a:buNone/>
            </a:pPr>
            <a:r>
              <a:rPr lang="en-GB" sz="1500" dirty="0" smtClean="0"/>
              <a:t>Housing conditions influence our physical health, mental health and wellbeing. A healthy home is affordable and offers a stable and secure base, is able to provide for all the household’s needs, and is connected to community, work and services. </a:t>
            </a:r>
          </a:p>
          <a:p>
            <a:pPr marL="0" indent="0">
              <a:lnSpc>
                <a:spcPct val="100000"/>
              </a:lnSpc>
              <a:buNone/>
            </a:pPr>
            <a:r>
              <a:rPr lang="en-GB" sz="1500" dirty="0" smtClean="0"/>
              <a:t>One in five homes in England doesn’t meet the decent home standard, </a:t>
            </a:r>
            <a:r>
              <a:rPr lang="en-GB" sz="1500" dirty="0"/>
              <a:t>with a cost to the NHS of at least £1.4billion per </a:t>
            </a:r>
            <a:r>
              <a:rPr lang="en-GB" sz="1500" dirty="0" smtClean="0"/>
              <a:t>year. Children living in crowded homes are more likely to be stressed, anxious and depressed, have poorer physical health and attain less well at school.</a:t>
            </a:r>
            <a:endParaRPr lang="en-GB" sz="1500" dirty="0" smtClean="0">
              <a:solidFill>
                <a:srgbClr val="F29214"/>
              </a:solidFill>
            </a:endParaRPr>
          </a:p>
          <a:p>
            <a:pPr marL="0" indent="0">
              <a:buNone/>
            </a:pPr>
            <a:endParaRPr lang="en-GB" dirty="0">
              <a:solidFill>
                <a:srgbClr val="F29214"/>
              </a:solidFill>
            </a:endParaRPr>
          </a:p>
          <a:p>
            <a:pPr marL="0" indent="0">
              <a:buNone/>
            </a:pPr>
            <a:endParaRPr lang="en-GB" dirty="0" smtClean="0">
              <a:solidFill>
                <a:srgbClr val="F29214"/>
              </a:solidFill>
            </a:endParaRPr>
          </a:p>
          <a:p>
            <a:pPr marL="0" indent="0">
              <a:buNone/>
            </a:pPr>
            <a:endParaRPr lang="en-GB" dirty="0">
              <a:solidFill>
                <a:srgbClr val="F29214"/>
              </a:solidFill>
            </a:endParaRPr>
          </a:p>
        </p:txBody>
      </p:sp>
      <p:sp>
        <p:nvSpPr>
          <p:cNvPr id="8" name="Rounded Rectangle 7"/>
          <p:cNvSpPr/>
          <p:nvPr/>
        </p:nvSpPr>
        <p:spPr>
          <a:xfrm>
            <a:off x="207817" y="174568"/>
            <a:ext cx="8736677" cy="6519948"/>
          </a:xfrm>
          <a:prstGeom prst="roundRect">
            <a:avLst/>
          </a:prstGeom>
          <a:noFill/>
          <a:ln w="50800">
            <a:solidFill>
              <a:srgbClr val="F292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3"/>
          <a:srcRect l="78715" t="36705" r="7852" b="43258"/>
          <a:stretch/>
        </p:blipFill>
        <p:spPr>
          <a:xfrm>
            <a:off x="665018" y="488276"/>
            <a:ext cx="665019" cy="1321725"/>
          </a:xfrm>
          <a:prstGeom prst="rect">
            <a:avLst/>
          </a:prstGeom>
        </p:spPr>
      </p:pic>
      <p:sp>
        <p:nvSpPr>
          <p:cNvPr id="11" name="Content Placeholder 2"/>
          <p:cNvSpPr txBox="1">
            <a:spLocks/>
          </p:cNvSpPr>
          <p:nvPr/>
        </p:nvSpPr>
        <p:spPr>
          <a:xfrm>
            <a:off x="394853" y="2313884"/>
            <a:ext cx="8362604" cy="36601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endParaRPr lang="en-GB" sz="1400" dirty="0" smtClean="0"/>
          </a:p>
          <a:p>
            <a:pPr marL="0" indent="0">
              <a:lnSpc>
                <a:spcPct val="100000"/>
              </a:lnSpc>
              <a:spcBef>
                <a:spcPts val="600"/>
              </a:spcBef>
              <a:buNone/>
            </a:pPr>
            <a:endParaRPr lang="en-GB" sz="1400" dirty="0" smtClean="0"/>
          </a:p>
        </p:txBody>
      </p:sp>
      <p:sp>
        <p:nvSpPr>
          <p:cNvPr id="10" name="Rectangle 9"/>
          <p:cNvSpPr/>
          <p:nvPr/>
        </p:nvSpPr>
        <p:spPr>
          <a:xfrm>
            <a:off x="4784794" y="3009670"/>
            <a:ext cx="4028049" cy="738664"/>
          </a:xfrm>
          <a:prstGeom prst="rect">
            <a:avLst/>
          </a:prstGeom>
        </p:spPr>
        <p:txBody>
          <a:bodyPr wrap="square">
            <a:spAutoFit/>
          </a:bodyPr>
          <a:lstStyle/>
          <a:p>
            <a:r>
              <a:rPr lang="en-GB" sz="1400" dirty="0" smtClean="0"/>
              <a:t>A stock condition survey in MK in 2016/17 </a:t>
            </a:r>
            <a:r>
              <a:rPr lang="en-GB" sz="1400" dirty="0"/>
              <a:t>showed that </a:t>
            </a:r>
            <a:r>
              <a:rPr lang="en-GB" sz="1400" dirty="0" smtClean="0"/>
              <a:t>35</a:t>
            </a:r>
            <a:r>
              <a:rPr lang="en-GB" sz="1400" dirty="0"/>
              <a:t>% </a:t>
            </a:r>
            <a:r>
              <a:rPr lang="en-GB" sz="1400" dirty="0" smtClean="0"/>
              <a:t>of </a:t>
            </a:r>
            <a:r>
              <a:rPr lang="en-GB" sz="1400" b="1" dirty="0" smtClean="0">
                <a:solidFill>
                  <a:srgbClr val="F29113"/>
                </a:solidFill>
              </a:rPr>
              <a:t>council homes </a:t>
            </a:r>
            <a:r>
              <a:rPr lang="en-GB" sz="1400" dirty="0" smtClean="0"/>
              <a:t>were non-decent, compared to a national average of 13%. </a:t>
            </a:r>
            <a:endParaRPr lang="en-GB" sz="1400" dirty="0"/>
          </a:p>
        </p:txBody>
      </p:sp>
      <p:grpSp>
        <p:nvGrpSpPr>
          <p:cNvPr id="5" name="Group 4"/>
          <p:cNvGrpSpPr/>
          <p:nvPr/>
        </p:nvGrpSpPr>
        <p:grpSpPr>
          <a:xfrm>
            <a:off x="462900" y="3010578"/>
            <a:ext cx="3934032" cy="954107"/>
            <a:chOff x="462900" y="2819754"/>
            <a:chExt cx="3934032" cy="954107"/>
          </a:xfrm>
        </p:grpSpPr>
        <p:sp>
          <p:nvSpPr>
            <p:cNvPr id="2" name="Rectangle 1"/>
            <p:cNvSpPr/>
            <p:nvPr/>
          </p:nvSpPr>
          <p:spPr>
            <a:xfrm>
              <a:off x="462900" y="2819754"/>
              <a:ext cx="3566685" cy="954107"/>
            </a:xfrm>
            <a:prstGeom prst="rect">
              <a:avLst/>
            </a:prstGeom>
          </p:spPr>
          <p:txBody>
            <a:bodyPr wrap="square">
              <a:spAutoFit/>
            </a:bodyPr>
            <a:lstStyle/>
            <a:p>
              <a:r>
                <a:rPr lang="en-GB" sz="1400" dirty="0" smtClean="0"/>
                <a:t>MK needs 26,500 </a:t>
              </a:r>
              <a:r>
                <a:rPr lang="en-GB" sz="1400" b="1" dirty="0" smtClean="0">
                  <a:solidFill>
                    <a:srgbClr val="F29113"/>
                  </a:solidFill>
                </a:rPr>
                <a:t>new homes </a:t>
              </a:r>
              <a:r>
                <a:rPr lang="en-GB" sz="1400" dirty="0" smtClean="0"/>
                <a:t>between </a:t>
              </a:r>
              <a:r>
                <a:rPr lang="en-GB" sz="1400" dirty="0"/>
                <a:t>2016 and </a:t>
              </a:r>
              <a:r>
                <a:rPr lang="en-GB" sz="1400" dirty="0" smtClean="0"/>
                <a:t>2031. Demand for homes is consistently higher than the delivery of new homes, fuelling price increases. </a:t>
              </a:r>
              <a:endParaRPr lang="en-GB" sz="1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4461" y="2903661"/>
              <a:ext cx="622471" cy="622471"/>
            </a:xfrm>
            <a:prstGeom prst="rect">
              <a:avLst/>
            </a:prstGeom>
          </p:spPr>
        </p:pic>
      </p:grpSp>
      <p:grpSp>
        <p:nvGrpSpPr>
          <p:cNvPr id="14" name="Group 13"/>
          <p:cNvGrpSpPr/>
          <p:nvPr/>
        </p:nvGrpSpPr>
        <p:grpSpPr>
          <a:xfrm>
            <a:off x="755686" y="4139713"/>
            <a:ext cx="3560834" cy="954107"/>
            <a:chOff x="749835" y="3650616"/>
            <a:chExt cx="3560834" cy="954107"/>
          </a:xfrm>
        </p:grpSpPr>
        <p:sp>
          <p:nvSpPr>
            <p:cNvPr id="7" name="Rectangle 6"/>
            <p:cNvSpPr/>
            <p:nvPr/>
          </p:nvSpPr>
          <p:spPr>
            <a:xfrm>
              <a:off x="1578758" y="3650616"/>
              <a:ext cx="2731911" cy="954107"/>
            </a:xfrm>
            <a:prstGeom prst="rect">
              <a:avLst/>
            </a:prstGeom>
          </p:spPr>
          <p:txBody>
            <a:bodyPr wrap="square">
              <a:spAutoFit/>
            </a:bodyPr>
            <a:lstStyle/>
            <a:p>
              <a:r>
                <a:rPr lang="en-GB" sz="1400" dirty="0" smtClean="0">
                  <a:solidFill>
                    <a:srgbClr val="F29113"/>
                  </a:solidFill>
                </a:rPr>
                <a:t>The </a:t>
              </a:r>
              <a:r>
                <a:rPr lang="en-GB" sz="1400" dirty="0">
                  <a:solidFill>
                    <a:srgbClr val="F29113"/>
                  </a:solidFill>
                </a:rPr>
                <a:t>cost of buying a home in </a:t>
              </a:r>
              <a:r>
                <a:rPr lang="en-GB" sz="1400" dirty="0" smtClean="0">
                  <a:solidFill>
                    <a:srgbClr val="F29113"/>
                  </a:solidFill>
                </a:rPr>
                <a:t>MK has </a:t>
              </a:r>
              <a:r>
                <a:rPr lang="en-GB" sz="1400" dirty="0">
                  <a:solidFill>
                    <a:srgbClr val="F29113"/>
                  </a:solidFill>
                </a:rPr>
                <a:t>increased </a:t>
              </a:r>
              <a:r>
                <a:rPr lang="en-GB" sz="1400" b="1" dirty="0" smtClean="0">
                  <a:solidFill>
                    <a:srgbClr val="F29113"/>
                  </a:solidFill>
                </a:rPr>
                <a:t>69% </a:t>
              </a:r>
              <a:r>
                <a:rPr lang="en-GB" sz="1400" dirty="0" smtClean="0">
                  <a:solidFill>
                    <a:srgbClr val="F29113"/>
                  </a:solidFill>
                </a:rPr>
                <a:t>since </a:t>
              </a:r>
              <a:r>
                <a:rPr lang="en-GB" sz="1400" dirty="0">
                  <a:solidFill>
                    <a:srgbClr val="F29113"/>
                  </a:solidFill>
                </a:rPr>
                <a:t>2010, compared to </a:t>
              </a:r>
              <a:r>
                <a:rPr lang="en-GB" sz="1400" dirty="0" smtClean="0">
                  <a:solidFill>
                    <a:srgbClr val="F29113"/>
                  </a:solidFill>
                </a:rPr>
                <a:t>46% across England overall. </a:t>
              </a:r>
              <a:endParaRPr lang="en-GB" sz="1400" dirty="0">
                <a:solidFill>
                  <a:srgbClr val="F29113"/>
                </a:solidFill>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835" y="3676617"/>
              <a:ext cx="828923" cy="828923"/>
            </a:xfrm>
            <a:prstGeom prst="rect">
              <a:avLst/>
            </a:prstGeom>
          </p:spPr>
        </p:pic>
      </p:grpSp>
      <p:grpSp>
        <p:nvGrpSpPr>
          <p:cNvPr id="23" name="Group 22"/>
          <p:cNvGrpSpPr/>
          <p:nvPr/>
        </p:nvGrpSpPr>
        <p:grpSpPr>
          <a:xfrm>
            <a:off x="950052" y="5411573"/>
            <a:ext cx="3971049" cy="748651"/>
            <a:chOff x="889285" y="4794762"/>
            <a:chExt cx="3971049" cy="748651"/>
          </a:xfrm>
        </p:grpSpPr>
        <p:sp>
          <p:nvSpPr>
            <p:cNvPr id="12" name="Rectangle 11"/>
            <p:cNvSpPr/>
            <p:nvPr/>
          </p:nvSpPr>
          <p:spPr>
            <a:xfrm>
              <a:off x="1330037" y="4804749"/>
              <a:ext cx="3530297" cy="738664"/>
            </a:xfrm>
            <a:prstGeom prst="rect">
              <a:avLst/>
            </a:prstGeom>
          </p:spPr>
          <p:txBody>
            <a:bodyPr wrap="square">
              <a:spAutoFit/>
            </a:bodyPr>
            <a:lstStyle/>
            <a:p>
              <a:r>
                <a:rPr lang="en-GB" sz="1400" b="1" dirty="0" smtClean="0">
                  <a:solidFill>
                    <a:srgbClr val="F29113"/>
                  </a:solidFill>
                </a:rPr>
                <a:t>Home </a:t>
              </a:r>
              <a:r>
                <a:rPr lang="en-GB" sz="1400" b="1" dirty="0">
                  <a:solidFill>
                    <a:srgbClr val="F29113"/>
                  </a:solidFill>
                </a:rPr>
                <a:t>ownership </a:t>
              </a:r>
              <a:r>
                <a:rPr lang="en-GB" sz="1400" dirty="0" smtClean="0"/>
                <a:t>has dropped by </a:t>
              </a:r>
              <a:r>
                <a:rPr lang="en-GB" sz="1400" dirty="0"/>
                <a:t>8% since 2011, with a comparable increase in the number of families </a:t>
              </a:r>
              <a:r>
                <a:rPr lang="en-GB" sz="1400" dirty="0" smtClean="0"/>
                <a:t>renting privately. </a:t>
              </a:r>
              <a:endParaRPr lang="en-GB" sz="1400" dirty="0"/>
            </a:p>
          </p:txBody>
        </p:sp>
        <p:pic>
          <p:nvPicPr>
            <p:cNvPr id="15" name="Picture 14"/>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3810323">
              <a:off x="889285" y="4794762"/>
              <a:ext cx="480111" cy="480111"/>
            </a:xfrm>
            <a:prstGeom prst="rect">
              <a:avLst/>
            </a:prstGeom>
          </p:spPr>
        </p:pic>
      </p:grpSp>
      <p:sp>
        <p:nvSpPr>
          <p:cNvPr id="18" name="Rectangle 17"/>
          <p:cNvSpPr/>
          <p:nvPr/>
        </p:nvSpPr>
        <p:spPr>
          <a:xfrm>
            <a:off x="5337912" y="5384116"/>
            <a:ext cx="1066121" cy="707886"/>
          </a:xfrm>
          <a:prstGeom prst="rect">
            <a:avLst/>
          </a:prstGeom>
        </p:spPr>
        <p:txBody>
          <a:bodyPr wrap="square">
            <a:spAutoFit/>
          </a:bodyPr>
          <a:lstStyle/>
          <a:p>
            <a:pPr>
              <a:lnSpc>
                <a:spcPct val="100000"/>
              </a:lnSpc>
              <a:spcBef>
                <a:spcPts val="600"/>
              </a:spcBef>
            </a:pPr>
            <a:r>
              <a:rPr lang="en-GB" sz="4000" dirty="0" smtClean="0">
                <a:solidFill>
                  <a:srgbClr val="F29113"/>
                </a:solidFill>
                <a:latin typeface="Rockwell Extra Bold" panose="02060903040505020403" pitchFamily="18" charset="0"/>
              </a:rPr>
              <a:t>30</a:t>
            </a:r>
            <a:endParaRPr lang="en-GB" sz="4000" dirty="0">
              <a:solidFill>
                <a:srgbClr val="F29113"/>
              </a:solidFill>
              <a:latin typeface="Rockwell Extra Bold" panose="02060903040505020403" pitchFamily="18" charset="0"/>
            </a:endParaRPr>
          </a:p>
        </p:txBody>
      </p:sp>
      <p:sp>
        <p:nvSpPr>
          <p:cNvPr id="19" name="Rectangle 18"/>
          <p:cNvSpPr/>
          <p:nvPr/>
        </p:nvSpPr>
        <p:spPr>
          <a:xfrm>
            <a:off x="6166283" y="5377252"/>
            <a:ext cx="2347599" cy="738664"/>
          </a:xfrm>
          <a:prstGeom prst="rect">
            <a:avLst/>
          </a:prstGeom>
        </p:spPr>
        <p:txBody>
          <a:bodyPr wrap="square">
            <a:spAutoFit/>
          </a:bodyPr>
          <a:lstStyle/>
          <a:p>
            <a:pPr>
              <a:lnSpc>
                <a:spcPct val="100000"/>
              </a:lnSpc>
              <a:spcBef>
                <a:spcPts val="600"/>
              </a:spcBef>
            </a:pPr>
            <a:r>
              <a:rPr lang="en-GB" sz="1400" dirty="0" smtClean="0"/>
              <a:t>people were estimated to be </a:t>
            </a:r>
            <a:r>
              <a:rPr lang="en-GB" sz="1400" b="1" dirty="0" smtClean="0">
                <a:solidFill>
                  <a:srgbClr val="F29113"/>
                </a:solidFill>
              </a:rPr>
              <a:t>sleeping rough </a:t>
            </a:r>
            <a:r>
              <a:rPr lang="en-GB" sz="1400" dirty="0" smtClean="0"/>
              <a:t>in in MK in May this year.</a:t>
            </a:r>
            <a:endParaRPr lang="en-GB" sz="1400" dirty="0"/>
          </a:p>
        </p:txBody>
      </p:sp>
      <p:grpSp>
        <p:nvGrpSpPr>
          <p:cNvPr id="22" name="Group 21"/>
          <p:cNvGrpSpPr/>
          <p:nvPr/>
        </p:nvGrpSpPr>
        <p:grpSpPr>
          <a:xfrm>
            <a:off x="4804644" y="4025220"/>
            <a:ext cx="3908021" cy="1169551"/>
            <a:chOff x="5129992" y="3602314"/>
            <a:chExt cx="3908021" cy="1169551"/>
          </a:xfrm>
        </p:grpSpPr>
        <p:sp>
          <p:nvSpPr>
            <p:cNvPr id="4" name="Rectangle 3"/>
            <p:cNvSpPr/>
            <p:nvPr/>
          </p:nvSpPr>
          <p:spPr>
            <a:xfrm>
              <a:off x="6101341" y="3602314"/>
              <a:ext cx="2936672" cy="1169551"/>
            </a:xfrm>
            <a:prstGeom prst="rect">
              <a:avLst/>
            </a:prstGeom>
          </p:spPr>
          <p:txBody>
            <a:bodyPr wrap="square">
              <a:spAutoFit/>
            </a:bodyPr>
            <a:lstStyle/>
            <a:p>
              <a:pPr>
                <a:lnSpc>
                  <a:spcPct val="100000"/>
                </a:lnSpc>
                <a:spcBef>
                  <a:spcPts val="600"/>
                </a:spcBef>
              </a:pPr>
              <a:r>
                <a:rPr lang="en-GB" sz="1400" dirty="0" smtClean="0"/>
                <a:t>There are currently 786 households and 1,320 children in </a:t>
              </a:r>
              <a:r>
                <a:rPr lang="en-GB" sz="1400" b="1" dirty="0" smtClean="0">
                  <a:solidFill>
                    <a:srgbClr val="F29113"/>
                  </a:solidFill>
                </a:rPr>
                <a:t>temporary accommodation </a:t>
              </a:r>
              <a:r>
                <a:rPr lang="en-GB" sz="1400" dirty="0" smtClean="0"/>
                <a:t>in MK, an 860% increase from just 82 households in 2010. </a:t>
              </a:r>
              <a:endParaRPr lang="en-GB" sz="1400" dirty="0"/>
            </a:p>
          </p:txBody>
        </p:sp>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29992" y="3688079"/>
              <a:ext cx="877831" cy="877831"/>
            </a:xfrm>
            <a:prstGeom prst="rect">
              <a:avLst/>
            </a:prstGeom>
          </p:spPr>
        </p:pic>
      </p:grpSp>
    </p:spTree>
    <p:extLst>
      <p:ext uri="{BB962C8B-B14F-4D97-AF65-F5344CB8AC3E}">
        <p14:creationId xmlns:p14="http://schemas.microsoft.com/office/powerpoint/2010/main" val="3801591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19950</TotalTime>
  <Words>2665</Words>
  <Application>Microsoft Office PowerPoint</Application>
  <PresentationFormat>On-screen Show (4:3)</PresentationFormat>
  <Paragraphs>247</Paragraphs>
  <Slides>21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Narrow</vt:lpstr>
      <vt:lpstr>Calibri</vt:lpstr>
      <vt:lpstr>Modern No. 20</vt:lpstr>
      <vt:lpstr>Rockwell Extra Bold</vt:lpstr>
      <vt:lpstr>Times New Roman</vt:lpstr>
      <vt:lpstr>Office Theme</vt:lpstr>
      <vt:lpstr>Health and Wellbeing in Milton Keynes, July 2019</vt:lpstr>
      <vt:lpstr>Milton Keynes Health and Wellbeing Strategy, 2018-2028</vt:lpstr>
      <vt:lpstr>The biggest determinants of our health are where we live, how we live and the social and economic conditions around us.   Estimates suggest these factors account for at least 60% of health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data sources</vt:lpstr>
    </vt:vector>
  </TitlesOfParts>
  <Company>Bedford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Vicky Head</dc:creator>
  <cp:lastModifiedBy>Hannah Goodchild</cp:lastModifiedBy>
  <cp:revision>292</cp:revision>
  <dcterms:created xsi:type="dcterms:W3CDTF">2019-05-13T15:28:43Z</dcterms:created>
  <dcterms:modified xsi:type="dcterms:W3CDTF">2020-12-14T11:06:22Z</dcterms:modified>
</cp:coreProperties>
</file>